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72" r:id="rId3"/>
    <p:sldId id="329" r:id="rId4"/>
    <p:sldId id="338" r:id="rId5"/>
    <p:sldId id="339" r:id="rId6"/>
    <p:sldId id="340" r:id="rId7"/>
    <p:sldId id="341" r:id="rId8"/>
    <p:sldId id="323" r:id="rId9"/>
  </p:sldIdLst>
  <p:sldSz cx="24380825" cy="13714413"/>
  <p:notesSz cx="6797675" cy="9926638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76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ota Scharle" initials="AS" lastIdx="7" clrIdx="0">
    <p:extLst>
      <p:ext uri="{19B8F6BF-5375-455C-9EA6-DF929625EA0E}">
        <p15:presenceInfo xmlns:p15="http://schemas.microsoft.com/office/powerpoint/2012/main" xmlns="" userId="ebeaecda88d760c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8163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86388" autoAdjust="0"/>
  </p:normalViewPr>
  <p:slideViewPr>
    <p:cSldViewPr snapToGrid="0">
      <p:cViewPr varScale="1">
        <p:scale>
          <a:sx n="36" d="100"/>
          <a:sy n="36" d="100"/>
        </p:scale>
        <p:origin x="-624" y="-102"/>
      </p:cViewPr>
      <p:guideLst>
        <p:guide orient="horz" pos="4319"/>
        <p:guide pos="7679"/>
      </p:guideLst>
    </p:cSldViewPr>
  </p:slideViewPr>
  <p:outlineViewPr>
    <p:cViewPr>
      <p:scale>
        <a:sx n="33" d="100"/>
        <a:sy n="33" d="100"/>
      </p:scale>
      <p:origin x="0" y="-160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84"/>
    </p:cViewPr>
  </p:sorterViewPr>
  <p:notesViewPr>
    <p:cSldViewPr snapToGrid="0" showGuides="1">
      <p:cViewPr varScale="1">
        <p:scale>
          <a:sx n="84" d="100"/>
          <a:sy n="84" d="100"/>
        </p:scale>
        <p:origin x="268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25B88218-B188-4477-8B00-F7E592FD51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CC8F33F7-1C6C-446A-A72D-0CB50E81E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DDE29-1F7D-44C2-8C49-1E3AE93DE45F}" type="datetimeFigureOut">
              <a:rPr lang="pl-PL" smtClean="0"/>
              <a:pPr/>
              <a:t>09.03.2021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F2BA7BFD-D28C-477E-827E-20FB4040F1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35BC81C-BE37-4066-B24E-1F1F4061DB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935C8-539E-4540-85CA-3E1C20B33D1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98658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xmlns="" id="{85142197-8E0C-48B0-8F5F-8A440339D3B8}"/>
              </a:ext>
            </a:extLst>
          </p:cNvPr>
          <p:cNvSpPr/>
          <p:nvPr userDrawn="1"/>
        </p:nvSpPr>
        <p:spPr>
          <a:xfrm>
            <a:off x="0" y="11255635"/>
            <a:ext cx="24380824" cy="25234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5921964"/>
            <a:ext cx="18332511" cy="1231106"/>
          </a:xfrm>
        </p:spPr>
        <p:txBody>
          <a:bodyPr wrap="square" lIns="0" tIns="0" rIns="0" bIns="0" anchor="b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613656"/>
            <a:ext cx="3985698" cy="553998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rgbClr val="B81639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xmlns="" id="{DFF220B5-E19B-436E-956E-10548D65F1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965096" y="8029816"/>
            <a:ext cx="15415728" cy="3227431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xmlns="" id="{B7E2D0A0-436E-4ADB-ACB8-C5561D25EE6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60157" y="787400"/>
            <a:ext cx="3597338" cy="1479550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xmlns="" id="{2E0632DF-9F68-4FCE-A208-DFD0F8073FB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0161567" y="1402864"/>
            <a:ext cx="2959101" cy="72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80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6" y="1097394"/>
            <a:ext cx="16682557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16682557" cy="9187986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xmlns="" id="{946E1382-9457-4995-A61D-9B34C403A1B1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668192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3742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xmlns="" id="{6057A095-ECEE-410B-A417-9F41CD0065AE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227730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3274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433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680471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xmlns="" id="{AB4F7664-C4CB-4385-960C-6C56A16C4EF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xmlns="" val="192262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680471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xmlns="" id="{92844F20-6388-4CE6-A610-1AFC563942D2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xmlns="" val="49194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red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4" name="Grafika 3">
            <a:extLst>
              <a:ext uri="{FF2B5EF4-FFF2-40B4-BE49-F238E27FC236}">
                <a16:creationId xmlns:a16="http://schemas.microsoft.com/office/drawing/2014/main" xmlns="" id="{C67D67A2-A6AD-4680-916A-4B0912D517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5614787"/>
            <a:ext cx="24392812" cy="705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320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6681926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xmlns="" id="{1D193FD6-5ABF-47A2-8373-59BC42A4470E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668192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3691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side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3" name="Grafika 2">
            <a:extLst>
              <a:ext uri="{FF2B5EF4-FFF2-40B4-BE49-F238E27FC236}">
                <a16:creationId xmlns:a16="http://schemas.microsoft.com/office/drawing/2014/main" xmlns="" id="{BC700638-0CAF-483C-BB34-AB88E67DF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965096" y="10486982"/>
            <a:ext cx="15415728" cy="3227431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xmlns="" id="{C44E8499-75E5-4971-88D3-9EBE8F8707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60157" y="787400"/>
            <a:ext cx="3597338" cy="1479550"/>
          </a:xfrm>
          <a:prstGeom prst="rect">
            <a:avLst/>
          </a:prstGeom>
        </p:spPr>
      </p:pic>
      <p:pic>
        <p:nvPicPr>
          <p:cNvPr id="8" name="Grafika 7">
            <a:extLst>
              <a:ext uri="{FF2B5EF4-FFF2-40B4-BE49-F238E27FC236}">
                <a16:creationId xmlns:a16="http://schemas.microsoft.com/office/drawing/2014/main" xmlns="" id="{0673FD3F-5FDD-41D1-9BC3-C817CD81CF0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0161567" y="1402864"/>
            <a:ext cx="2959101" cy="725270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273048BB-54A7-4F75-930C-FC3000C89EB7}"/>
              </a:ext>
            </a:extLst>
          </p:cNvPr>
          <p:cNvSpPr txBox="1"/>
          <p:nvPr userDrawn="1"/>
        </p:nvSpPr>
        <p:spPr>
          <a:xfrm>
            <a:off x="1260157" y="12296712"/>
            <a:ext cx="7791859" cy="63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4000"/>
              </a:lnSpc>
            </a:pPr>
            <a:r>
              <a:rPr lang="en-US" sz="1600" i="0" dirty="0">
                <a:solidFill>
                  <a:schemeClr val="bg1"/>
                </a:solidFill>
              </a:rPr>
              <a:t>The „Youth employment partnerSHIP” project is funded by Iceland, Liechtenstein and Norway through the EEA and Norway Grants Fund for Youth Employment. </a:t>
            </a:r>
            <a:endParaRPr lang="pl-PL" sz="16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864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51" r:id="rId7"/>
    <p:sldLayoutId id="2147483654" r:id="rId8"/>
    <p:sldLayoutId id="2147483663" r:id="rId9"/>
  </p:sldLayoutIdLst>
  <p:hf hdr="0" dt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D52111A-281B-48BB-AAA7-12360A2B6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3741" y="5294544"/>
            <a:ext cx="18490883" cy="5970865"/>
          </a:xfrm>
        </p:spPr>
        <p:txBody>
          <a:bodyPr/>
          <a:lstStyle/>
          <a:p>
            <a:pPr algn="ctr"/>
            <a:r>
              <a:rPr lang="en-GB" sz="6000" dirty="0" err="1"/>
              <a:t>Mit</a:t>
            </a:r>
            <a:r>
              <a:rPr lang="en-GB" sz="6000" dirty="0"/>
              <a:t> </a:t>
            </a:r>
            <a:r>
              <a:rPr lang="en-GB" sz="6000" dirty="0" err="1"/>
              <a:t>tudunk</a:t>
            </a:r>
            <a:r>
              <a:rPr lang="en-GB" sz="6000" dirty="0"/>
              <a:t> a </a:t>
            </a:r>
            <a:r>
              <a:rPr lang="en-GB" sz="6000" dirty="0" err="1"/>
              <a:t>fiatalok</a:t>
            </a:r>
            <a:r>
              <a:rPr lang="en-GB" sz="6000" dirty="0"/>
              <a:t> </a:t>
            </a:r>
            <a:r>
              <a:rPr lang="en-GB" sz="6000" dirty="0" err="1"/>
              <a:t>foglalkoztathatóságáról</a:t>
            </a:r>
            <a:r>
              <a:rPr lang="en-GB" sz="6000" dirty="0"/>
              <a:t>?</a:t>
            </a:r>
            <a:r>
              <a:rPr lang="hu-HU" sz="6000" dirty="0"/>
              <a:t/>
            </a:r>
            <a:br>
              <a:rPr lang="hu-HU" sz="6000" dirty="0"/>
            </a:br>
            <a:r>
              <a:rPr lang="hu-HU" sz="6000" cap="small" dirty="0"/>
              <a:t> </a:t>
            </a:r>
            <a:br>
              <a:rPr lang="hu-HU" sz="6000" cap="small" dirty="0"/>
            </a:br>
            <a:r>
              <a:rPr lang="en-GB" sz="3600" cap="small" dirty="0">
                <a:solidFill>
                  <a:schemeClr val="tx1"/>
                </a:solidFill>
              </a:rPr>
              <a:t>Csillag Márton, </a:t>
            </a:r>
            <a:r>
              <a:rPr lang="en-GB" sz="3600" cap="small" dirty="0" err="1">
                <a:solidFill>
                  <a:schemeClr val="tx1"/>
                </a:solidFill>
              </a:rPr>
              <a:t>Krekó</a:t>
            </a:r>
            <a:r>
              <a:rPr lang="en-GB" sz="3600" cap="small" dirty="0">
                <a:solidFill>
                  <a:schemeClr val="tx1"/>
                </a:solidFill>
              </a:rPr>
              <a:t> </a:t>
            </a:r>
            <a:r>
              <a:rPr lang="en-GB" sz="3600" cap="small" dirty="0" err="1">
                <a:solidFill>
                  <a:schemeClr val="tx1"/>
                </a:solidFill>
              </a:rPr>
              <a:t>Judit</a:t>
            </a:r>
            <a:r>
              <a:rPr lang="en-GB" sz="3600" cap="small" dirty="0">
                <a:solidFill>
                  <a:schemeClr val="tx1"/>
                </a:solidFill>
              </a:rPr>
              <a:t>, </a:t>
            </a:r>
            <a:r>
              <a:rPr lang="en-GB" sz="3600" cap="small" dirty="0" err="1">
                <a:solidFill>
                  <a:schemeClr val="tx1"/>
                </a:solidFill>
              </a:rPr>
              <a:t>Munkácsy</a:t>
            </a:r>
            <a:r>
              <a:rPr lang="en-GB" sz="3600" cap="small" dirty="0">
                <a:solidFill>
                  <a:schemeClr val="tx1"/>
                </a:solidFill>
              </a:rPr>
              <a:t> </a:t>
            </a:r>
            <a:r>
              <a:rPr lang="en-GB" sz="3600" cap="small" dirty="0" err="1">
                <a:solidFill>
                  <a:schemeClr val="tx1"/>
                </a:solidFill>
              </a:rPr>
              <a:t>balázs</a:t>
            </a:r>
            <a:r>
              <a:rPr lang="en-GB" sz="3600" cap="small" dirty="0">
                <a:solidFill>
                  <a:schemeClr val="tx1"/>
                </a:solidFill>
              </a:rPr>
              <a:t>, </a:t>
            </a:r>
            <a:r>
              <a:rPr lang="en-GB" sz="3600" cap="small" dirty="0" err="1">
                <a:solidFill>
                  <a:schemeClr val="tx1"/>
                </a:solidFill>
              </a:rPr>
              <a:t>Scharle</a:t>
            </a:r>
            <a:r>
              <a:rPr lang="en-GB" sz="3600" cap="small" dirty="0">
                <a:solidFill>
                  <a:schemeClr val="tx1"/>
                </a:solidFill>
              </a:rPr>
              <a:t> </a:t>
            </a:r>
            <a:r>
              <a:rPr lang="en-GB" sz="3600" cap="small" dirty="0" err="1">
                <a:solidFill>
                  <a:schemeClr val="tx1"/>
                </a:solidFill>
              </a:rPr>
              <a:t>ágota</a:t>
            </a:r>
            <a:r>
              <a:rPr lang="hu-HU" sz="3600" cap="small" dirty="0">
                <a:solidFill>
                  <a:schemeClr val="tx1"/>
                </a:solidFill>
              </a:rPr>
              <a:t/>
            </a:r>
            <a:br>
              <a:rPr lang="hu-HU" sz="3600" cap="small" dirty="0">
                <a:solidFill>
                  <a:schemeClr val="tx1"/>
                </a:solidFill>
              </a:rPr>
            </a:br>
            <a:r>
              <a:rPr lang="hu-HU" sz="3600" cap="small" dirty="0">
                <a:solidFill>
                  <a:schemeClr val="tx1"/>
                </a:solidFill>
              </a:rPr>
              <a:t/>
            </a:r>
            <a:br>
              <a:rPr lang="hu-HU" sz="3600" cap="small" dirty="0">
                <a:solidFill>
                  <a:schemeClr val="tx1"/>
                </a:solidFill>
              </a:rPr>
            </a:br>
            <a:r>
              <a:rPr lang="hu-HU" sz="3600" cap="small" dirty="0">
                <a:solidFill>
                  <a:schemeClr val="tx1"/>
                </a:solidFill>
              </a:rPr>
              <a:t/>
            </a:r>
            <a:br>
              <a:rPr lang="hu-HU" sz="3600" cap="small" dirty="0">
                <a:solidFill>
                  <a:schemeClr val="tx1"/>
                </a:solidFill>
              </a:rPr>
            </a:br>
            <a:r>
              <a:rPr lang="en-US" sz="3200" dirty="0"/>
              <a:t>Youth employment </a:t>
            </a:r>
            <a:r>
              <a:rPr lang="en-US" sz="3200" dirty="0" err="1"/>
              <a:t>partnerSHIP</a:t>
            </a:r>
            <a:r>
              <a:rPr lang="en-US" sz="3200" dirty="0"/>
              <a:t>: evaluation studies in Spain, Hungary, Italy and Poland</a:t>
            </a:r>
            <a:r>
              <a:rPr lang="hu-HU" sz="4400" dirty="0"/>
              <a:t/>
            </a:r>
            <a:br>
              <a:rPr lang="hu-HU" sz="4400" dirty="0"/>
            </a:br>
            <a:r>
              <a:rPr lang="hu-HU" sz="4400" dirty="0"/>
              <a:t/>
            </a:r>
            <a:br>
              <a:rPr lang="hu-HU" sz="4400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en-GB" sz="2800" dirty="0"/>
              <a:t> MKT </a:t>
            </a:r>
            <a:r>
              <a:rPr lang="en-GB" sz="2800" dirty="0" err="1"/>
              <a:t>Munkaügyi</a:t>
            </a:r>
            <a:r>
              <a:rPr lang="en-GB" sz="2800" dirty="0"/>
              <a:t> </a:t>
            </a:r>
            <a:r>
              <a:rPr lang="en-GB" sz="2800" dirty="0" err="1"/>
              <a:t>Szakosztály</a:t>
            </a:r>
            <a:r>
              <a:rPr lang="en-GB" sz="2800" dirty="0"/>
              <a:t> 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202</a:t>
            </a:r>
            <a:r>
              <a:rPr lang="en-GB" sz="2800" dirty="0"/>
              <a:t>1  </a:t>
            </a:r>
            <a:r>
              <a:rPr lang="en-GB" sz="2800" dirty="0" err="1"/>
              <a:t>március</a:t>
            </a:r>
            <a:r>
              <a:rPr lang="en-GB" sz="2800" dirty="0"/>
              <a:t> 4</a:t>
            </a:r>
            <a:endParaRPr lang="pl-PL" sz="28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A7920C66-C34A-498B-BA73-7BADEECD68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60157" y="12245722"/>
            <a:ext cx="4220063" cy="461665"/>
          </a:xfrm>
        </p:spPr>
        <p:txBody>
          <a:bodyPr/>
          <a:lstStyle/>
          <a:p>
            <a:r>
              <a:rPr lang="en-GB" dirty="0"/>
              <a:t>Csillag Márton</a:t>
            </a:r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xmlns="" id="{2B39AA46-3365-4A72-84F0-DB41334788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69015" y="12245722"/>
            <a:ext cx="9617938" cy="461665"/>
          </a:xfrm>
        </p:spPr>
        <p:txBody>
          <a:bodyPr/>
          <a:lstStyle/>
          <a:p>
            <a:pPr algn="ctr"/>
            <a:r>
              <a:rPr lang="pl-PL" dirty="0"/>
              <a:t>Budapest </a:t>
            </a:r>
            <a:r>
              <a:rPr lang="en-GB" dirty="0" err="1"/>
              <a:t>Szakpolitikai</a:t>
            </a:r>
            <a:r>
              <a:rPr lang="en-GB" dirty="0"/>
              <a:t> </a:t>
            </a:r>
            <a:r>
              <a:rPr lang="en-GB" dirty="0" err="1"/>
              <a:t>Elemző</a:t>
            </a:r>
            <a:r>
              <a:rPr lang="en-GB" dirty="0"/>
              <a:t> Intézet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89169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540491"/>
            <a:ext cx="16682557" cy="1661993"/>
          </a:xfrm>
        </p:spPr>
        <p:txBody>
          <a:bodyPr/>
          <a:lstStyle/>
          <a:p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>Az </a:t>
            </a:r>
            <a:r>
              <a:rPr lang="en-GB" sz="5400" dirty="0" err="1"/>
              <a:t>álláskeresők</a:t>
            </a:r>
            <a:r>
              <a:rPr lang="en-GB" sz="5400" dirty="0"/>
              <a:t> </a:t>
            </a:r>
            <a:r>
              <a:rPr lang="en-GB" sz="5400" dirty="0" err="1"/>
              <a:t>készségei</a:t>
            </a:r>
            <a:r>
              <a:rPr lang="en-GB" sz="5400" dirty="0"/>
              <a:t> vs </a:t>
            </a:r>
            <a:r>
              <a:rPr lang="en-GB" sz="5400" dirty="0" err="1"/>
              <a:t>az</a:t>
            </a:r>
            <a:r>
              <a:rPr lang="en-GB" sz="5400" dirty="0"/>
              <a:t> IG</a:t>
            </a:r>
            <a:endParaRPr lang="en-GB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552" y="1089498"/>
            <a:ext cx="23156499" cy="119132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5100" u="sng" dirty="0">
              <a:solidFill>
                <a:srgbClr val="000000"/>
              </a:solidFill>
            </a:endParaRPr>
          </a:p>
          <a:p>
            <a:r>
              <a:rPr lang="hu-HU" sz="4400" dirty="0">
                <a:solidFill>
                  <a:srgbClr val="000000"/>
                </a:solidFill>
              </a:rPr>
              <a:t>Nincs szisztematikus tudásunk (adataink) az álláskeresők készségeiről</a:t>
            </a:r>
          </a:p>
          <a:p>
            <a:pPr lvl="1"/>
            <a:r>
              <a:rPr lang="hu-HU" sz="4300" dirty="0">
                <a:solidFill>
                  <a:srgbClr val="000000"/>
                </a:solidFill>
              </a:rPr>
              <a:t>kivéve a fiatalokat, akiknél a kompetencia-mérés eredményei elérhetők</a:t>
            </a:r>
          </a:p>
          <a:p>
            <a:r>
              <a:rPr lang="hu-HU" sz="4400" dirty="0">
                <a:solidFill>
                  <a:srgbClr val="000000"/>
                </a:solidFill>
              </a:rPr>
              <a:t>Köztudott, hogy az (általános &amp; </a:t>
            </a:r>
            <a:r>
              <a:rPr lang="hu-HU" sz="4400" dirty="0" err="1">
                <a:solidFill>
                  <a:srgbClr val="000000"/>
                </a:solidFill>
              </a:rPr>
              <a:t>szoft</a:t>
            </a:r>
            <a:r>
              <a:rPr lang="hu-HU" sz="4400" dirty="0">
                <a:solidFill>
                  <a:srgbClr val="000000"/>
                </a:solidFill>
              </a:rPr>
              <a:t>) készségek és a motiváció jelentősen meghatározza az elhelyezkedést, mivel ezeket a munkáltatók értékelik</a:t>
            </a:r>
          </a:p>
          <a:p>
            <a:r>
              <a:rPr lang="hu-HU" sz="4400" dirty="0">
                <a:solidFill>
                  <a:srgbClr val="000000"/>
                </a:solidFill>
              </a:rPr>
              <a:t>A munkaügyi rendszerben (legalábbis 2018 előtt) </a:t>
            </a:r>
            <a:r>
              <a:rPr lang="en-GB" sz="4400" dirty="0">
                <a:solidFill>
                  <a:srgbClr val="000000"/>
                </a:solidFill>
              </a:rPr>
              <a:t> </a:t>
            </a:r>
            <a:r>
              <a:rPr lang="en-GB" sz="4400" dirty="0" err="1">
                <a:solidFill>
                  <a:srgbClr val="000000"/>
                </a:solidFill>
              </a:rPr>
              <a:t>inkább</a:t>
            </a:r>
            <a:r>
              <a:rPr lang="en-GB" sz="4400" dirty="0">
                <a:solidFill>
                  <a:srgbClr val="000000"/>
                </a:solidFill>
              </a:rPr>
              <a:t> </a:t>
            </a:r>
            <a:r>
              <a:rPr lang="hu-HU" sz="4400" dirty="0">
                <a:solidFill>
                  <a:srgbClr val="000000"/>
                </a:solidFill>
              </a:rPr>
              <a:t>közepes/magas készségekkel rendelkezők jutottak hathatós segítséghez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400" dirty="0">
                <a:cs typeface="Calibri" panose="020F0502020204030204" pitchFamily="34" charset="0"/>
              </a:rPr>
              <a:t>az ‘Út a munka világába’ (EU IG) kifejezetten hangsúlyozza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4300" dirty="0">
                <a:cs typeface="Calibri" panose="020F0502020204030204" pitchFamily="34" charset="0"/>
              </a:rPr>
              <a:t>a hátrányos helyzetű fiatalokat nagyobb arányban kell bevonni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4300" dirty="0">
                <a:cs typeface="Calibri" panose="020F0502020204030204" pitchFamily="34" charset="0"/>
              </a:rPr>
              <a:t>készségeiket/akadályaikat átfogóan fel kell mérni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4300" dirty="0">
                <a:cs typeface="Calibri" panose="020F0502020204030204" pitchFamily="34" charset="0"/>
              </a:rPr>
              <a:t>nekik a készségeiket fejlesztők előképzéseket (és tanácsadást) biztosítsanak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endParaRPr lang="hu-HU" sz="51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40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52" y="875490"/>
            <a:ext cx="16682557" cy="2154436"/>
          </a:xfrm>
        </p:spPr>
        <p:txBody>
          <a:bodyPr/>
          <a:lstStyle/>
          <a:p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 err="1"/>
              <a:t>Elemzési</a:t>
            </a:r>
            <a:r>
              <a:rPr lang="en-GB" sz="5400" dirty="0"/>
              <a:t> </a:t>
            </a:r>
            <a:r>
              <a:rPr lang="en-GB" sz="5400" dirty="0" err="1"/>
              <a:t>lehetőségek</a:t>
            </a:r>
            <a:r>
              <a:rPr lang="en-GB" sz="5400" dirty="0"/>
              <a:t>: </a:t>
            </a:r>
            <a:r>
              <a:rPr lang="en-GB" sz="5400" dirty="0" err="1"/>
              <a:t>mit</a:t>
            </a:r>
            <a:r>
              <a:rPr lang="en-GB" sz="5400" dirty="0"/>
              <a:t> </a:t>
            </a:r>
            <a:r>
              <a:rPr lang="en-GB" sz="5400" dirty="0" err="1"/>
              <a:t>tudhatnánk</a:t>
            </a:r>
            <a:r>
              <a:rPr lang="en-GB" sz="5400" dirty="0"/>
              <a:t>?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552" y="3029926"/>
            <a:ext cx="22818379" cy="10539770"/>
          </a:xfrm>
        </p:spPr>
        <p:txBody>
          <a:bodyPr>
            <a:normAutofit fontScale="32500" lnSpcReduction="20000"/>
          </a:bodyPr>
          <a:lstStyle/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13500" dirty="0">
                <a:cs typeface="Calibri" panose="020F0502020204030204" pitchFamily="34" charset="0"/>
              </a:rPr>
              <a:t>a KRTK ‘Admin3’ adatbázisa alapján: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12300" dirty="0">
                <a:cs typeface="Calibri" panose="020F0502020204030204" pitchFamily="34" charset="0"/>
              </a:rPr>
              <a:t>1995-1999 között született </a:t>
            </a:r>
            <a:r>
              <a:rPr lang="hu-HU" sz="12300" dirty="0" err="1">
                <a:cs typeface="Calibri" panose="020F0502020204030204" pitchFamily="34" charset="0"/>
              </a:rPr>
              <a:t>kohorszok</a:t>
            </a:r>
            <a:r>
              <a:rPr lang="hu-HU" sz="12300" dirty="0">
                <a:cs typeface="Calibri" panose="020F0502020204030204" pitchFamily="34" charset="0"/>
              </a:rPr>
              <a:t>, akinek elérhető a 10. osztályos -es kompetencia eredménye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12300" dirty="0">
                <a:cs typeface="Calibri" panose="020F0502020204030204" pitchFamily="34" charset="0"/>
              </a:rPr>
              <a:t>csak azok, akik </a:t>
            </a:r>
            <a:r>
              <a:rPr lang="hu-HU" sz="12300" u="sng" dirty="0">
                <a:cs typeface="Calibri" panose="020F0502020204030204" pitchFamily="34" charset="0"/>
              </a:rPr>
              <a:t>elvégezték</a:t>
            </a:r>
            <a:r>
              <a:rPr lang="hu-HU" sz="12300" dirty="0">
                <a:cs typeface="Calibri" panose="020F0502020204030204" pitchFamily="34" charset="0"/>
              </a:rPr>
              <a:t> az általános iskolát, de </a:t>
            </a:r>
            <a:r>
              <a:rPr lang="hu-HU" sz="12300" u="sng" dirty="0">
                <a:cs typeface="Calibri" panose="020F0502020204030204" pitchFamily="34" charset="0"/>
              </a:rPr>
              <a:t>nincs</a:t>
            </a:r>
            <a:r>
              <a:rPr lang="hu-HU" sz="12300" dirty="0">
                <a:cs typeface="Calibri" panose="020F0502020204030204" pitchFamily="34" charset="0"/>
              </a:rPr>
              <a:t> felsőfokú végzettségük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12300" dirty="0">
                <a:cs typeface="Calibri" panose="020F0502020204030204" pitchFamily="34" charset="0"/>
              </a:rPr>
              <a:t>Ismerjük az iskolai, munkapiaci és munkaügyi történetüket (2009-2017)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endParaRPr lang="hu-HU" sz="128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13500" dirty="0">
                <a:cs typeface="Calibri" panose="020F0502020204030204" pitchFamily="34" charset="0"/>
              </a:rPr>
              <a:t>Felnőttek képesség- és kompetenciamérése programja (OECD PIAAC)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12300" dirty="0">
                <a:cs typeface="Calibri" panose="020F0502020204030204" pitchFamily="34" charset="0"/>
              </a:rPr>
              <a:t>Kiegészítő mérés a regisztrált álláskeresőkre (de nincs történet)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12300" dirty="0">
                <a:cs typeface="Calibri" panose="020F0502020204030204" pitchFamily="34" charset="0"/>
              </a:rPr>
              <a:t>Eredményekről kb. 3 hónap </a:t>
            </a:r>
            <a:r>
              <a:rPr lang="hu-HU" sz="12300" dirty="0" err="1">
                <a:cs typeface="Calibri" panose="020F0502020204030204" pitchFamily="34" charset="0"/>
              </a:rPr>
              <a:t>múva</a:t>
            </a:r>
            <a:r>
              <a:rPr lang="hu-HU" sz="12300" dirty="0">
                <a:cs typeface="Calibri" panose="020F0502020204030204" pitchFamily="34" charset="0"/>
              </a:rPr>
              <a:t> bemutató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endParaRPr lang="hu-HU" sz="128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13500" dirty="0">
                <a:cs typeface="Calibri" panose="020F0502020204030204" pitchFamily="34" charset="0"/>
              </a:rPr>
              <a:t>Szükség lenne olyan (nagy mintás) felmérésre, ahol az álláskeresők készségeit mérjük, és ugyanakkor ismerjük a munkaerő-piaci pályájukat</a:t>
            </a:r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endParaRPr lang="en-GB" sz="12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476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52" y="845965"/>
            <a:ext cx="16682557" cy="1661993"/>
          </a:xfrm>
        </p:spPr>
        <p:txBody>
          <a:bodyPr/>
          <a:lstStyle/>
          <a:p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>Az </a:t>
            </a:r>
            <a:r>
              <a:rPr lang="en-GB" sz="5400" dirty="0" err="1"/>
              <a:t>álláskereső</a:t>
            </a:r>
            <a:r>
              <a:rPr lang="en-GB" sz="5400" dirty="0"/>
              <a:t> </a:t>
            </a:r>
            <a:r>
              <a:rPr lang="en-GB" sz="5400" dirty="0" err="1"/>
              <a:t>fiatalok</a:t>
            </a:r>
            <a:r>
              <a:rPr lang="en-GB" sz="5400" dirty="0"/>
              <a:t> </a:t>
            </a:r>
            <a:r>
              <a:rPr lang="en-GB" sz="5400" dirty="0" err="1"/>
              <a:t>készségszintje</a:t>
            </a:r>
            <a:endParaRPr lang="en-GB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552" y="2770094"/>
            <a:ext cx="22818379" cy="10799602"/>
          </a:xfrm>
        </p:spPr>
        <p:txBody>
          <a:bodyPr>
            <a:normAutofit/>
          </a:bodyPr>
          <a:lstStyle/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a 2016-ban a munkaügyi rendszerbe kerültek adatait vizsgáltuk</a:t>
            </a:r>
            <a:r>
              <a:rPr lang="en-GB" sz="4000" dirty="0">
                <a:cs typeface="Calibri" panose="020F0502020204030204" pitchFamily="34" charset="0"/>
              </a:rPr>
              <a:t>: a </a:t>
            </a:r>
            <a:r>
              <a:rPr lang="en-GB" sz="4000" dirty="0" err="1">
                <a:cs typeface="Calibri" panose="020F0502020204030204" pitchFamily="34" charset="0"/>
              </a:rPr>
              <a:t>fiatalok</a:t>
            </a:r>
            <a:r>
              <a:rPr lang="en-GB" sz="4000" dirty="0">
                <a:cs typeface="Calibri" panose="020F0502020204030204" pitchFamily="34" charset="0"/>
              </a:rPr>
              <a:t> kb. 12 %-a </a:t>
            </a:r>
            <a:r>
              <a:rPr lang="en-GB" sz="4000" dirty="0" err="1">
                <a:cs typeface="Calibri" panose="020F0502020204030204" pitchFamily="34" charset="0"/>
              </a:rPr>
              <a:t>vált</a:t>
            </a:r>
            <a:r>
              <a:rPr lang="en-GB" sz="4000" dirty="0">
                <a:cs typeface="Calibri" panose="020F0502020204030204" pitchFamily="34" charset="0"/>
              </a:rPr>
              <a:t> </a:t>
            </a:r>
            <a:r>
              <a:rPr lang="en-GB" sz="4000" dirty="0" err="1">
                <a:cs typeface="Calibri" panose="020F0502020204030204" pitchFamily="34" charset="0"/>
              </a:rPr>
              <a:t>álláskeresővé</a:t>
            </a:r>
            <a:endParaRPr lang="hu-HU" sz="40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készségszintek: alacsony (0-2); közepes (3-4); magas (5-7)</a:t>
            </a:r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endParaRPr lang="en-GB" sz="128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endParaRPr lang="en-GB" sz="40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r>
              <a:rPr lang="hu-HU" sz="4000" dirty="0">
                <a:cs typeface="Calibri" panose="020F0502020204030204" pitchFamily="34" charset="0"/>
              </a:rPr>
              <a:t>azonos végzettség (és egyéb tényezők mellett) is az alacsonyabb képességekkel rendelkező fiatalok váltak regisztrált álláskeresőkké</a:t>
            </a:r>
            <a:endParaRPr lang="en-GB" sz="4000" dirty="0">
              <a:cs typeface="Calibri" panose="020F0502020204030204" pitchFamily="34" charset="0"/>
            </a:endParaRPr>
          </a:p>
          <a:p>
            <a:pPr marL="1782382" lvl="1" indent="-857250">
              <a:lnSpc>
                <a:spcPct val="120000"/>
              </a:lnSpc>
              <a:buClr>
                <a:srgbClr val="B81639"/>
              </a:buClr>
            </a:pPr>
            <a:r>
              <a:rPr lang="hu-HU" sz="3600" dirty="0">
                <a:cs typeface="Calibri" panose="020F0502020204030204" pitchFamily="34" charset="0"/>
              </a:rPr>
              <a:t>a közepes szinten lévők kb. 1,5 %ponttal </a:t>
            </a:r>
          </a:p>
          <a:p>
            <a:pPr marL="1782382" lvl="1" indent="-857250">
              <a:lnSpc>
                <a:spcPct val="120000"/>
              </a:lnSpc>
              <a:buClr>
                <a:srgbClr val="B81639"/>
              </a:buClr>
            </a:pPr>
            <a:r>
              <a:rPr lang="hu-HU" sz="3600" dirty="0">
                <a:cs typeface="Calibri" panose="020F0502020204030204" pitchFamily="34" charset="0"/>
              </a:rPr>
              <a:t>a magas szinten lévők kb. 4,5%ponttal</a:t>
            </a:r>
          </a:p>
          <a:p>
            <a:pPr marL="2696645" lvl="2" indent="-857250">
              <a:lnSpc>
                <a:spcPct val="120000"/>
              </a:lnSpc>
              <a:buClr>
                <a:srgbClr val="B81639"/>
              </a:buClr>
            </a:pPr>
            <a:r>
              <a:rPr lang="hu-HU" sz="3200" dirty="0">
                <a:cs typeface="Calibri" panose="020F0502020204030204" pitchFamily="34" charset="0"/>
              </a:rPr>
              <a:t>ez mind a szövegértés, mind a matek készségekre igaz</a:t>
            </a:r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endParaRPr lang="en-GB" sz="12800" dirty="0">
              <a:cs typeface="Calibri" panose="020F0502020204030204" pitchFamily="34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4F0AA3A8-B3AE-4245-A3E8-7267D5403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346" y="5379650"/>
            <a:ext cx="11466974" cy="292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3907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52" y="845965"/>
            <a:ext cx="16682557" cy="1661993"/>
          </a:xfrm>
        </p:spPr>
        <p:txBody>
          <a:bodyPr/>
          <a:lstStyle/>
          <a:p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>Ki </a:t>
            </a:r>
            <a:r>
              <a:rPr lang="en-GB" sz="5400" dirty="0" err="1"/>
              <a:t>kerül</a:t>
            </a:r>
            <a:r>
              <a:rPr lang="en-GB" sz="5400" dirty="0"/>
              <a:t> </a:t>
            </a:r>
            <a:r>
              <a:rPr lang="en-GB" sz="5400" dirty="0" err="1"/>
              <a:t>aktív</a:t>
            </a:r>
            <a:r>
              <a:rPr lang="en-GB" sz="5400" dirty="0"/>
              <a:t> </a:t>
            </a:r>
            <a:r>
              <a:rPr lang="en-GB" sz="5400" dirty="0" err="1"/>
              <a:t>eszközbe</a:t>
            </a:r>
            <a:r>
              <a:rPr lang="en-GB" sz="5400" dirty="0"/>
              <a:t>?</a:t>
            </a:r>
            <a:endParaRPr lang="en-GB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552" y="2716306"/>
            <a:ext cx="22818379" cy="10853390"/>
          </a:xfrm>
        </p:spPr>
        <p:txBody>
          <a:bodyPr>
            <a:normAutofit/>
          </a:bodyPr>
          <a:lstStyle/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6 hónapon belüli kimenetek: </a:t>
            </a:r>
          </a:p>
          <a:p>
            <a:pPr marL="2696645" lvl="2" indent="-857250">
              <a:lnSpc>
                <a:spcPct val="120000"/>
              </a:lnSpc>
              <a:buClr>
                <a:srgbClr val="C00000"/>
              </a:buClr>
            </a:pPr>
            <a:r>
              <a:rPr lang="hu-HU" sz="3600" dirty="0">
                <a:cs typeface="Calibri" panose="020F0502020204030204" pitchFamily="34" charset="0"/>
              </a:rPr>
              <a:t>regisztrált álláskereső marad, és nem kap aktív eszközt – 16% ; </a:t>
            </a:r>
          </a:p>
          <a:p>
            <a:pPr marL="2696645" lvl="2" indent="-857250">
              <a:lnSpc>
                <a:spcPct val="120000"/>
              </a:lnSpc>
              <a:buClr>
                <a:srgbClr val="C00000"/>
              </a:buClr>
            </a:pPr>
            <a:r>
              <a:rPr lang="hu-HU" sz="3600" dirty="0">
                <a:cs typeface="Calibri" panose="020F0502020204030204" pitchFamily="34" charset="0"/>
              </a:rPr>
              <a:t>közfoglalkoztatásba lép – 6%; 	</a:t>
            </a:r>
          </a:p>
          <a:p>
            <a:pPr marL="2696645" lvl="2" indent="-857250">
              <a:lnSpc>
                <a:spcPct val="120000"/>
              </a:lnSpc>
              <a:buClr>
                <a:srgbClr val="C00000"/>
              </a:buClr>
            </a:pPr>
            <a:r>
              <a:rPr lang="hu-HU" sz="3600" dirty="0">
                <a:cs typeface="Calibri" panose="020F0502020204030204" pitchFamily="34" charset="0"/>
              </a:rPr>
              <a:t>aktív eszközbe lép – 23%; </a:t>
            </a:r>
          </a:p>
          <a:p>
            <a:pPr marL="2696645" lvl="2" indent="-857250">
              <a:lnSpc>
                <a:spcPct val="120000"/>
              </a:lnSpc>
              <a:buClr>
                <a:srgbClr val="C00000"/>
              </a:buClr>
            </a:pPr>
            <a:r>
              <a:rPr lang="hu-HU" sz="3600" dirty="0">
                <a:cs typeface="Calibri" panose="020F0502020204030204" pitchFamily="34" charset="0"/>
              </a:rPr>
              <a:t>kilép a regiszterből – 55%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aktív eszközbe a magasabb iskolai végzettségűek léptek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3600" dirty="0">
                <a:cs typeface="Calibri" panose="020F0502020204030204" pitchFamily="34" charset="0"/>
              </a:rPr>
              <a:t>a szakiskolát végzettek kb. 6 %ponttal nagyobb eséllyel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3600" dirty="0">
                <a:cs typeface="Calibri" panose="020F0502020204030204" pitchFamily="34" charset="0"/>
              </a:rPr>
              <a:t>az érettségizettek kb. 9%ponttal magasabb eséllyel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és a magasabb készség szinttel rendelkezők kerülnek aktív eszközbe (!!!)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3600" dirty="0">
                <a:cs typeface="Calibri" panose="020F0502020204030204" pitchFamily="34" charset="0"/>
              </a:rPr>
              <a:t>vagyis a közepes/magas készségszint mellett kb. 3-4% ponttal magasabb az esélyük bekerülni 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A közfoglalkoztatásra ennek az ellenkezője igaz, de kevésbe erősek a különbségek</a:t>
            </a:r>
          </a:p>
          <a:p>
            <a:pPr marL="925132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endParaRPr lang="en-GB" sz="40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endParaRPr lang="en-GB" sz="12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11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52" y="845965"/>
            <a:ext cx="16682557" cy="1661993"/>
          </a:xfrm>
        </p:spPr>
        <p:txBody>
          <a:bodyPr/>
          <a:lstStyle/>
          <a:p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>Ki </a:t>
            </a:r>
            <a:r>
              <a:rPr lang="en-GB" sz="5400" dirty="0" err="1"/>
              <a:t>lép</a:t>
            </a:r>
            <a:r>
              <a:rPr lang="en-GB" sz="5400" dirty="0"/>
              <a:t> </a:t>
            </a:r>
            <a:r>
              <a:rPr lang="en-GB" sz="5400" dirty="0" err="1"/>
              <a:t>sikeresen</a:t>
            </a:r>
            <a:r>
              <a:rPr lang="en-GB" sz="5400" dirty="0"/>
              <a:t> a </a:t>
            </a:r>
            <a:r>
              <a:rPr lang="en-GB" sz="5400" dirty="0" err="1"/>
              <a:t>munkaerő-piacra</a:t>
            </a:r>
            <a:r>
              <a:rPr lang="en-GB" sz="5400" dirty="0"/>
              <a:t> (</a:t>
            </a:r>
            <a:r>
              <a:rPr lang="en-GB" sz="5400" dirty="0" err="1"/>
              <a:t>vissza</a:t>
            </a:r>
            <a:r>
              <a:rPr lang="en-GB" sz="5400" dirty="0"/>
              <a:t>)?</a:t>
            </a:r>
            <a:endParaRPr lang="en-GB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552" y="3029926"/>
            <a:ext cx="22818379" cy="10539770"/>
          </a:xfrm>
        </p:spPr>
        <p:txBody>
          <a:bodyPr>
            <a:normAutofit/>
          </a:bodyPr>
          <a:lstStyle/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12 hónappal a regisztráció után ki talált munkát az elsődleges munkapiacon?</a:t>
            </a:r>
            <a:endParaRPr lang="en-GB" sz="4000" dirty="0">
              <a:cs typeface="Calibri" panose="020F0502020204030204" pitchFamily="34" charset="0"/>
            </a:endParaRP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en-GB" sz="3600" dirty="0" err="1">
                <a:cs typeface="Calibri" panose="020F0502020204030204" pitchFamily="34" charset="0"/>
              </a:rPr>
              <a:t>Összesen</a:t>
            </a:r>
            <a:r>
              <a:rPr lang="en-GB" sz="3600" dirty="0">
                <a:cs typeface="Calibri" panose="020F0502020204030204" pitchFamily="34" charset="0"/>
              </a:rPr>
              <a:t> kb. 58%</a:t>
            </a:r>
            <a:r>
              <a:rPr lang="hu-HU" sz="3600" dirty="0">
                <a:cs typeface="Calibri" panose="020F0502020204030204" pitchFamily="34" charset="0"/>
              </a:rPr>
              <a:t> </a:t>
            </a:r>
            <a:r>
              <a:rPr lang="en-GB" sz="3600" dirty="0">
                <a:cs typeface="Calibri" panose="020F0502020204030204" pitchFamily="34" charset="0"/>
              </a:rPr>
              <a:t>, </a:t>
            </a:r>
            <a:r>
              <a:rPr lang="en-GB" sz="3600" dirty="0" err="1">
                <a:cs typeface="Calibri" panose="020F0502020204030204" pitchFamily="34" charset="0"/>
              </a:rPr>
              <a:t>ebből</a:t>
            </a:r>
            <a:r>
              <a:rPr lang="en-GB" sz="3600" dirty="0">
                <a:cs typeface="Calibri" panose="020F0502020204030204" pitchFamily="34" charset="0"/>
              </a:rPr>
              <a:t> 5% a </a:t>
            </a:r>
            <a:r>
              <a:rPr lang="en-GB" sz="3600" dirty="0" err="1">
                <a:cs typeface="Calibri" panose="020F0502020204030204" pitchFamily="34" charset="0"/>
              </a:rPr>
              <a:t>támogatott</a:t>
            </a:r>
            <a:r>
              <a:rPr lang="en-GB" sz="3600" dirty="0">
                <a:cs typeface="Calibri" panose="020F0502020204030204" pitchFamily="34" charset="0"/>
              </a:rPr>
              <a:t> </a:t>
            </a:r>
            <a:r>
              <a:rPr lang="en-GB" sz="3600" dirty="0" err="1">
                <a:cs typeface="Calibri" panose="020F0502020204030204" pitchFamily="34" charset="0"/>
              </a:rPr>
              <a:t>állás</a:t>
            </a:r>
            <a:r>
              <a:rPr lang="en-GB" sz="3600" dirty="0">
                <a:cs typeface="Calibri" panose="020F0502020204030204" pitchFamily="34" charset="0"/>
              </a:rPr>
              <a:t>, (</a:t>
            </a:r>
            <a:r>
              <a:rPr lang="en-GB" sz="3600" dirty="0" err="1">
                <a:cs typeface="Calibri" panose="020F0502020204030204" pitchFamily="34" charset="0"/>
              </a:rPr>
              <a:t>csak</a:t>
            </a:r>
            <a:r>
              <a:rPr lang="en-GB" sz="3600" dirty="0">
                <a:cs typeface="Calibri" panose="020F0502020204030204" pitchFamily="34" charset="0"/>
              </a:rPr>
              <a:t> 43% -ban </a:t>
            </a:r>
            <a:r>
              <a:rPr lang="en-GB" sz="3600" dirty="0" err="1">
                <a:cs typeface="Calibri" panose="020F0502020204030204" pitchFamily="34" charset="0"/>
              </a:rPr>
              <a:t>éri</a:t>
            </a:r>
            <a:r>
              <a:rPr lang="en-GB" sz="3600" dirty="0">
                <a:cs typeface="Calibri" panose="020F0502020204030204" pitchFamily="34" charset="0"/>
              </a:rPr>
              <a:t> el a </a:t>
            </a:r>
            <a:r>
              <a:rPr lang="en-GB" sz="3600" dirty="0" err="1">
                <a:cs typeface="Calibri" panose="020F0502020204030204" pitchFamily="34" charset="0"/>
              </a:rPr>
              <a:t>jövedelem</a:t>
            </a:r>
            <a:r>
              <a:rPr lang="en-GB" sz="3600" dirty="0">
                <a:cs typeface="Calibri" panose="020F0502020204030204" pitchFamily="34" charset="0"/>
              </a:rPr>
              <a:t> a </a:t>
            </a:r>
            <a:r>
              <a:rPr lang="en-GB" sz="3600" dirty="0" err="1">
                <a:cs typeface="Calibri" panose="020F0502020204030204" pitchFamily="34" charset="0"/>
              </a:rPr>
              <a:t>minimálbért</a:t>
            </a:r>
            <a:r>
              <a:rPr lang="en-GB" sz="3600" dirty="0">
                <a:cs typeface="Calibri" panose="020F0502020204030204" pitchFamily="34" charset="0"/>
              </a:rPr>
              <a:t>!)</a:t>
            </a:r>
            <a:endParaRPr lang="hu-HU" sz="36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iskolai végzettség szerint igen nagy különbségek: (1) </a:t>
            </a:r>
            <a:r>
              <a:rPr lang="hu-HU" sz="4000" dirty="0" err="1">
                <a:cs typeface="Calibri" panose="020F0502020204030204" pitchFamily="34" charset="0"/>
              </a:rPr>
              <a:t>érettségi+szakma</a:t>
            </a:r>
            <a:r>
              <a:rPr lang="hu-HU" sz="4000" dirty="0">
                <a:cs typeface="Calibri" panose="020F0502020204030204" pitchFamily="34" charset="0"/>
              </a:rPr>
              <a:t>; (2) szakma; (3) érettségi; (4) általános iskola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a (matek) készségszint is számít; 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3600" dirty="0">
                <a:cs typeface="Calibri" panose="020F0502020204030204" pitchFamily="34" charset="0"/>
              </a:rPr>
              <a:t>mind a közepes, mind a magas készségszinten kb. 4-5% ponttal magasabb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ezek  elsősorban a nem-támogatott piaci állásokban jelentkezik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a támogatott állásokban csekély az iskolázottság és a készségszintek szerepe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A támogatások elsősorban a fejletlenebb járásokban tudják csökkenteni a készségszintek szerinti különbségek szerepét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hu-HU" sz="4000" dirty="0">
                <a:cs typeface="Calibri" panose="020F0502020204030204" pitchFamily="34" charset="0"/>
              </a:rPr>
              <a:t> 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endParaRPr lang="en-GB" sz="40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endParaRPr lang="en-GB" sz="12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942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52" y="845965"/>
            <a:ext cx="16682557" cy="1661993"/>
          </a:xfrm>
        </p:spPr>
        <p:txBody>
          <a:bodyPr/>
          <a:lstStyle/>
          <a:p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>A </a:t>
            </a:r>
            <a:r>
              <a:rPr lang="en-GB" sz="5400" dirty="0" err="1"/>
              <a:t>megerősített</a:t>
            </a:r>
            <a:r>
              <a:rPr lang="en-GB" sz="5400" dirty="0"/>
              <a:t> IG vs a (</a:t>
            </a:r>
            <a:r>
              <a:rPr lang="en-GB" sz="5400" dirty="0" err="1"/>
              <a:t>korábbi</a:t>
            </a:r>
            <a:r>
              <a:rPr lang="en-GB" sz="5400" dirty="0"/>
              <a:t>) </a:t>
            </a:r>
            <a:r>
              <a:rPr lang="en-GB" sz="5400" dirty="0" err="1"/>
              <a:t>magyar</a:t>
            </a:r>
            <a:r>
              <a:rPr lang="en-GB" sz="5400" dirty="0"/>
              <a:t> </a:t>
            </a:r>
            <a:r>
              <a:rPr lang="en-GB" sz="5400" dirty="0" err="1"/>
              <a:t>gyakorlat</a:t>
            </a:r>
            <a:endParaRPr lang="en-GB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553" y="2716307"/>
            <a:ext cx="12038424" cy="9224682"/>
          </a:xfrm>
        </p:spPr>
        <p:txBody>
          <a:bodyPr>
            <a:normAutofit/>
          </a:bodyPr>
          <a:lstStyle/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teljesítménymérés </a:t>
            </a:r>
            <a:r>
              <a:rPr lang="hu-HU" sz="4000" dirty="0" err="1">
                <a:cs typeface="Calibri" panose="020F0502020204030204" pitchFamily="34" charset="0"/>
              </a:rPr>
              <a:t>vs</a:t>
            </a:r>
            <a:r>
              <a:rPr lang="hu-HU" sz="4000" dirty="0">
                <a:cs typeface="Calibri" panose="020F0502020204030204" pitchFamily="34" charset="0"/>
              </a:rPr>
              <a:t> hatékonyság </a:t>
            </a:r>
            <a:r>
              <a:rPr lang="hu-HU" sz="4000" dirty="0" err="1">
                <a:cs typeface="Calibri" panose="020F0502020204030204" pitchFamily="34" charset="0"/>
              </a:rPr>
              <a:t>vs</a:t>
            </a:r>
            <a:r>
              <a:rPr lang="hu-HU" sz="4000" dirty="0">
                <a:cs typeface="Calibri" panose="020F0502020204030204" pitchFamily="34" charset="0"/>
              </a:rPr>
              <a:t> méltányosság 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az aktív eszközöknél elsősorban a 6 hónapos munkába állás számít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3600" dirty="0">
                <a:cs typeface="Calibri" panose="020F0502020204030204" pitchFamily="34" charset="0"/>
              </a:rPr>
              <a:t>de az, hogy mennyit </a:t>
            </a:r>
            <a:r>
              <a:rPr lang="hu-HU" sz="3600" u="sng" dirty="0">
                <a:cs typeface="Calibri" panose="020F0502020204030204" pitchFamily="34" charset="0"/>
              </a:rPr>
              <a:t>javít</a:t>
            </a:r>
            <a:r>
              <a:rPr lang="hu-HU" sz="3600" dirty="0">
                <a:cs typeface="Calibri" panose="020F0502020204030204" pitchFamily="34" charset="0"/>
              </a:rPr>
              <a:t> egy eszköz a kimeneteken eltér ettől</a:t>
            </a:r>
            <a:r>
              <a:rPr lang="hu-HU" sz="4000" dirty="0">
                <a:cs typeface="Calibri" panose="020F0502020204030204" pitchFamily="34" charset="0"/>
              </a:rPr>
              <a:t>   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000" dirty="0">
                <a:cs typeface="Calibri" panose="020F0502020204030204" pitchFamily="34" charset="0"/>
              </a:rPr>
              <a:t>példa: 90 napos munkatapasztalat szerzés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hu-HU" sz="3600" dirty="0">
                <a:cs typeface="Calibri" panose="020F0502020204030204" pitchFamily="34" charset="0"/>
              </a:rPr>
              <a:t>míg a foglalkoztatottsági szint jelentősen magasabb az érettségizettekre, a hatás ugyanakkora a két csoportra 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endParaRPr lang="hu-HU" sz="40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endParaRPr lang="en-GB" sz="12800" dirty="0">
              <a:cs typeface="Calibri" panose="020F0502020204030204" pitchFamily="34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DA38283D-957E-4FAE-861C-383D65EF7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5977" y="3403374"/>
            <a:ext cx="10760939" cy="781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450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56C4BEE-905A-4241-A9A7-7798B8E2CD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Köszönöm</a:t>
            </a:r>
            <a:r>
              <a:rPr lang="en-GB" dirty="0"/>
              <a:t> a </a:t>
            </a:r>
            <a:r>
              <a:rPr lang="en-GB" dirty="0" err="1"/>
              <a:t>figyelmet</a:t>
            </a:r>
            <a:r>
              <a:rPr lang="en-GB" dirty="0"/>
              <a:t>!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9B2A3E9-90B0-4E29-9075-528186AE5D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sz="4000" dirty="0" err="1"/>
              <a:t>marton.csillag</a:t>
            </a:r>
            <a:r>
              <a:rPr lang="pl-PL" sz="4000" dirty="0"/>
              <a:t>@budapestistitute.eu</a:t>
            </a:r>
          </a:p>
        </p:txBody>
      </p:sp>
    </p:spTree>
    <p:extLst>
      <p:ext uri="{BB962C8B-B14F-4D97-AF65-F5344CB8AC3E}">
        <p14:creationId xmlns:p14="http://schemas.microsoft.com/office/powerpoint/2010/main" xmlns="" val="3089355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e">
  <a:themeElements>
    <a:clrScheme name="">
      <a:dk1>
        <a:srgbClr val="000000"/>
      </a:dk1>
      <a:lt1>
        <a:srgbClr val="FFFFFF"/>
      </a:lt1>
      <a:dk2>
        <a:srgbClr val="1E1E1C"/>
      </a:dk2>
      <a:lt2>
        <a:srgbClr val="0F3C74"/>
      </a:lt2>
      <a:accent1>
        <a:srgbClr val="0F3C74"/>
      </a:accent1>
      <a:accent2>
        <a:srgbClr val="D8222C"/>
      </a:accent2>
      <a:accent3>
        <a:srgbClr val="3EAF79"/>
      </a:accent3>
      <a:accent4>
        <a:srgbClr val="FFC000"/>
      </a:accent4>
      <a:accent5>
        <a:srgbClr val="0F3C74"/>
      </a:accent5>
      <a:accent6>
        <a:srgbClr val="3EAF79"/>
      </a:accent6>
      <a:hlink>
        <a:srgbClr val="0F3C74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93813</TotalTime>
  <Words>468</Words>
  <Application>Microsoft Office PowerPoint</Application>
  <PresentationFormat>Custom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Office-theme</vt:lpstr>
      <vt:lpstr>Mit tudunk a fiatalok foglalkoztathatóságáról?   Csillag Márton, Krekó Judit, Munkácsy balázs, Scharle ágota   Youth employment partnerSHIP: evaluation studies in Spain, Hungary, Italy and Poland    MKT Munkaügyi Szakosztály  2021  március 4</vt:lpstr>
      <vt:lpstr> Az álláskeresők készségei vs az IG</vt:lpstr>
      <vt:lpstr> Elemzési lehetőségek: mit tudhatnánk? </vt:lpstr>
      <vt:lpstr> Az álláskereső fiatalok készségszintje</vt:lpstr>
      <vt:lpstr> Ki kerül aktív eszközbe?</vt:lpstr>
      <vt:lpstr> Ki lép sikeresen a munkaerő-piacra (vissza)?</vt:lpstr>
      <vt:lpstr> A megerősített IG vs a (korábbi) magyar gyakorlat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Lenovo</cp:lastModifiedBy>
  <cp:revision>410</cp:revision>
  <cp:lastPrinted>2020-10-20T19:37:26Z</cp:lastPrinted>
  <dcterms:created xsi:type="dcterms:W3CDTF">2017-09-27T10:52:39Z</dcterms:created>
  <dcterms:modified xsi:type="dcterms:W3CDTF">2021-03-09T09:52:08Z</dcterms:modified>
</cp:coreProperties>
</file>