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338" r:id="rId3"/>
    <p:sldId id="339" r:id="rId4"/>
    <p:sldId id="340" r:id="rId5"/>
    <p:sldId id="341" r:id="rId6"/>
    <p:sldId id="347" r:id="rId7"/>
    <p:sldId id="344" r:id="rId8"/>
    <p:sldId id="348" r:id="rId9"/>
    <p:sldId id="343" r:id="rId10"/>
    <p:sldId id="345" r:id="rId11"/>
    <p:sldId id="346" r:id="rId12"/>
    <p:sldId id="287" r:id="rId13"/>
    <p:sldId id="318" r:id="rId14"/>
    <p:sldId id="278" r:id="rId15"/>
    <p:sldId id="323" r:id="rId16"/>
  </p:sldIdLst>
  <p:sldSz cx="24380825" cy="13714413"/>
  <p:notesSz cx="6797675" cy="9926638"/>
  <p:defaultTextStyle>
    <a:defPPr>
      <a:defRPr lang="en-US"/>
    </a:defPPr>
    <a:lvl1pPr marL="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35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767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ota Scharle" initials="AS" lastIdx="7" clrIdx="0">
    <p:extLst>
      <p:ext uri="{19B8F6BF-5375-455C-9EA6-DF929625EA0E}">
        <p15:presenceInfo xmlns="" xmlns:p15="http://schemas.microsoft.com/office/powerpoint/2012/main" userId="ebeaecda88d760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8163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2FE401-8802-4541-929B-FAF25C81B2DF}" v="159" dt="2019-04-17T08:51:33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5" autoAdjust="0"/>
    <p:restoredTop sz="86388" autoAdjust="0"/>
  </p:normalViewPr>
  <p:slideViewPr>
    <p:cSldViewPr snapToGrid="0">
      <p:cViewPr varScale="1">
        <p:scale>
          <a:sx n="21" d="100"/>
          <a:sy n="21" d="100"/>
        </p:scale>
        <p:origin x="-792" y="-126"/>
      </p:cViewPr>
      <p:guideLst>
        <p:guide orient="horz" pos="4319"/>
        <p:guide pos="7679"/>
      </p:guideLst>
    </p:cSldViewPr>
  </p:slideViewPr>
  <p:outlineViewPr>
    <p:cViewPr>
      <p:scale>
        <a:sx n="33" d="100"/>
        <a:sy n="33" d="100"/>
      </p:scale>
      <p:origin x="0" y="-1608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84"/>
    </p:cViewPr>
  </p:sorterViewPr>
  <p:notesViewPr>
    <p:cSldViewPr snapToGrid="0" showGuides="1">
      <p:cViewPr varScale="1">
        <p:scale>
          <a:sx n="84" d="100"/>
          <a:sy n="84" d="100"/>
        </p:scale>
        <p:origin x="268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ronika Skaczkowska" userId="6ac0c00f-d879-46e0-80b5-1d91a1204ba1" providerId="ADAL" clId="{556719C6-A6D2-4D94-9D27-2E813AAEEB97}"/>
    <pc:docChg chg="custSel modSld modMainMaster">
      <pc:chgData name="Weronika Skaczkowska" userId="6ac0c00f-d879-46e0-80b5-1d91a1204ba1" providerId="ADAL" clId="{556719C6-A6D2-4D94-9D27-2E813AAEEB97}" dt="2019-02-28T15:48:16.973" v="18"/>
      <pc:docMkLst>
        <pc:docMk/>
      </pc:docMkLst>
      <pc:sldMasterChg chg="delSp modSldLayout">
        <pc:chgData name="Weronika Skaczkowska" userId="6ac0c00f-d879-46e0-80b5-1d91a1204ba1" providerId="ADAL" clId="{556719C6-A6D2-4D94-9D27-2E813AAEEB97}" dt="2019-02-28T15:48:16.973" v="18"/>
        <pc:sldMasterMkLst>
          <pc:docMk/>
          <pc:sldMasterMk cId="3812354849" sldId="2147483648"/>
        </pc:sldMasterMkLst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29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0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1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2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3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4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5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6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7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8" creationId="{00000000-0000-0000-0000-000000000000}"/>
          </ac:spMkLst>
        </pc:spChg>
        <pc:spChg chg="del">
          <ac:chgData name="Weronika Skaczkowska" userId="6ac0c00f-d879-46e0-80b5-1d91a1204ba1" providerId="ADAL" clId="{556719C6-A6D2-4D94-9D27-2E813AAEEB97}" dt="2019-02-28T15:43:16.454" v="3" actId="478"/>
          <ac:spMkLst>
            <pc:docMk/>
            <pc:sldMasterMk cId="3812354849" sldId="2147483648"/>
            <ac:spMk id="39" creationId="{00000000-0000-0000-0000-000000000000}"/>
          </ac:spMkLst>
        </pc:spChg>
        <pc:sldLayoutChg chg="setBg">
          <pc:chgData name="Weronika Skaczkowska" userId="6ac0c00f-d879-46e0-80b5-1d91a1204ba1" providerId="ADAL" clId="{556719C6-A6D2-4D94-9D27-2E813AAEEB97}" dt="2019-02-28T15:48:16.973" v="18"/>
          <pc:sldLayoutMkLst>
            <pc:docMk/>
            <pc:sldMasterMk cId="3812354849" sldId="2147483648"/>
            <pc:sldLayoutMk cId="2803204339" sldId="2147483651"/>
          </pc:sldLayoutMkLst>
        </pc:sldLayoutChg>
        <pc:sldLayoutChg chg="delSp setBg">
          <pc:chgData name="Weronika Skaczkowska" userId="6ac0c00f-d879-46e0-80b5-1d91a1204ba1" providerId="ADAL" clId="{556719C6-A6D2-4D94-9D27-2E813AAEEB97}" dt="2019-02-28T15:45:20.634" v="13" actId="478"/>
          <pc:sldLayoutMkLst>
            <pc:docMk/>
            <pc:sldMasterMk cId="3812354849" sldId="2147483648"/>
            <pc:sldLayoutMk cId="2258077482" sldId="2147483656"/>
          </pc:sldLayoutMkLst>
          <pc:picChg chg="del">
            <ac:chgData name="Weronika Skaczkowska" userId="6ac0c00f-d879-46e0-80b5-1d91a1204ba1" providerId="ADAL" clId="{556719C6-A6D2-4D94-9D27-2E813AAEEB97}" dt="2019-02-28T15:45:20.634" v="13" actId="478"/>
            <ac:picMkLst>
              <pc:docMk/>
              <pc:sldMasterMk cId="3812354849" sldId="2147483648"/>
              <pc:sldLayoutMk cId="2258077482" sldId="2147483656"/>
              <ac:picMk id="5" creationId="{00000000-0000-0000-0000-000000000000}"/>
            </ac:picMkLst>
          </pc:picChg>
        </pc:sldLayoutChg>
      </pc:sldMasterChg>
    </pc:docChg>
  </pc:docChgLst>
  <pc:docChgLst>
    <pc:chgData name="Weronika Skaczkowska" userId="6ac0c00f-d879-46e0-80b5-1d91a1204ba1" providerId="ADAL" clId="{FA2FE401-8802-4541-929B-FAF25C81B2DF}"/>
    <pc:docChg chg="undo custSel addSld delSld modSld sldOrd modMainMaster">
      <pc:chgData name="Weronika Skaczkowska" userId="6ac0c00f-d879-46e0-80b5-1d91a1204ba1" providerId="ADAL" clId="{FA2FE401-8802-4541-929B-FAF25C81B2DF}" dt="2019-04-17T08:52:31.149" v="744" actId="1076"/>
      <pc:docMkLst>
        <pc:docMk/>
      </pc:docMkLst>
      <pc:sldChg chg="addSp delSp modSp add ord">
        <pc:chgData name="Weronika Skaczkowska" userId="6ac0c00f-d879-46e0-80b5-1d91a1204ba1" providerId="ADAL" clId="{FA2FE401-8802-4541-929B-FAF25C81B2DF}" dt="2019-04-03T14:10:45.244" v="693"/>
        <pc:sldMkLst>
          <pc:docMk/>
          <pc:sldMk cId="3589169372" sldId="268"/>
        </pc:sldMkLst>
        <pc:spChg chg="mod">
          <ac:chgData name="Weronika Skaczkowska" userId="6ac0c00f-d879-46e0-80b5-1d91a1204ba1" providerId="ADAL" clId="{FA2FE401-8802-4541-929B-FAF25C81B2DF}" dt="2019-03-04T15:15:13.185" v="452" actId="20577"/>
          <ac:spMkLst>
            <pc:docMk/>
            <pc:sldMk cId="3589169372" sldId="268"/>
            <ac:spMk id="2" creationId="{FD52111A-281B-48BB-AAA7-12360A2B6240}"/>
          </ac:spMkLst>
        </pc:spChg>
        <pc:spChg chg="mod">
          <ac:chgData name="Weronika Skaczkowska" userId="6ac0c00f-d879-46e0-80b5-1d91a1204ba1" providerId="ADAL" clId="{FA2FE401-8802-4541-929B-FAF25C81B2DF}" dt="2019-03-04T15:13:37.520" v="366" actId="20577"/>
          <ac:spMkLst>
            <pc:docMk/>
            <pc:sldMk cId="3589169372" sldId="268"/>
            <ac:spMk id="4" creationId="{A7920C66-C34A-498B-BA73-7BADEECD6804}"/>
          </ac:spMkLst>
        </pc:spChg>
        <pc:spChg chg="mod">
          <ac:chgData name="Weronika Skaczkowska" userId="6ac0c00f-d879-46e0-80b5-1d91a1204ba1" providerId="ADAL" clId="{FA2FE401-8802-4541-929B-FAF25C81B2DF}" dt="2019-03-04T15:14:28.330" v="448" actId="20577"/>
          <ac:spMkLst>
            <pc:docMk/>
            <pc:sldMk cId="3589169372" sldId="268"/>
            <ac:spMk id="5" creationId="{F625F3C6-855E-4CFA-8812-E79B38A8BDFA}"/>
          </ac:spMkLst>
        </pc:spChg>
        <pc:spChg chg="mod">
          <ac:chgData name="Weronika Skaczkowska" userId="6ac0c00f-d879-46e0-80b5-1d91a1204ba1" providerId="ADAL" clId="{FA2FE401-8802-4541-929B-FAF25C81B2DF}" dt="2019-03-04T15:14:03.839" v="416" actId="20577"/>
          <ac:spMkLst>
            <pc:docMk/>
            <pc:sldMk cId="3589169372" sldId="268"/>
            <ac:spMk id="6" creationId="{2B39AA46-3365-4A72-84F0-DB413347886C}"/>
          </ac:spMkLst>
        </pc:spChg>
        <pc:spChg chg="mod">
          <ac:chgData name="Weronika Skaczkowska" userId="6ac0c00f-d879-46e0-80b5-1d91a1204ba1" providerId="ADAL" clId="{FA2FE401-8802-4541-929B-FAF25C81B2DF}" dt="2019-03-04T15:14:10.769" v="429" actId="20577"/>
          <ac:spMkLst>
            <pc:docMk/>
            <pc:sldMk cId="3589169372" sldId="268"/>
            <ac:spMk id="7" creationId="{B54DE33A-1B67-47FF-A89C-E072FC153565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8" creationId="{B5C91C5E-C934-4678-9A74-8D764CE5967D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9" creationId="{A582A11C-5DA1-48CB-A4A9-87FB12A238C3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0" creationId="{B9073397-9025-4486-8C7C-3842BE05426B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1" creationId="{0F6980B1-468F-4A8E-B816-5ED17CB01A6F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2" creationId="{C1B4D0AA-A7A5-4F69-A420-1D0347A045B7}"/>
          </ac:spMkLst>
        </pc:spChg>
        <pc:spChg chg="add del mod">
          <ac:chgData name="Weronika Skaczkowska" userId="6ac0c00f-d879-46e0-80b5-1d91a1204ba1" providerId="ADAL" clId="{FA2FE401-8802-4541-929B-FAF25C81B2DF}" dt="2019-03-08T09:29:40.081" v="686"/>
          <ac:spMkLst>
            <pc:docMk/>
            <pc:sldMk cId="3589169372" sldId="268"/>
            <ac:spMk id="13" creationId="{B9ACA626-FF3A-48E6-8C1C-D42EDAC41B5E}"/>
          </ac:spMkLst>
        </pc:spChg>
        <pc:picChg chg="add del mod">
          <ac:chgData name="Weronika Skaczkowska" userId="6ac0c00f-d879-46e0-80b5-1d91a1204ba1" providerId="ADAL" clId="{FA2FE401-8802-4541-929B-FAF25C81B2DF}" dt="2019-04-03T14:10:45.244" v="693"/>
          <ac:picMkLst>
            <pc:docMk/>
            <pc:sldMk cId="3589169372" sldId="268"/>
            <ac:picMk id="8" creationId="{505890D7-BC8F-4D8A-A9D1-377B503DFEB2}"/>
          </ac:picMkLst>
        </pc:picChg>
      </pc:sldChg>
      <pc:sldChg chg="modSp add ord">
        <pc:chgData name="Weronika Skaczkowska" userId="6ac0c00f-d879-46e0-80b5-1d91a1204ba1" providerId="ADAL" clId="{FA2FE401-8802-4541-929B-FAF25C81B2DF}" dt="2019-03-04T15:18:17.939" v="616" actId="20577"/>
        <pc:sldMkLst>
          <pc:docMk/>
          <pc:sldMk cId="4195392090" sldId="270"/>
        </pc:sldMkLst>
        <pc:spChg chg="mod">
          <ac:chgData name="Weronika Skaczkowska" userId="6ac0c00f-d879-46e0-80b5-1d91a1204ba1" providerId="ADAL" clId="{FA2FE401-8802-4541-929B-FAF25C81B2DF}" dt="2019-03-04T15:17:57.175" v="535" actId="20577"/>
          <ac:spMkLst>
            <pc:docMk/>
            <pc:sldMk cId="4195392090" sldId="270"/>
            <ac:spMk id="2" creationId="{856C4BEE-905A-4241-A9A7-7798B8E2CD6A}"/>
          </ac:spMkLst>
        </pc:spChg>
        <pc:spChg chg="mod">
          <ac:chgData name="Weronika Skaczkowska" userId="6ac0c00f-d879-46e0-80b5-1d91a1204ba1" providerId="ADAL" clId="{FA2FE401-8802-4541-929B-FAF25C81B2DF}" dt="2019-03-04T15:18:17.939" v="616" actId="20577"/>
          <ac:spMkLst>
            <pc:docMk/>
            <pc:sldMk cId="4195392090" sldId="270"/>
            <ac:spMk id="3" creationId="{39B2A3E9-90B0-4E29-9075-528186AE5D8E}"/>
          </ac:spMkLst>
        </pc:spChg>
      </pc:sldChg>
      <pc:sldChg chg="modSp add ord">
        <pc:chgData name="Weronika Skaczkowska" userId="6ac0c00f-d879-46e0-80b5-1d91a1204ba1" providerId="ADAL" clId="{FA2FE401-8802-4541-929B-FAF25C81B2DF}" dt="2019-03-04T15:17:51.318" v="515" actId="20577"/>
        <pc:sldMkLst>
          <pc:docMk/>
          <pc:sldMk cId="2478072755" sldId="271"/>
        </pc:sldMkLst>
        <pc:spChg chg="mod">
          <ac:chgData name="Weronika Skaczkowska" userId="6ac0c00f-d879-46e0-80b5-1d91a1204ba1" providerId="ADAL" clId="{FA2FE401-8802-4541-929B-FAF25C81B2DF}" dt="2019-03-04T15:17:51.318" v="515" actId="20577"/>
          <ac:spMkLst>
            <pc:docMk/>
            <pc:sldMk cId="2478072755" sldId="271"/>
            <ac:spMk id="2" creationId="{7384AAA6-759F-4007-A9D8-81935EFAB664}"/>
          </ac:spMkLst>
        </pc:spChg>
      </pc:sldChg>
      <pc:sldChg chg="addSp delSp modSp add">
        <pc:chgData name="Weronika Skaczkowska" userId="6ac0c00f-d879-46e0-80b5-1d91a1204ba1" providerId="ADAL" clId="{FA2FE401-8802-4541-929B-FAF25C81B2DF}" dt="2019-03-04T16:19:20.045" v="660" actId="12"/>
        <pc:sldMkLst>
          <pc:docMk/>
          <pc:sldMk cId="2124401823" sldId="272"/>
        </pc:sldMkLst>
        <pc:spChg chg="mod">
          <ac:chgData name="Weronika Skaczkowska" userId="6ac0c00f-d879-46e0-80b5-1d91a1204ba1" providerId="ADAL" clId="{FA2FE401-8802-4541-929B-FAF25C81B2DF}" dt="2019-03-04T15:15:23.749" v="454"/>
          <ac:spMkLst>
            <pc:docMk/>
            <pc:sldMk cId="2124401823" sldId="272"/>
            <ac:spMk id="2" creationId="{8837AC0B-4F1D-4455-A936-C17F1321CFE4}"/>
          </ac:spMkLst>
        </pc:spChg>
        <pc:spChg chg="mod">
          <ac:chgData name="Weronika Skaczkowska" userId="6ac0c00f-d879-46e0-80b5-1d91a1204ba1" providerId="ADAL" clId="{FA2FE401-8802-4541-929B-FAF25C81B2DF}" dt="2019-03-04T16:19:20.045" v="660" actId="12"/>
          <ac:spMkLst>
            <pc:docMk/>
            <pc:sldMk cId="2124401823" sldId="272"/>
            <ac:spMk id="3" creationId="{0060F179-0947-4CBE-9C8C-2770757C07A7}"/>
          </ac:spMkLst>
        </pc:spChg>
        <pc:spChg chg="add del mod">
          <ac:chgData name="Weronika Skaczkowska" userId="6ac0c00f-d879-46e0-80b5-1d91a1204ba1" providerId="ADAL" clId="{FA2FE401-8802-4541-929B-FAF25C81B2DF}" dt="2019-03-04T16:19:16.577" v="659"/>
          <ac:spMkLst>
            <pc:docMk/>
            <pc:sldMk cId="2124401823" sldId="272"/>
            <ac:spMk id="4" creationId="{22B54809-58C2-498F-B40D-D53C3D2C3C83}"/>
          </ac:spMkLst>
        </pc:spChg>
        <pc:spChg chg="add del mod">
          <ac:chgData name="Weronika Skaczkowska" userId="6ac0c00f-d879-46e0-80b5-1d91a1204ba1" providerId="ADAL" clId="{FA2FE401-8802-4541-929B-FAF25C81B2DF}" dt="2019-03-04T16:19:16.577" v="659"/>
          <ac:spMkLst>
            <pc:docMk/>
            <pc:sldMk cId="2124401823" sldId="272"/>
            <ac:spMk id="5" creationId="{F6587DDA-9C0F-40C3-8388-C52508BC8328}"/>
          </ac:spMkLst>
        </pc:spChg>
      </pc:sldChg>
      <pc:sldChg chg="add">
        <pc:chgData name="Weronika Skaczkowska" userId="6ac0c00f-d879-46e0-80b5-1d91a1204ba1" providerId="ADAL" clId="{FA2FE401-8802-4541-929B-FAF25C81B2DF}" dt="2019-03-04T16:20:35.321" v="667"/>
        <pc:sldMkLst>
          <pc:docMk/>
          <pc:sldMk cId="3020967744" sldId="275"/>
        </pc:sldMkLst>
      </pc:sldChg>
      <pc:sldChg chg="add">
        <pc:chgData name="Weronika Skaczkowska" userId="6ac0c00f-d879-46e0-80b5-1d91a1204ba1" providerId="ADAL" clId="{FA2FE401-8802-4541-929B-FAF25C81B2DF}" dt="2019-03-04T16:20:38.129" v="668"/>
        <pc:sldMkLst>
          <pc:docMk/>
          <pc:sldMk cId="3520657812" sldId="276"/>
        </pc:sldMkLst>
      </pc:sldChg>
      <pc:sldMasterChg chg="delSldLayout modSldLayout">
        <pc:chgData name="Weronika Skaczkowska" userId="6ac0c00f-d879-46e0-80b5-1d91a1204ba1" providerId="ADAL" clId="{FA2FE401-8802-4541-929B-FAF25C81B2DF}" dt="2019-04-17T08:52:31.149" v="744" actId="1076"/>
        <pc:sldMasterMkLst>
          <pc:docMk/>
          <pc:sldMasterMk cId="3812354849" sldId="2147483648"/>
        </pc:sldMasterMkLst>
        <pc:sldLayoutChg chg="addSp delSp modSp setBg">
          <pc:chgData name="Weronika Skaczkowska" userId="6ac0c00f-d879-46e0-80b5-1d91a1204ba1" providerId="ADAL" clId="{FA2FE401-8802-4541-929B-FAF25C81B2DF}" dt="2019-03-04T12:12:09.534" v="337" actId="14100"/>
          <pc:sldLayoutMkLst>
            <pc:docMk/>
            <pc:sldMasterMk cId="3812354849" sldId="2147483648"/>
            <pc:sldLayoutMk cId="2803204339" sldId="2147483651"/>
          </pc:sldLayoutMkLst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7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8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9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0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1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2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3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4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7.648" v="29" actId="478"/>
            <ac:spMkLst>
              <pc:docMk/>
              <pc:sldMasterMk cId="3812354849" sldId="2147483648"/>
              <pc:sldLayoutMk cId="2803204339" sldId="2147483651"/>
              <ac:spMk id="15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20.182" v="31" actId="478"/>
            <ac:spMkLst>
              <pc:docMk/>
              <pc:sldMasterMk cId="3812354849" sldId="2147483648"/>
              <pc:sldLayoutMk cId="2803204339" sldId="2147483651"/>
              <ac:spMk id="16" creationId="{00000000-0000-0000-0000-000000000000}"/>
            </ac:spMkLst>
          </pc:spChg>
          <pc:spChg chg="del">
            <ac:chgData name="Weronika Skaczkowska" userId="6ac0c00f-d879-46e0-80b5-1d91a1204ba1" providerId="ADAL" clId="{FA2FE401-8802-4541-929B-FAF25C81B2DF}" dt="2019-03-04T09:34:19.370" v="30" actId="478"/>
            <ac:spMkLst>
              <pc:docMk/>
              <pc:sldMasterMk cId="3812354849" sldId="2147483648"/>
              <pc:sldLayoutMk cId="2803204339" sldId="2147483651"/>
              <ac:spMk id="17" creationId="{00000000-0000-0000-0000-000000000000}"/>
            </ac:spMkLst>
          </pc:spChg>
          <pc:picChg chg="add del mod">
            <ac:chgData name="Weronika Skaczkowska" userId="6ac0c00f-d879-46e0-80b5-1d91a1204ba1" providerId="ADAL" clId="{FA2FE401-8802-4541-929B-FAF25C81B2DF}" dt="2019-03-04T11:43:40.372" v="158" actId="478"/>
            <ac:picMkLst>
              <pc:docMk/>
              <pc:sldMasterMk cId="3812354849" sldId="2147483648"/>
              <pc:sldLayoutMk cId="2803204339" sldId="2147483651"/>
              <ac:picMk id="3" creationId="{047B59F4-26CE-43BB-9473-A251B422BD05}"/>
            </ac:picMkLst>
          </pc:picChg>
          <pc:picChg chg="add mod">
            <ac:chgData name="Weronika Skaczkowska" userId="6ac0c00f-d879-46e0-80b5-1d91a1204ba1" providerId="ADAL" clId="{FA2FE401-8802-4541-929B-FAF25C81B2DF}" dt="2019-03-04T12:12:09.534" v="337" actId="14100"/>
            <ac:picMkLst>
              <pc:docMk/>
              <pc:sldMasterMk cId="3812354849" sldId="2147483648"/>
              <pc:sldLayoutMk cId="2803204339" sldId="2147483651"/>
              <ac:picMk id="4" creationId="{C67D67A2-A6AD-4680-916A-4B0912D5178B}"/>
            </ac:picMkLst>
          </pc:picChg>
          <pc:picChg chg="add del">
            <ac:chgData name="Weronika Skaczkowska" userId="6ac0c00f-d879-46e0-80b5-1d91a1204ba1" providerId="ADAL" clId="{FA2FE401-8802-4541-929B-FAF25C81B2DF}" dt="2019-03-04T11:49:58.062" v="169" actId="478"/>
            <ac:picMkLst>
              <pc:docMk/>
              <pc:sldMasterMk cId="3812354849" sldId="2147483648"/>
              <pc:sldLayoutMk cId="2803204339" sldId="2147483651"/>
              <ac:picMk id="18" creationId="{7C8C0174-5464-4CAF-A6B8-F8F58A27CA49}"/>
            </ac:picMkLst>
          </pc:picChg>
          <pc:picChg chg="add del">
            <ac:chgData name="Weronika Skaczkowska" userId="6ac0c00f-d879-46e0-80b5-1d91a1204ba1" providerId="ADAL" clId="{FA2FE401-8802-4541-929B-FAF25C81B2DF}" dt="2019-03-04T11:43:26.431" v="152" actId="478"/>
            <ac:picMkLst>
              <pc:docMk/>
              <pc:sldMasterMk cId="3812354849" sldId="2147483648"/>
              <pc:sldLayoutMk cId="2803204339" sldId="2147483651"/>
              <ac:picMk id="19" creationId="{6A95992B-1E1B-42F5-B281-B5932E0541DF}"/>
            </ac:picMkLst>
          </pc:picChg>
        </pc:sldLayoutChg>
        <pc:sldLayoutChg chg="addSp modSp">
          <pc:chgData name="Weronika Skaczkowska" userId="6ac0c00f-d879-46e0-80b5-1d91a1204ba1" providerId="ADAL" clId="{FA2FE401-8802-4541-929B-FAF25C81B2DF}" dt="2019-03-04T16:18:54.487" v="658" actId="14100"/>
          <pc:sldLayoutMkLst>
            <pc:docMk/>
            <pc:sldMasterMk cId="3812354849" sldId="2147483648"/>
            <pc:sldLayoutMk cId="2436915275" sldId="2147483654"/>
          </pc:sldLayoutMkLst>
          <pc:spChg chg="mod">
            <ac:chgData name="Weronika Skaczkowska" userId="6ac0c00f-d879-46e0-80b5-1d91a1204ba1" providerId="ADAL" clId="{FA2FE401-8802-4541-929B-FAF25C81B2DF}" dt="2019-03-04T16:18:54.487" v="658" actId="14100"/>
            <ac:spMkLst>
              <pc:docMk/>
              <pc:sldMasterMk cId="3812354849" sldId="2147483648"/>
              <pc:sldLayoutMk cId="2436915275" sldId="2147483654"/>
              <ac:spMk id="2" creationId="{00000000-0000-0000-0000-000000000000}"/>
            </ac:spMkLst>
          </pc:spChg>
          <pc:cxnChg chg="add">
            <ac:chgData name="Weronika Skaczkowska" userId="6ac0c00f-d879-46e0-80b5-1d91a1204ba1" providerId="ADAL" clId="{FA2FE401-8802-4541-929B-FAF25C81B2DF}" dt="2019-03-04T16:18:50.391" v="657"/>
            <ac:cxnSpMkLst>
              <pc:docMk/>
              <pc:sldMasterMk cId="3812354849" sldId="2147483648"/>
              <pc:sldLayoutMk cId="2436915275" sldId="2147483654"/>
              <ac:cxnSpMk id="3" creationId="{1D193FD6-5ABF-47A2-8373-59BC42A4470E}"/>
            </ac:cxnSpMkLst>
          </pc:cxnChg>
        </pc:sldLayoutChg>
        <pc:sldLayoutChg chg="addSp delSp modSp setBg">
          <pc:chgData name="Weronika Skaczkowska" userId="6ac0c00f-d879-46e0-80b5-1d91a1204ba1" providerId="ADAL" clId="{FA2FE401-8802-4541-929B-FAF25C81B2DF}" dt="2019-04-03T14:12:07.474" v="713" actId="1076"/>
          <pc:sldLayoutMkLst>
            <pc:docMk/>
            <pc:sldMasterMk cId="3812354849" sldId="2147483648"/>
            <pc:sldLayoutMk cId="2258077482" sldId="2147483656"/>
          </pc:sldLayoutMkLst>
          <pc:spChg chg="mod">
            <ac:chgData name="Weronika Skaczkowska" userId="6ac0c00f-d879-46e0-80b5-1d91a1204ba1" providerId="ADAL" clId="{FA2FE401-8802-4541-929B-FAF25C81B2DF}" dt="2019-03-04T11:36:18.114" v="97" actId="1076"/>
            <ac:spMkLst>
              <pc:docMk/>
              <pc:sldMasterMk cId="3812354849" sldId="2147483648"/>
              <pc:sldLayoutMk cId="2258077482" sldId="2147483656"/>
              <ac:spMk id="2" creationId="{00000000-0000-0000-0000-000000000000}"/>
            </ac:spMkLst>
          </pc:spChg>
          <pc:spChg chg="add mod ord">
            <ac:chgData name="Weronika Skaczkowska" userId="6ac0c00f-d879-46e0-80b5-1d91a1204ba1" providerId="ADAL" clId="{FA2FE401-8802-4541-929B-FAF25C81B2DF}" dt="2019-03-04T11:37:28.262" v="124" actId="14100"/>
            <ac:spMkLst>
              <pc:docMk/>
              <pc:sldMasterMk cId="3812354849" sldId="2147483648"/>
              <pc:sldLayoutMk cId="2258077482" sldId="2147483656"/>
              <ac:spMk id="3" creationId="{85142197-8E0C-48B0-8F5F-8A440339D3B8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4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3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4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7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39:08.517" v="139" actId="207"/>
            <ac:spMkLst>
              <pc:docMk/>
              <pc:sldMasterMk cId="3812354849" sldId="2147483648"/>
              <pc:sldLayoutMk cId="2258077482" sldId="2147483656"/>
              <ac:spMk id="18" creationId="{00000000-0000-0000-0000-000000000000}"/>
            </ac:spMkLst>
          </pc:spChg>
          <pc:picChg chg="add mod">
            <ac:chgData name="Weronika Skaczkowska" userId="6ac0c00f-d879-46e0-80b5-1d91a1204ba1" providerId="ADAL" clId="{FA2FE401-8802-4541-929B-FAF25C81B2DF}" dt="2019-04-03T14:12:02.552" v="712" actId="1076"/>
            <ac:picMkLst>
              <pc:docMk/>
              <pc:sldMasterMk cId="3812354849" sldId="2147483648"/>
              <pc:sldLayoutMk cId="2258077482" sldId="2147483656"/>
              <ac:picMk id="5" creationId="{B7E2D0A0-436E-4ADB-ACB8-C5561D25EE6E}"/>
            </ac:picMkLst>
          </pc:picChg>
          <pc:picChg chg="add mod">
            <ac:chgData name="Weronika Skaczkowska" userId="6ac0c00f-d879-46e0-80b5-1d91a1204ba1" providerId="ADAL" clId="{FA2FE401-8802-4541-929B-FAF25C81B2DF}" dt="2019-04-03T14:12:07.474" v="713" actId="1076"/>
            <ac:picMkLst>
              <pc:docMk/>
              <pc:sldMasterMk cId="3812354849" sldId="2147483648"/>
              <pc:sldLayoutMk cId="2258077482" sldId="2147483656"/>
              <ac:picMk id="6" creationId="{2E0632DF-9F68-4FCE-A208-DFD0F8073FBE}"/>
            </ac:picMkLst>
          </pc:picChg>
          <pc:picChg chg="add mod">
            <ac:chgData name="Weronika Skaczkowska" userId="6ac0c00f-d879-46e0-80b5-1d91a1204ba1" providerId="ADAL" clId="{FA2FE401-8802-4541-929B-FAF25C81B2DF}" dt="2019-03-04T11:37:35.512" v="130" actId="1036"/>
            <ac:picMkLst>
              <pc:docMk/>
              <pc:sldMasterMk cId="3812354849" sldId="2147483648"/>
              <pc:sldLayoutMk cId="2258077482" sldId="2147483656"/>
              <ac:picMk id="8" creationId="{DFF220B5-E19B-436E-956E-10548D65F1FF}"/>
            </ac:picMkLst>
          </pc:picChg>
          <pc:picChg chg="add del mod">
            <ac:chgData name="Weronika Skaczkowska" userId="6ac0c00f-d879-46e0-80b5-1d91a1204ba1" providerId="ADAL" clId="{FA2FE401-8802-4541-929B-FAF25C81B2DF}" dt="2019-04-03T14:10:55.997" v="696" actId="478"/>
            <ac:picMkLst>
              <pc:docMk/>
              <pc:sldMasterMk cId="3812354849" sldId="2147483648"/>
              <pc:sldLayoutMk cId="2258077482" sldId="2147483656"/>
              <ac:picMk id="9" creationId="{964CDE19-46F9-47F5-B062-A5872C539172}"/>
            </ac:picMkLst>
          </pc:picChg>
          <pc:picChg chg="add del mod">
            <ac:chgData name="Weronika Skaczkowska" userId="6ac0c00f-d879-46e0-80b5-1d91a1204ba1" providerId="ADAL" clId="{FA2FE401-8802-4541-929B-FAF25C81B2DF}" dt="2019-04-03T14:11:59.166" v="711" actId="478"/>
            <ac:picMkLst>
              <pc:docMk/>
              <pc:sldMasterMk cId="3812354849" sldId="2147483648"/>
              <pc:sldLayoutMk cId="2258077482" sldId="2147483656"/>
              <ac:picMk id="11" creationId="{E7B351B6-EDD2-4A46-A1D2-EE1AECAF4CB4}"/>
            </ac:picMkLst>
          </pc:picChg>
          <pc:picChg chg="add del mod">
            <ac:chgData name="Weronika Skaczkowska" userId="6ac0c00f-d879-46e0-80b5-1d91a1204ba1" providerId="ADAL" clId="{FA2FE401-8802-4541-929B-FAF25C81B2DF}" dt="2019-03-08T09:28:04.031" v="683" actId="478"/>
            <ac:picMkLst>
              <pc:docMk/>
              <pc:sldMasterMk cId="3812354849" sldId="2147483648"/>
              <pc:sldLayoutMk cId="2258077482" sldId="2147483656"/>
              <ac:picMk id="11" creationId="{F66618AC-C12C-4269-A220-8CA6C24EC798}"/>
            </ac:picMkLst>
          </pc:picChg>
        </pc:sldLayoutChg>
        <pc:sldLayoutChg chg="addSp delSp modSp setBg">
          <pc:chgData name="Weronika Skaczkowska" userId="6ac0c00f-d879-46e0-80b5-1d91a1204ba1" providerId="ADAL" clId="{FA2FE401-8802-4541-929B-FAF25C81B2DF}" dt="2019-04-17T08:52:31.149" v="744" actId="1076"/>
          <pc:sldLayoutMkLst>
            <pc:docMk/>
            <pc:sldMasterMk cId="3812354849" sldId="2147483648"/>
            <pc:sldLayoutMk cId="2468644125" sldId="2147483663"/>
          </pc:sldLayoutMkLst>
          <pc:spChg chg="add mod">
            <ac:chgData name="Weronika Skaczkowska" userId="6ac0c00f-d879-46e0-80b5-1d91a1204ba1" providerId="ADAL" clId="{FA2FE401-8802-4541-929B-FAF25C81B2DF}" dt="2019-04-17T08:52:31.149" v="744" actId="1076"/>
            <ac:spMkLst>
              <pc:docMk/>
              <pc:sldMasterMk cId="3812354849" sldId="2147483648"/>
              <pc:sldLayoutMk cId="2468644125" sldId="2147483663"/>
              <ac:spMk id="4" creationId="{273048BB-54A7-4F75-930C-FC3000C89EB7}"/>
            </ac:spMkLst>
          </pc:spChg>
          <pc:picChg chg="add mod">
            <ac:chgData name="Weronika Skaczkowska" userId="6ac0c00f-d879-46e0-80b5-1d91a1204ba1" providerId="ADAL" clId="{FA2FE401-8802-4541-929B-FAF25C81B2DF}" dt="2019-03-04T09:40:13.497" v="41" actId="14100"/>
            <ac:picMkLst>
              <pc:docMk/>
              <pc:sldMasterMk cId="3812354849" sldId="2147483648"/>
              <pc:sldLayoutMk cId="2468644125" sldId="2147483663"/>
              <ac:picMk id="3" creationId="{BC700638-0CAF-483C-BB34-AB88E67DFFFF}"/>
            </ac:picMkLst>
          </pc:picChg>
          <pc:picChg chg="del mod">
            <ac:chgData name="Weronika Skaczkowska" userId="6ac0c00f-d879-46e0-80b5-1d91a1204ba1" providerId="ADAL" clId="{FA2FE401-8802-4541-929B-FAF25C81B2DF}" dt="2019-04-03T14:12:33.266" v="714" actId="478"/>
            <ac:picMkLst>
              <pc:docMk/>
              <pc:sldMasterMk cId="3812354849" sldId="2147483648"/>
              <pc:sldLayoutMk cId="2468644125" sldId="2147483663"/>
              <ac:picMk id="5" creationId="{00000000-0000-0000-0000-000000000000}"/>
            </ac:picMkLst>
          </pc:picChg>
          <pc:picChg chg="add">
            <ac:chgData name="Weronika Skaczkowska" userId="6ac0c00f-d879-46e0-80b5-1d91a1204ba1" providerId="ADAL" clId="{FA2FE401-8802-4541-929B-FAF25C81B2DF}" dt="2019-04-03T14:12:35.899" v="715"/>
            <ac:picMkLst>
              <pc:docMk/>
              <pc:sldMasterMk cId="3812354849" sldId="2147483648"/>
              <pc:sldLayoutMk cId="2468644125" sldId="2147483663"/>
              <ac:picMk id="6" creationId="{C44E8499-75E5-4971-88D3-9EBE8F87075D}"/>
            </ac:picMkLst>
          </pc:picChg>
          <pc:picChg chg="add">
            <ac:chgData name="Weronika Skaczkowska" userId="6ac0c00f-d879-46e0-80b5-1d91a1204ba1" providerId="ADAL" clId="{FA2FE401-8802-4541-929B-FAF25C81B2DF}" dt="2019-04-03T14:12:35.899" v="715"/>
            <ac:picMkLst>
              <pc:docMk/>
              <pc:sldMasterMk cId="3812354849" sldId="2147483648"/>
              <pc:sldLayoutMk cId="2468644125" sldId="2147483663"/>
              <ac:picMk id="8" creationId="{0673FD3F-5FDD-41D1-9BC3-C817CD81CF0B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00.452" v="650" actId="2710"/>
          <pc:sldLayoutMkLst>
            <pc:docMk/>
            <pc:sldMasterMk cId="3812354849" sldId="2147483648"/>
            <pc:sldLayoutMk cId="537428218" sldId="2147483664"/>
          </pc:sldLayoutMkLst>
          <pc:spChg chg="mod">
            <ac:chgData name="Weronika Skaczkowska" userId="6ac0c00f-d879-46e0-80b5-1d91a1204ba1" providerId="ADAL" clId="{FA2FE401-8802-4541-929B-FAF25C81B2DF}" dt="2019-03-04T16:17:52.028" v="649" actId="14100"/>
            <ac:spMkLst>
              <pc:docMk/>
              <pc:sldMasterMk cId="3812354849" sldId="2147483648"/>
              <pc:sldLayoutMk cId="537428218" sldId="2147483664"/>
              <ac:spMk id="2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6:18:00.452" v="650" actId="2710"/>
            <ac:spMkLst>
              <pc:docMk/>
              <pc:sldMasterMk cId="3812354849" sldId="2147483648"/>
              <pc:sldLayoutMk cId="537428218" sldId="2147483664"/>
              <ac:spMk id="3" creationId="{00000000-0000-0000-0000-000000000000}"/>
            </ac:spMkLst>
          </pc:spChg>
          <pc:spChg chg="del mod">
            <ac:chgData name="Weronika Skaczkowska" userId="6ac0c00f-d879-46e0-80b5-1d91a1204ba1" providerId="ADAL" clId="{FA2FE401-8802-4541-929B-FAF25C81B2DF}" dt="2019-03-04T12:09:05.261" v="314" actId="478"/>
            <ac:spMkLst>
              <pc:docMk/>
              <pc:sldMasterMk cId="3812354849" sldId="2147483648"/>
              <pc:sldLayoutMk cId="537428218" sldId="2147483664"/>
              <ac:spMk id="9" creationId="{00000000-0000-0000-0000-000000000000}"/>
            </ac:spMkLst>
          </pc:spChg>
          <pc:picChg chg="add del mod">
            <ac:chgData name="Weronika Skaczkowska" userId="6ac0c00f-d879-46e0-80b5-1d91a1204ba1" providerId="ADAL" clId="{FA2FE401-8802-4541-929B-FAF25C81B2DF}" dt="2019-03-04T12:02:07.672" v="181" actId="478"/>
            <ac:picMkLst>
              <pc:docMk/>
              <pc:sldMasterMk cId="3812354849" sldId="2147483648"/>
              <pc:sldLayoutMk cId="537428218" sldId="2147483664"/>
              <ac:picMk id="4" creationId="{0CA8301A-2327-4871-8CAC-3E3AE6E2D753}"/>
            </ac:picMkLst>
          </pc:picChg>
          <pc:picChg chg="add del mod">
            <ac:chgData name="Weronika Skaczkowska" userId="6ac0c00f-d879-46e0-80b5-1d91a1204ba1" providerId="ADAL" clId="{FA2FE401-8802-4541-929B-FAF25C81B2DF}" dt="2019-03-04T10:43:24.311" v="62" actId="478"/>
            <ac:picMkLst>
              <pc:docMk/>
              <pc:sldMasterMk cId="3812354849" sldId="2147483648"/>
              <pc:sldLayoutMk cId="537428218" sldId="2147483664"/>
              <ac:picMk id="5" creationId="{731E04E8-0904-4227-A2B3-DA479C15336B}"/>
            </ac:picMkLst>
          </pc:picChg>
          <pc:cxnChg chg="add del">
            <ac:chgData name="Weronika Skaczkowska" userId="6ac0c00f-d879-46e0-80b5-1d91a1204ba1" providerId="ADAL" clId="{FA2FE401-8802-4541-929B-FAF25C81B2DF}" dt="2019-03-04T12:06:55.595" v="259"/>
            <ac:cxnSpMkLst>
              <pc:docMk/>
              <pc:sldMasterMk cId="3812354849" sldId="2147483648"/>
              <pc:sldLayoutMk cId="537428218" sldId="2147483664"/>
              <ac:cxnSpMk id="7" creationId="{803546C7-016F-48E7-8039-DC3B42A8C8E0}"/>
            </ac:cxnSpMkLst>
          </pc:cxnChg>
          <pc:cxnChg chg="add del">
            <ac:chgData name="Weronika Skaczkowska" userId="6ac0c00f-d879-46e0-80b5-1d91a1204ba1" providerId="ADAL" clId="{FA2FE401-8802-4541-929B-FAF25C81B2DF}" dt="2019-03-04T12:06:57.261" v="261"/>
            <ac:cxnSpMkLst>
              <pc:docMk/>
              <pc:sldMasterMk cId="3812354849" sldId="2147483648"/>
              <pc:sldLayoutMk cId="537428218" sldId="2147483664"/>
              <ac:cxnSpMk id="8" creationId="{DC6AF3AE-7413-4C0E-9075-E1A7FAF89174}"/>
            </ac:cxnSpMkLst>
          </pc:cxnChg>
          <pc:cxnChg chg="add del mod">
            <ac:chgData name="Weronika Skaczkowska" userId="6ac0c00f-d879-46e0-80b5-1d91a1204ba1" providerId="ADAL" clId="{FA2FE401-8802-4541-929B-FAF25C81B2DF}" dt="2019-03-04T12:07:10.045" v="264" actId="478"/>
            <ac:cxnSpMkLst>
              <pc:docMk/>
              <pc:sldMasterMk cId="3812354849" sldId="2147483648"/>
              <pc:sldLayoutMk cId="537428218" sldId="2147483664"/>
              <ac:cxnSpMk id="10" creationId="{B6E810E3-C5B0-4884-880B-C2DA8DD51246}"/>
            </ac:cxnSpMkLst>
          </pc:cxnChg>
          <pc:cxnChg chg="add mod">
            <ac:chgData name="Weronika Skaczkowska" userId="6ac0c00f-d879-46e0-80b5-1d91a1204ba1" providerId="ADAL" clId="{FA2FE401-8802-4541-929B-FAF25C81B2DF}" dt="2019-03-04T16:17:52.028" v="649" actId="14100"/>
            <ac:cxnSpMkLst>
              <pc:docMk/>
              <pc:sldMasterMk cId="3812354849" sldId="2147483648"/>
              <pc:sldLayoutMk cId="537428218" sldId="2147483664"/>
              <ac:cxnSpMk id="12" creationId="{946E1382-9457-4995-A61D-9B34C403A1B1}"/>
            </ac:cxnSpMkLst>
          </pc:cxnChg>
        </pc:sldLayoutChg>
        <pc:sldLayoutChg chg="addSp delSp modSp">
          <pc:chgData name="Weronika Skaczkowska" userId="6ac0c00f-d879-46e0-80b5-1d91a1204ba1" providerId="ADAL" clId="{FA2FE401-8802-4541-929B-FAF25C81B2DF}" dt="2019-03-04T16:17:40.328" v="648" actId="2710"/>
          <pc:sldLayoutMkLst>
            <pc:docMk/>
            <pc:sldMasterMk cId="3812354849" sldId="2147483648"/>
            <pc:sldLayoutMk cId="1532741281" sldId="2147483665"/>
          </pc:sldLayoutMkLst>
          <pc:spChg chg="mod">
            <ac:chgData name="Weronika Skaczkowska" userId="6ac0c00f-d879-46e0-80b5-1d91a1204ba1" providerId="ADAL" clId="{FA2FE401-8802-4541-929B-FAF25C81B2DF}" dt="2019-03-04T11:51:22.398" v="176" actId="207"/>
            <ac:spMkLst>
              <pc:docMk/>
              <pc:sldMasterMk cId="3812354849" sldId="2147483648"/>
              <pc:sldLayoutMk cId="1532741281" sldId="2147483665"/>
              <ac:spMk id="2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6:17:40.328" v="648" actId="2710"/>
            <ac:spMkLst>
              <pc:docMk/>
              <pc:sldMasterMk cId="3812354849" sldId="2147483648"/>
              <pc:sldLayoutMk cId="1532741281" sldId="2147483665"/>
              <ac:spMk id="8" creationId="{00000000-0000-0000-0000-000000000000}"/>
            </ac:spMkLst>
          </pc:spChg>
          <pc:spChg chg="del mod">
            <ac:chgData name="Weronika Skaczkowska" userId="6ac0c00f-d879-46e0-80b5-1d91a1204ba1" providerId="ADAL" clId="{FA2FE401-8802-4541-929B-FAF25C81B2DF}" dt="2019-03-04T12:09:37.184" v="315" actId="478"/>
            <ac:spMkLst>
              <pc:docMk/>
              <pc:sldMasterMk cId="3812354849" sldId="2147483648"/>
              <pc:sldLayoutMk cId="1532741281" sldId="2147483665"/>
              <ac:spMk id="9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0:44:47.198" v="68" actId="478"/>
            <ac:picMkLst>
              <pc:docMk/>
              <pc:sldMasterMk cId="3812354849" sldId="2147483648"/>
              <pc:sldLayoutMk cId="1532741281" sldId="2147483665"/>
              <ac:picMk id="3" creationId="{307CBD51-52FC-4F02-A22B-061BFE759DB2}"/>
            </ac:picMkLst>
          </pc:picChg>
          <pc:picChg chg="add del">
            <ac:chgData name="Weronika Skaczkowska" userId="6ac0c00f-d879-46e0-80b5-1d91a1204ba1" providerId="ADAL" clId="{FA2FE401-8802-4541-929B-FAF25C81B2DF}" dt="2019-03-04T10:44:56.456" v="70"/>
            <ac:picMkLst>
              <pc:docMk/>
              <pc:sldMasterMk cId="3812354849" sldId="2147483648"/>
              <pc:sldLayoutMk cId="1532741281" sldId="2147483665"/>
              <ac:picMk id="10" creationId="{B2425EA0-97AE-445F-A1C1-FE01D3926B97}"/>
            </ac:picMkLst>
          </pc:picChg>
          <pc:picChg chg="add del">
            <ac:chgData name="Weronika Skaczkowska" userId="6ac0c00f-d879-46e0-80b5-1d91a1204ba1" providerId="ADAL" clId="{FA2FE401-8802-4541-929B-FAF25C81B2DF}" dt="2019-03-04T12:02:09.833" v="182" actId="478"/>
            <ac:picMkLst>
              <pc:docMk/>
              <pc:sldMasterMk cId="3812354849" sldId="2147483648"/>
              <pc:sldLayoutMk cId="1532741281" sldId="2147483665"/>
              <ac:picMk id="11" creationId="{6A6C6999-485E-4C09-8F5D-15ACF125A81B}"/>
            </ac:picMkLst>
          </pc:picChg>
          <pc:cxnChg chg="add mod">
            <ac:chgData name="Weronika Skaczkowska" userId="6ac0c00f-d879-46e0-80b5-1d91a1204ba1" providerId="ADAL" clId="{FA2FE401-8802-4541-929B-FAF25C81B2DF}" dt="2019-03-04T12:09:51.463" v="318" actId="14100"/>
            <ac:cxnSpMkLst>
              <pc:docMk/>
              <pc:sldMasterMk cId="3812354849" sldId="2147483648"/>
              <pc:sldLayoutMk cId="1532741281" sldId="2147483665"/>
              <ac:cxnSpMk id="12" creationId="{6057A095-ECEE-410B-A417-9F41CD0065AE}"/>
            </ac:cxnSpMkLst>
          </pc:cxnChg>
        </pc:sldLayoutChg>
        <pc:sldLayoutChg chg="addSp delSp modSp">
          <pc:chgData name="Weronika Skaczkowska" userId="6ac0c00f-d879-46e0-80b5-1d91a1204ba1" providerId="ADAL" clId="{FA2FE401-8802-4541-929B-FAF25C81B2DF}" dt="2019-03-04T16:17:35.818" v="647" actId="20577"/>
          <pc:sldLayoutMkLst>
            <pc:docMk/>
            <pc:sldMasterMk cId="3812354849" sldId="2147483648"/>
            <pc:sldLayoutMk cId="2744334217" sldId="2147483666"/>
          </pc:sldLayoutMkLst>
          <pc:spChg chg="mod">
            <ac:chgData name="Weronika Skaczkowska" userId="6ac0c00f-d879-46e0-80b5-1d91a1204ba1" providerId="ADAL" clId="{FA2FE401-8802-4541-929B-FAF25C81B2DF}" dt="2019-03-04T16:17:35.818" v="647" actId="20577"/>
            <ac:spMkLst>
              <pc:docMk/>
              <pc:sldMasterMk cId="3812354849" sldId="2147483648"/>
              <pc:sldLayoutMk cId="2744334217" sldId="2147483666"/>
              <ac:spMk id="10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0.073" v="178" actId="207"/>
            <ac:spMkLst>
              <pc:docMk/>
              <pc:sldMasterMk cId="3812354849" sldId="2147483648"/>
              <pc:sldLayoutMk cId="2744334217" sldId="2147483666"/>
              <ac:spMk id="11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2.106" v="183" actId="478"/>
            <ac:picMkLst>
              <pc:docMk/>
              <pc:sldMasterMk cId="3812354849" sldId="2147483648"/>
              <pc:sldLayoutMk cId="2744334217" sldId="2147483666"/>
              <ac:picMk id="6" creationId="{198C4A36-DCEF-4122-839D-3B2931C5FE7E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32.299" v="655" actId="14100"/>
          <pc:sldLayoutMkLst>
            <pc:docMk/>
            <pc:sldMasterMk cId="3812354849" sldId="2147483648"/>
            <pc:sldLayoutMk cId="1922626821" sldId="2147483667"/>
          </pc:sldLayoutMkLst>
          <pc:spChg chg="mod">
            <ac:chgData name="Weronika Skaczkowska" userId="6ac0c00f-d879-46e0-80b5-1d91a1204ba1" providerId="ADAL" clId="{FA2FE401-8802-4541-929B-FAF25C81B2DF}" dt="2019-03-04T16:18:32.299" v="655" actId="14100"/>
            <ac:spMkLst>
              <pc:docMk/>
              <pc:sldMasterMk cId="3812354849" sldId="2147483648"/>
              <pc:sldLayoutMk cId="1922626821" sldId="2147483667"/>
              <ac:spMk id="2" creationId="{00000000-0000-0000-0000-000000000000}"/>
            </ac:spMkLst>
          </pc:spChg>
          <pc:spChg chg="add">
            <ac:chgData name="Weronika Skaczkowska" userId="6ac0c00f-d879-46e0-80b5-1d91a1204ba1" providerId="ADAL" clId="{FA2FE401-8802-4541-929B-FAF25C81B2DF}" dt="2019-03-04T16:18:23.888" v="652"/>
            <ac:spMkLst>
              <pc:docMk/>
              <pc:sldMasterMk cId="3812354849" sldId="2147483648"/>
              <pc:sldLayoutMk cId="1922626821" sldId="2147483667"/>
              <ac:spMk id="5" creationId="{AB4F7664-C4CB-4385-960C-6C56A16C4EF8}"/>
            </ac:spMkLst>
          </pc:spChg>
          <pc:spChg chg="del">
            <ac:chgData name="Weronika Skaczkowska" userId="6ac0c00f-d879-46e0-80b5-1d91a1204ba1" providerId="ADAL" clId="{FA2FE401-8802-4541-929B-FAF25C81B2DF}" dt="2019-03-04T16:18:23.592" v="651" actId="478"/>
            <ac:spMkLst>
              <pc:docMk/>
              <pc:sldMasterMk cId="3812354849" sldId="2147483648"/>
              <pc:sldLayoutMk cId="1922626821" sldId="2147483667"/>
              <ac:spMk id="6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3.663" v="179" actId="207"/>
            <ac:spMkLst>
              <pc:docMk/>
              <pc:sldMasterMk cId="3812354849" sldId="2147483648"/>
              <pc:sldLayoutMk cId="1922626821" sldId="2147483667"/>
              <ac:spMk id="8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6.666" v="185" actId="478"/>
            <ac:picMkLst>
              <pc:docMk/>
              <pc:sldMasterMk cId="3812354849" sldId="2147483648"/>
              <pc:sldLayoutMk cId="1922626821" sldId="2147483667"/>
              <ac:picMk id="5" creationId="{56194B93-3528-489C-8DF0-C876F83DD8A4}"/>
            </ac:picMkLst>
          </pc:picChg>
        </pc:sldLayoutChg>
        <pc:sldLayoutChg chg="addSp delSp modSp">
          <pc:chgData name="Weronika Skaczkowska" userId="6ac0c00f-d879-46e0-80b5-1d91a1204ba1" providerId="ADAL" clId="{FA2FE401-8802-4541-929B-FAF25C81B2DF}" dt="2019-03-04T16:18:37.864" v="656" actId="14100"/>
          <pc:sldLayoutMkLst>
            <pc:docMk/>
            <pc:sldMasterMk cId="3812354849" sldId="2147483648"/>
            <pc:sldLayoutMk cId="491945313" sldId="2147483668"/>
          </pc:sldLayoutMkLst>
          <pc:spChg chg="mod">
            <ac:chgData name="Weronika Skaczkowska" userId="6ac0c00f-d879-46e0-80b5-1d91a1204ba1" providerId="ADAL" clId="{FA2FE401-8802-4541-929B-FAF25C81B2DF}" dt="2019-03-04T16:18:37.864" v="656" actId="14100"/>
            <ac:spMkLst>
              <pc:docMk/>
              <pc:sldMasterMk cId="3812354849" sldId="2147483648"/>
              <pc:sldLayoutMk cId="491945313" sldId="2147483668"/>
              <ac:spMk id="2" creationId="{00000000-0000-0000-0000-000000000000}"/>
            </ac:spMkLst>
          </pc:spChg>
          <pc:spChg chg="add">
            <ac:chgData name="Weronika Skaczkowska" userId="6ac0c00f-d879-46e0-80b5-1d91a1204ba1" providerId="ADAL" clId="{FA2FE401-8802-4541-929B-FAF25C81B2DF}" dt="2019-03-04T16:18:26.208" v="654"/>
            <ac:spMkLst>
              <pc:docMk/>
              <pc:sldMasterMk cId="3812354849" sldId="2147483648"/>
              <pc:sldLayoutMk cId="491945313" sldId="2147483668"/>
              <ac:spMk id="5" creationId="{92844F20-6388-4CE6-A610-1AFC563942D2}"/>
            </ac:spMkLst>
          </pc:spChg>
          <pc:spChg chg="del">
            <ac:chgData name="Weronika Skaczkowska" userId="6ac0c00f-d879-46e0-80b5-1d91a1204ba1" providerId="ADAL" clId="{FA2FE401-8802-4541-929B-FAF25C81B2DF}" dt="2019-03-04T16:18:25.835" v="653" actId="478"/>
            <ac:spMkLst>
              <pc:docMk/>
              <pc:sldMasterMk cId="3812354849" sldId="2147483648"/>
              <pc:sldLayoutMk cId="491945313" sldId="2147483668"/>
              <ac:spMk id="8" creationId="{00000000-0000-0000-0000-000000000000}"/>
            </ac:spMkLst>
          </pc:spChg>
          <pc:spChg chg="mod">
            <ac:chgData name="Weronika Skaczkowska" userId="6ac0c00f-d879-46e0-80b5-1d91a1204ba1" providerId="ADAL" clId="{FA2FE401-8802-4541-929B-FAF25C81B2DF}" dt="2019-03-04T11:51:36.969" v="180" actId="207"/>
            <ac:spMkLst>
              <pc:docMk/>
              <pc:sldMasterMk cId="3812354849" sldId="2147483648"/>
              <pc:sldLayoutMk cId="491945313" sldId="2147483668"/>
              <ac:spMk id="9" creationId="{00000000-0000-0000-0000-000000000000}"/>
            </ac:spMkLst>
          </pc:spChg>
          <pc:picChg chg="add del">
            <ac:chgData name="Weronika Skaczkowska" userId="6ac0c00f-d879-46e0-80b5-1d91a1204ba1" providerId="ADAL" clId="{FA2FE401-8802-4541-929B-FAF25C81B2DF}" dt="2019-03-04T12:02:14.736" v="184" actId="478"/>
            <ac:picMkLst>
              <pc:docMk/>
              <pc:sldMasterMk cId="3812354849" sldId="2147483648"/>
              <pc:sldLayoutMk cId="491945313" sldId="2147483668"/>
              <ac:picMk id="5" creationId="{B6CC2054-7951-468B-AEE5-7633B4CDE11F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9F6A1-559F-40B3-A337-9EB6178A4423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1A5971-A7B8-4993-B11D-708076D28248}">
      <dgm:prSet phldrT="[Text]"/>
      <dgm:spPr>
        <a:solidFill>
          <a:srgbClr val="B81639"/>
        </a:solidFill>
      </dgm:spPr>
      <dgm:t>
        <a:bodyPr/>
        <a:lstStyle/>
        <a:p>
          <a:r>
            <a:rPr lang="hu-HU" dirty="0" err="1" smtClean="0"/>
            <a:t>Actual</a:t>
          </a:r>
          <a:r>
            <a:rPr lang="hu-HU" dirty="0" smtClean="0"/>
            <a:t> </a:t>
          </a:r>
          <a:r>
            <a:rPr lang="hu-HU" dirty="0" err="1" smtClean="0"/>
            <a:t>evaluation</a:t>
          </a:r>
          <a:endParaRPr lang="hu-HU" dirty="0" smtClean="0"/>
        </a:p>
        <a:p>
          <a:r>
            <a:rPr lang="hu-HU" dirty="0" err="1" smtClean="0"/>
            <a:t>strategy</a:t>
          </a:r>
          <a:r>
            <a:rPr lang="hu-HU" dirty="0" smtClean="0"/>
            <a:t> </a:t>
          </a:r>
          <a:endParaRPr lang="en-US" dirty="0"/>
        </a:p>
      </dgm:t>
    </dgm:pt>
    <dgm:pt modelId="{B184B3B9-7492-4250-8B84-3939AAD8BE1F}" type="parTrans" cxnId="{04A0F857-F9BD-41BE-963A-082AA4C1157E}">
      <dgm:prSet/>
      <dgm:spPr/>
      <dgm:t>
        <a:bodyPr/>
        <a:lstStyle/>
        <a:p>
          <a:endParaRPr lang="en-US"/>
        </a:p>
      </dgm:t>
    </dgm:pt>
    <dgm:pt modelId="{BC0A2887-EAB0-4E9B-BFFC-2E88DAEE0547}" type="sibTrans" cxnId="{04A0F857-F9BD-41BE-963A-082AA4C1157E}">
      <dgm:prSet/>
      <dgm:spPr/>
      <dgm:t>
        <a:bodyPr/>
        <a:lstStyle/>
        <a:p>
          <a:endParaRPr lang="en-US"/>
        </a:p>
      </dgm:t>
    </dgm:pt>
    <dgm:pt modelId="{2DEA08A0-7810-4C36-BCE2-26F957CE6BFD}">
      <dgm:prSet phldrT="[Text]"/>
      <dgm:spPr>
        <a:solidFill>
          <a:srgbClr val="B81639"/>
        </a:solidFill>
      </dgm:spPr>
      <dgm:t>
        <a:bodyPr/>
        <a:lstStyle/>
        <a:p>
          <a:r>
            <a:rPr lang="hu-HU" dirty="0" err="1" smtClean="0"/>
            <a:t>Ideal</a:t>
          </a:r>
          <a:r>
            <a:rPr lang="hu-HU" dirty="0" smtClean="0"/>
            <a:t> </a:t>
          </a:r>
          <a:r>
            <a:rPr lang="hu-HU" dirty="0" err="1" smtClean="0"/>
            <a:t>evaluation</a:t>
          </a:r>
          <a:r>
            <a:rPr lang="hu-HU" dirty="0" smtClean="0"/>
            <a:t> </a:t>
          </a:r>
          <a:r>
            <a:rPr lang="hu-HU" dirty="0" err="1" smtClean="0"/>
            <a:t>framework</a:t>
          </a:r>
          <a:r>
            <a:rPr lang="hu-HU" dirty="0" smtClean="0"/>
            <a:t> </a:t>
          </a:r>
          <a:endParaRPr lang="en-US" dirty="0"/>
        </a:p>
      </dgm:t>
    </dgm:pt>
    <dgm:pt modelId="{E53E7147-A98F-4D99-A675-375D08AC43DB}" type="parTrans" cxnId="{A28477FC-489E-457A-9799-891C2DF787BD}">
      <dgm:prSet/>
      <dgm:spPr/>
      <dgm:t>
        <a:bodyPr/>
        <a:lstStyle/>
        <a:p>
          <a:endParaRPr lang="en-US"/>
        </a:p>
      </dgm:t>
    </dgm:pt>
    <dgm:pt modelId="{13D09002-7976-4A62-AAEB-3FF1A76BA8EC}" type="sibTrans" cxnId="{A28477FC-489E-457A-9799-891C2DF787BD}">
      <dgm:prSet/>
      <dgm:spPr/>
      <dgm:t>
        <a:bodyPr/>
        <a:lstStyle/>
        <a:p>
          <a:endParaRPr lang="en-US"/>
        </a:p>
      </dgm:t>
    </dgm:pt>
    <dgm:pt modelId="{B68E9381-0861-49C6-8768-F6812D9C8929}">
      <dgm:prSet phldrT="[Text]"/>
      <dgm:spPr>
        <a:solidFill>
          <a:srgbClr val="B81639"/>
        </a:solidFill>
      </dgm:spPr>
      <dgm:t>
        <a:bodyPr/>
        <a:lstStyle/>
        <a:p>
          <a:r>
            <a:rPr lang="hu-HU" dirty="0" smtClean="0"/>
            <a:t>Data </a:t>
          </a:r>
          <a:r>
            <a:rPr lang="hu-HU" dirty="0" err="1" smtClean="0"/>
            <a:t>constraints</a:t>
          </a:r>
          <a:endParaRPr lang="en-US" dirty="0"/>
        </a:p>
      </dgm:t>
    </dgm:pt>
    <dgm:pt modelId="{C15184B6-6FEF-4686-9C62-C5EEE0B6CBC5}" type="parTrans" cxnId="{9E777C28-B636-4435-9336-E3714DEFA523}">
      <dgm:prSet/>
      <dgm:spPr/>
      <dgm:t>
        <a:bodyPr/>
        <a:lstStyle/>
        <a:p>
          <a:endParaRPr lang="en-US"/>
        </a:p>
      </dgm:t>
    </dgm:pt>
    <dgm:pt modelId="{C2FFDFCD-B198-4F34-9EB4-83CFA85C337A}" type="sibTrans" cxnId="{9E777C28-B636-4435-9336-E3714DEFA523}">
      <dgm:prSet/>
      <dgm:spPr/>
      <dgm:t>
        <a:bodyPr/>
        <a:lstStyle/>
        <a:p>
          <a:endParaRPr lang="en-US"/>
        </a:p>
      </dgm:t>
    </dgm:pt>
    <dgm:pt modelId="{C1037B72-86BB-4476-84A7-9D15F805B0BD}" type="pres">
      <dgm:prSet presAssocID="{5E09F6A1-559F-40B3-A337-9EB6178A442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E7CBA9-78DE-4D12-9E4A-CB67B66E8EFA}" type="pres">
      <dgm:prSet presAssocID="{421A5971-A7B8-4993-B11D-708076D28248}" presName="centerShape" presStyleLbl="node0" presStyleIdx="0" presStyleCnt="1" custScaleX="222082" custScaleY="86347" custLinFactNeighborX="1630" custLinFactNeighborY="23504"/>
      <dgm:spPr/>
      <dgm:t>
        <a:bodyPr/>
        <a:lstStyle/>
        <a:p>
          <a:endParaRPr lang="en-US"/>
        </a:p>
      </dgm:t>
    </dgm:pt>
    <dgm:pt modelId="{6E6C3D9B-5807-40EB-884D-574D87BE4C48}" type="pres">
      <dgm:prSet presAssocID="{E53E7147-A98F-4D99-A675-375D08AC43DB}" presName="parTrans" presStyleLbl="bgSibTrans2D1" presStyleIdx="0" presStyleCnt="2" custScaleX="125730" custScaleY="133737"/>
      <dgm:spPr/>
      <dgm:t>
        <a:bodyPr/>
        <a:lstStyle/>
        <a:p>
          <a:endParaRPr lang="en-US"/>
        </a:p>
      </dgm:t>
    </dgm:pt>
    <dgm:pt modelId="{65025F12-ADE4-423D-9718-4E80C281A945}" type="pres">
      <dgm:prSet presAssocID="{2DEA08A0-7810-4C36-BCE2-26F957CE6BFD}" presName="node" presStyleLbl="node1" presStyleIdx="0" presStyleCnt="2" custScaleX="178236" custScaleY="106192" custRadScaleRad="106609" custRadScaleInc="90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888741-377B-43A2-9A5C-B752554CA087}" type="pres">
      <dgm:prSet presAssocID="{C15184B6-6FEF-4686-9C62-C5EEE0B6CBC5}" presName="parTrans" presStyleLbl="bgSibTrans2D1" presStyleIdx="1" presStyleCnt="2" custScaleY="134487" custLinFactNeighborX="-7712" custLinFactNeighborY="47588"/>
      <dgm:spPr/>
      <dgm:t>
        <a:bodyPr/>
        <a:lstStyle/>
        <a:p>
          <a:endParaRPr lang="en-US"/>
        </a:p>
      </dgm:t>
    </dgm:pt>
    <dgm:pt modelId="{D2F0C128-C83D-428F-AC54-B8C3096A101C}" type="pres">
      <dgm:prSet presAssocID="{B68E9381-0861-49C6-8768-F6812D9C8929}" presName="node" presStyleLbl="node1" presStyleIdx="1" presStyleCnt="2" custScaleX="180059" custRadScaleRad="110685" custRadScaleInc="-8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F518597-4445-4DF2-B374-DC5DF682EB95}" type="presOf" srcId="{2DEA08A0-7810-4C36-BCE2-26F957CE6BFD}" destId="{65025F12-ADE4-423D-9718-4E80C281A945}" srcOrd="0" destOrd="0" presId="urn:microsoft.com/office/officeart/2005/8/layout/radial4"/>
    <dgm:cxn modelId="{84CA86F3-C92E-4C80-8B98-9442575E97F4}" type="presOf" srcId="{421A5971-A7B8-4993-B11D-708076D28248}" destId="{82E7CBA9-78DE-4D12-9E4A-CB67B66E8EFA}" srcOrd="0" destOrd="0" presId="urn:microsoft.com/office/officeart/2005/8/layout/radial4"/>
    <dgm:cxn modelId="{89285342-322B-4E25-B1D4-0BFC98CA3343}" type="presOf" srcId="{B68E9381-0861-49C6-8768-F6812D9C8929}" destId="{D2F0C128-C83D-428F-AC54-B8C3096A101C}" srcOrd="0" destOrd="0" presId="urn:microsoft.com/office/officeart/2005/8/layout/radial4"/>
    <dgm:cxn modelId="{A28477FC-489E-457A-9799-891C2DF787BD}" srcId="{421A5971-A7B8-4993-B11D-708076D28248}" destId="{2DEA08A0-7810-4C36-BCE2-26F957CE6BFD}" srcOrd="0" destOrd="0" parTransId="{E53E7147-A98F-4D99-A675-375D08AC43DB}" sibTransId="{13D09002-7976-4A62-AAEB-3FF1A76BA8EC}"/>
    <dgm:cxn modelId="{04A0F857-F9BD-41BE-963A-082AA4C1157E}" srcId="{5E09F6A1-559F-40B3-A337-9EB6178A4423}" destId="{421A5971-A7B8-4993-B11D-708076D28248}" srcOrd="0" destOrd="0" parTransId="{B184B3B9-7492-4250-8B84-3939AAD8BE1F}" sibTransId="{BC0A2887-EAB0-4E9B-BFFC-2E88DAEE0547}"/>
    <dgm:cxn modelId="{801E5BAF-7BDB-4EBB-ACFF-C79018E62410}" type="presOf" srcId="{5E09F6A1-559F-40B3-A337-9EB6178A4423}" destId="{C1037B72-86BB-4476-84A7-9D15F805B0BD}" srcOrd="0" destOrd="0" presId="urn:microsoft.com/office/officeart/2005/8/layout/radial4"/>
    <dgm:cxn modelId="{3DFB0BD4-4939-44DD-B2B3-16E53FB27591}" type="presOf" srcId="{C15184B6-6FEF-4686-9C62-C5EEE0B6CBC5}" destId="{C4888741-377B-43A2-9A5C-B752554CA087}" srcOrd="0" destOrd="0" presId="urn:microsoft.com/office/officeart/2005/8/layout/radial4"/>
    <dgm:cxn modelId="{C15A0C05-2C36-433B-936F-21B69030E1E2}" type="presOf" srcId="{E53E7147-A98F-4D99-A675-375D08AC43DB}" destId="{6E6C3D9B-5807-40EB-884D-574D87BE4C48}" srcOrd="0" destOrd="0" presId="urn:microsoft.com/office/officeart/2005/8/layout/radial4"/>
    <dgm:cxn modelId="{9E777C28-B636-4435-9336-E3714DEFA523}" srcId="{421A5971-A7B8-4993-B11D-708076D28248}" destId="{B68E9381-0861-49C6-8768-F6812D9C8929}" srcOrd="1" destOrd="0" parTransId="{C15184B6-6FEF-4686-9C62-C5EEE0B6CBC5}" sibTransId="{C2FFDFCD-B198-4F34-9EB4-83CFA85C337A}"/>
    <dgm:cxn modelId="{E4C68D4C-55A2-4C85-8EB7-07949CDB8B7E}" type="presParOf" srcId="{C1037B72-86BB-4476-84A7-9D15F805B0BD}" destId="{82E7CBA9-78DE-4D12-9E4A-CB67B66E8EFA}" srcOrd="0" destOrd="0" presId="urn:microsoft.com/office/officeart/2005/8/layout/radial4"/>
    <dgm:cxn modelId="{01BD0761-1F7E-4AA0-90B4-F9AC8422C064}" type="presParOf" srcId="{C1037B72-86BB-4476-84A7-9D15F805B0BD}" destId="{6E6C3D9B-5807-40EB-884D-574D87BE4C48}" srcOrd="1" destOrd="0" presId="urn:microsoft.com/office/officeart/2005/8/layout/radial4"/>
    <dgm:cxn modelId="{DA59D050-51EA-453D-AEDC-BBE8097E7352}" type="presParOf" srcId="{C1037B72-86BB-4476-84A7-9D15F805B0BD}" destId="{65025F12-ADE4-423D-9718-4E80C281A945}" srcOrd="2" destOrd="0" presId="urn:microsoft.com/office/officeart/2005/8/layout/radial4"/>
    <dgm:cxn modelId="{3D32855E-CFF0-4AF4-A905-95C4EA569226}" type="presParOf" srcId="{C1037B72-86BB-4476-84A7-9D15F805B0BD}" destId="{C4888741-377B-43A2-9A5C-B752554CA087}" srcOrd="3" destOrd="0" presId="urn:microsoft.com/office/officeart/2005/8/layout/radial4"/>
    <dgm:cxn modelId="{4C57F807-C5AC-45CA-A30B-0F8100E9F251}" type="presParOf" srcId="{C1037B72-86BB-4476-84A7-9D15F805B0BD}" destId="{D2F0C128-C83D-428F-AC54-B8C3096A101C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E7CBA9-78DE-4D12-9E4A-CB67B66E8EFA}">
      <dsp:nvSpPr>
        <dsp:cNvPr id="0" name=""/>
        <dsp:cNvSpPr/>
      </dsp:nvSpPr>
      <dsp:spPr>
        <a:xfrm>
          <a:off x="1372580" y="3755193"/>
          <a:ext cx="5935588" cy="2307797"/>
        </a:xfrm>
        <a:prstGeom prst="ellipse">
          <a:avLst/>
        </a:prstGeom>
        <a:solidFill>
          <a:srgbClr val="B81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err="1" smtClean="0"/>
            <a:t>Actual</a:t>
          </a:r>
          <a:r>
            <a:rPr lang="hu-HU" sz="4200" kern="1200" dirty="0" smtClean="0"/>
            <a:t> </a:t>
          </a:r>
          <a:r>
            <a:rPr lang="hu-HU" sz="4200" kern="1200" dirty="0" err="1" smtClean="0"/>
            <a:t>evaluation</a:t>
          </a:r>
          <a:endParaRPr lang="hu-HU" sz="4200" kern="1200" dirty="0" smtClean="0"/>
        </a:p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200" kern="1200" dirty="0" err="1" smtClean="0"/>
            <a:t>strategy</a:t>
          </a:r>
          <a:r>
            <a:rPr lang="hu-HU" sz="4200" kern="1200" dirty="0" smtClean="0"/>
            <a:t> </a:t>
          </a:r>
          <a:endParaRPr lang="en-US" sz="4200" kern="1200" dirty="0"/>
        </a:p>
      </dsp:txBody>
      <dsp:txXfrm>
        <a:off x="1372580" y="3755193"/>
        <a:ext cx="5935588" cy="2307797"/>
      </dsp:txXfrm>
    </dsp:sp>
    <dsp:sp modelId="{6E6C3D9B-5807-40EB-884D-574D87BE4C48}">
      <dsp:nvSpPr>
        <dsp:cNvPr id="0" name=""/>
        <dsp:cNvSpPr/>
      </dsp:nvSpPr>
      <dsp:spPr>
        <a:xfrm rot="13807787">
          <a:off x="489149" y="2027820"/>
          <a:ext cx="3740170" cy="1018701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5F12-ADE4-423D-9718-4E80C281A945}">
      <dsp:nvSpPr>
        <dsp:cNvPr id="0" name=""/>
        <dsp:cNvSpPr/>
      </dsp:nvSpPr>
      <dsp:spPr>
        <a:xfrm>
          <a:off x="-857017" y="317093"/>
          <a:ext cx="4525530" cy="2157028"/>
        </a:xfrm>
        <a:prstGeom prst="roundRect">
          <a:avLst>
            <a:gd name="adj" fmla="val 10000"/>
          </a:avLst>
        </a:prstGeom>
        <a:solidFill>
          <a:srgbClr val="B81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600" kern="1200" dirty="0" err="1" smtClean="0"/>
            <a:t>Ideal</a:t>
          </a:r>
          <a:r>
            <a:rPr lang="hu-HU" sz="4600" kern="1200" dirty="0" smtClean="0"/>
            <a:t> </a:t>
          </a:r>
          <a:r>
            <a:rPr lang="hu-HU" sz="4600" kern="1200" dirty="0" err="1" smtClean="0"/>
            <a:t>evaluation</a:t>
          </a:r>
          <a:r>
            <a:rPr lang="hu-HU" sz="4600" kern="1200" dirty="0" smtClean="0"/>
            <a:t> </a:t>
          </a:r>
          <a:r>
            <a:rPr lang="hu-HU" sz="4600" kern="1200" dirty="0" err="1" smtClean="0"/>
            <a:t>framework</a:t>
          </a:r>
          <a:r>
            <a:rPr lang="hu-HU" sz="4600" kern="1200" dirty="0" smtClean="0"/>
            <a:t> </a:t>
          </a:r>
          <a:endParaRPr lang="en-US" sz="4600" kern="1200" dirty="0"/>
        </a:p>
      </dsp:txBody>
      <dsp:txXfrm>
        <a:off x="-857017" y="317093"/>
        <a:ext cx="4525530" cy="2157028"/>
      </dsp:txXfrm>
    </dsp:sp>
    <dsp:sp modelId="{C4888741-377B-43A2-9A5C-B752554CA087}">
      <dsp:nvSpPr>
        <dsp:cNvPr id="0" name=""/>
        <dsp:cNvSpPr/>
      </dsp:nvSpPr>
      <dsp:spPr>
        <a:xfrm rot="18511890">
          <a:off x="4533620" y="2354048"/>
          <a:ext cx="2984120" cy="102441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0C128-C83D-428F-AC54-B8C3096A101C}">
      <dsp:nvSpPr>
        <dsp:cNvPr id="0" name=""/>
        <dsp:cNvSpPr/>
      </dsp:nvSpPr>
      <dsp:spPr>
        <a:xfrm>
          <a:off x="4899378" y="320954"/>
          <a:ext cx="4571817" cy="2031253"/>
        </a:xfrm>
        <a:prstGeom prst="roundRect">
          <a:avLst>
            <a:gd name="adj" fmla="val 10000"/>
          </a:avLst>
        </a:prstGeom>
        <a:solidFill>
          <a:srgbClr val="B816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85725" rIns="85725" bIns="85725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500" kern="1200" dirty="0" smtClean="0"/>
            <a:t>Data </a:t>
          </a:r>
          <a:r>
            <a:rPr lang="hu-HU" sz="4500" kern="1200" dirty="0" err="1" smtClean="0"/>
            <a:t>constraints</a:t>
          </a:r>
          <a:endParaRPr lang="en-US" sz="4500" kern="1200" dirty="0"/>
        </a:p>
      </dsp:txBody>
      <dsp:txXfrm>
        <a:off x="4899378" y="320954"/>
        <a:ext cx="4571817" cy="2031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="" xmlns:a16="http://schemas.microsoft.com/office/drawing/2014/main" id="{25B88218-B188-4477-8B00-F7E592FD51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CC8F33F7-1C6C-446A-A72D-0CB50E81ED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DDE29-1F7D-44C2-8C49-1E3AE93DE45F}" type="datetimeFigureOut">
              <a:rPr lang="pl-PL" smtClean="0"/>
              <a:pPr/>
              <a:t>24.06.2021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F2BA7BFD-D28C-477E-827E-20FB4040F1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835BC81C-BE37-4066-B24E-1F1F4061DB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8935C8-539E-4540-85CA-3E1C20B33D1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98658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57144-1CBB-4515-B696-16F63A0D6277}" type="datetimeFigureOut">
              <a:rPr lang="en-GB" smtClean="0"/>
              <a:pPr/>
              <a:t>24/06/2021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DA259D-87B2-48A8-8896-0559A1CBD7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322460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12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252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2379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6503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0628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4755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8880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007" algn="l" defTabSz="1828252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="" xmlns:a16="http://schemas.microsoft.com/office/drawing/2014/main" id="{85142197-8E0C-48B0-8F5F-8A440339D3B8}"/>
              </a:ext>
            </a:extLst>
          </p:cNvPr>
          <p:cNvSpPr/>
          <p:nvPr userDrawn="1"/>
        </p:nvSpPr>
        <p:spPr>
          <a:xfrm>
            <a:off x="0" y="11255635"/>
            <a:ext cx="24380824" cy="25234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5921964"/>
            <a:ext cx="18332511" cy="1231106"/>
          </a:xfrm>
        </p:spPr>
        <p:txBody>
          <a:bodyPr wrap="square" lIns="0" tIns="0" rIns="0" bIns="0" anchor="b">
            <a:spAutoFit/>
          </a:bodyPr>
          <a:lstStyle>
            <a:lvl1pPr algn="l">
              <a:defRPr sz="8000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19136392" y="12613656"/>
            <a:ext cx="3985698" cy="553998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000">
                <a:solidFill>
                  <a:srgbClr val="B81639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Plassholder for teks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260157" y="12153389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Name</a:t>
            </a:r>
            <a:endParaRPr lang="en-GB" dirty="0"/>
          </a:p>
        </p:txBody>
      </p:sp>
      <p:sp>
        <p:nvSpPr>
          <p:cNvPr id="14" name="Plassholder f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1260157" y="12707725"/>
            <a:ext cx="4220063" cy="461665"/>
          </a:xfrm>
        </p:spPr>
        <p:txBody>
          <a:bodyPr anchor="b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Title</a:t>
            </a:r>
            <a:endParaRPr lang="en-GB" dirty="0"/>
          </a:p>
        </p:txBody>
      </p:sp>
      <p:sp>
        <p:nvSpPr>
          <p:cNvPr id="17" name="Plassholder for tekst 12"/>
          <p:cNvSpPr>
            <a:spLocks noGrp="1"/>
          </p:cNvSpPr>
          <p:nvPr>
            <p:ph type="body" sz="quarter" idx="15" hasCustomPrompt="1"/>
          </p:nvPr>
        </p:nvSpPr>
        <p:spPr>
          <a:xfrm>
            <a:off x="10200074" y="12146546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Office</a:t>
            </a:r>
            <a:endParaRPr lang="en-GB" dirty="0"/>
          </a:p>
        </p:txBody>
      </p:sp>
      <p:sp>
        <p:nvSpPr>
          <p:cNvPr id="18" name="Plassholder f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10200075" y="12705989"/>
            <a:ext cx="6767125" cy="461665"/>
          </a:xfrm>
        </p:spPr>
        <p:txBody>
          <a:bodyPr wrap="square" anchor="b">
            <a:spAutoFit/>
          </a:bodyPr>
          <a:lstStyle>
            <a:lvl1pPr marL="0" indent="0">
              <a:buNone/>
              <a:defRPr b="0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/>
              <a:t>Company</a:t>
            </a:r>
            <a:endParaRPr lang="en-GB" dirty="0"/>
          </a:p>
        </p:txBody>
      </p:sp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DFF220B5-E19B-436E-956E-10548D65F1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8029816"/>
            <a:ext cx="15415728" cy="3227431"/>
          </a:xfrm>
          <a:prstGeom prst="rect">
            <a:avLst/>
          </a:prstGeom>
        </p:spPr>
      </p:pic>
      <p:pic>
        <p:nvPicPr>
          <p:cNvPr id="5" name="Grafika 4">
            <a:extLst>
              <a:ext uri="{FF2B5EF4-FFF2-40B4-BE49-F238E27FC236}">
                <a16:creationId xmlns="" xmlns:a16="http://schemas.microsoft.com/office/drawing/2014/main" id="{B7E2D0A0-436E-4ADB-ACB8-C5561D25EE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2E0632DF-9F68-4FCE-A208-DFD0F8073FB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807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6" y="1097394"/>
            <a:ext cx="16682557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6" y="3091543"/>
            <a:ext cx="16682557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946E1382-9457-4995-A61D-9B34C403A1B1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3742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14689837" y="-1"/>
            <a:ext cx="9690988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14689837" y="-1"/>
            <a:ext cx="9690988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2277305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8" name="Plassholder for innhold 2"/>
          <p:cNvSpPr>
            <a:spLocks noGrp="1"/>
          </p:cNvSpPr>
          <p:nvPr>
            <p:ph idx="1" hasCustomPrompt="1"/>
          </p:nvPr>
        </p:nvSpPr>
        <p:spPr>
          <a:xfrm>
            <a:off x="1260387" y="3091543"/>
            <a:ext cx="12277306" cy="9187986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nb-NO" dirty="0"/>
              <a:t>Click to add text</a:t>
            </a:r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="" xmlns:a16="http://schemas.microsoft.com/office/drawing/2014/main" id="{6057A095-ECEE-410B-A417-9F41CD0065A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227730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3274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5742718" y="-1"/>
            <a:ext cx="18638107" cy="1371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0" hasCustomPrompt="1"/>
          </p:nvPr>
        </p:nvSpPr>
        <p:spPr>
          <a:xfrm>
            <a:off x="5742717" y="-1"/>
            <a:ext cx="18638107" cy="1371441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the icon to add picture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  <p:sp>
        <p:nvSpPr>
          <p:cNvPr id="11" name="Plassholder for tekst 8"/>
          <p:cNvSpPr>
            <a:spLocks noGrp="1"/>
          </p:cNvSpPr>
          <p:nvPr>
            <p:ph type="body" sz="quarter" idx="12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7443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iagram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iagram 1"/>
          <p:cNvSpPr>
            <a:spLocks noGrp="1"/>
          </p:cNvSpPr>
          <p:nvPr>
            <p:ph type="chart" sz="quarter" idx="11" hasCustomPrompt="1"/>
          </p:nvPr>
        </p:nvSpPr>
        <p:spPr>
          <a:xfrm>
            <a:off x="5742718" y="1168400"/>
            <a:ext cx="17375190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the icon to add a chart</a:t>
            </a:r>
          </a:p>
        </p:txBody>
      </p:sp>
      <p:sp>
        <p:nvSpPr>
          <p:cNvPr id="8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="" xmlns:a16="http://schemas.microsoft.com/office/drawing/2014/main" id="{AB4F7664-C4CB-4385-960C-6C56A16C4EF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1922626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abell 1"/>
          <p:cNvSpPr>
            <a:spLocks noGrp="1"/>
          </p:cNvSpPr>
          <p:nvPr>
            <p:ph type="tbl" sz="quarter" idx="12" hasCustomPrompt="1"/>
          </p:nvPr>
        </p:nvSpPr>
        <p:spPr>
          <a:xfrm>
            <a:off x="5742718" y="1168400"/>
            <a:ext cx="17375191" cy="11680471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GB" dirty="0"/>
              <a:t>Click on the icon to add a table</a:t>
            </a:r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9560" y="1168400"/>
            <a:ext cx="4010673" cy="461665"/>
          </a:xfrm>
        </p:spPr>
        <p:txBody>
          <a:bodyPr wrap="square">
            <a:spAutoFit/>
          </a:bodyPr>
          <a:lstStyle>
            <a:lvl1pPr marL="0" indent="0">
              <a:buNone/>
              <a:defRPr b="1">
                <a:solidFill>
                  <a:srgbClr val="B81639"/>
                </a:solidFill>
              </a:defRPr>
            </a:lvl1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subtitle</a:t>
            </a:r>
            <a:endParaRPr lang="en-GB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="" xmlns:a16="http://schemas.microsoft.com/office/drawing/2014/main" id="{92844F20-6388-4CE6-A610-1AFC563942D2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1260386" y="2198483"/>
            <a:ext cx="4010673" cy="106503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/>
            </a:lvl1pPr>
            <a:lvl2pPr marL="914263" indent="0">
              <a:lnSpc>
                <a:spcPct val="150000"/>
              </a:lnSpc>
              <a:buNone/>
              <a:defRPr/>
            </a:lvl2pPr>
            <a:lvl3pPr marL="1828526" indent="0">
              <a:lnSpc>
                <a:spcPct val="150000"/>
              </a:lnSpc>
              <a:buNone/>
              <a:defRPr/>
            </a:lvl3pPr>
            <a:lvl4pPr marL="2742789" indent="0">
              <a:lnSpc>
                <a:spcPct val="150000"/>
              </a:lnSpc>
              <a:buNone/>
              <a:defRPr/>
            </a:lvl4pPr>
            <a:lvl5pPr marL="3657052" indent="0">
              <a:lnSpc>
                <a:spcPct val="150000"/>
              </a:lnSpc>
              <a:buNone/>
              <a:defRPr/>
            </a:lvl5pPr>
          </a:lstStyle>
          <a:p>
            <a:pPr lvl="0"/>
            <a:r>
              <a:rPr lang="nb-NO" dirty="0"/>
              <a:t>Click to add text</a:t>
            </a:r>
          </a:p>
        </p:txBody>
      </p:sp>
    </p:spTree>
    <p:extLst>
      <p:ext uri="{BB962C8B-B14F-4D97-AF65-F5344CB8AC3E}">
        <p14:creationId xmlns="" xmlns:p14="http://schemas.microsoft.com/office/powerpoint/2010/main" val="491945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text red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157" y="5633541"/>
            <a:ext cx="21028462" cy="1384995"/>
          </a:xfrm>
        </p:spPr>
        <p:txBody>
          <a:bodyPr anchor="ctr"/>
          <a:lstStyle>
            <a:lvl1pPr>
              <a:defRPr sz="9000">
                <a:solidFill>
                  <a:schemeClr val="lt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pic>
        <p:nvPicPr>
          <p:cNvPr id="4" name="Grafika 3">
            <a:extLst>
              <a:ext uri="{FF2B5EF4-FFF2-40B4-BE49-F238E27FC236}">
                <a16:creationId xmlns="" xmlns:a16="http://schemas.microsoft.com/office/drawing/2014/main" id="{C67D67A2-A6AD-4680-916A-4B0912D51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614787"/>
            <a:ext cx="24392812" cy="70567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320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1260387" y="1097394"/>
            <a:ext cx="16681926" cy="1077218"/>
          </a:xfrm>
        </p:spPr>
        <p:txBody>
          <a:bodyPr/>
          <a:lstStyle>
            <a:lvl1pPr>
              <a:defRPr>
                <a:solidFill>
                  <a:srgbClr val="B81639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cxnSp>
        <p:nvCxnSpPr>
          <p:cNvPr id="3" name="Łącznik prosty 2">
            <a:extLst>
              <a:ext uri="{FF2B5EF4-FFF2-40B4-BE49-F238E27FC236}">
                <a16:creationId xmlns="" xmlns:a16="http://schemas.microsoft.com/office/drawing/2014/main" id="{1D193FD6-5ABF-47A2-8373-59BC42A4470E}"/>
              </a:ext>
            </a:extLst>
          </p:cNvPr>
          <p:cNvCxnSpPr>
            <a:cxnSpLocks/>
          </p:cNvCxnSpPr>
          <p:nvPr userDrawn="1"/>
        </p:nvCxnSpPr>
        <p:spPr>
          <a:xfrm>
            <a:off x="1260386" y="2405269"/>
            <a:ext cx="16681926" cy="0"/>
          </a:xfrm>
          <a:prstGeom prst="line">
            <a:avLst/>
          </a:prstGeom>
          <a:ln w="63500" cap="rnd">
            <a:solidFill>
              <a:schemeClr val="accent2"/>
            </a:solidFill>
            <a:prstDash val="sysDot"/>
            <a:rou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3691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side">
    <p:bg>
      <p:bgPr>
        <a:solidFill>
          <a:srgbClr val="B816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1260157" y="3543261"/>
            <a:ext cx="18332511" cy="1231106"/>
          </a:xfrm>
        </p:spPr>
        <p:txBody>
          <a:bodyPr wrap="square" lIns="0" tIns="0" rIns="0" bIns="0" anchor="ctr">
            <a:spAutoFit/>
          </a:bodyPr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260474" y="5161524"/>
            <a:ext cx="18332193" cy="2154238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  <a:lvl2pPr marL="914263" indent="0">
              <a:buNone/>
              <a:defRPr b="1">
                <a:solidFill>
                  <a:schemeClr val="bg1"/>
                </a:solidFill>
              </a:defRPr>
            </a:lvl2pPr>
            <a:lvl3pPr marL="1828526" indent="0">
              <a:buNone/>
              <a:defRPr b="1">
                <a:solidFill>
                  <a:schemeClr val="bg1"/>
                </a:solidFill>
              </a:defRPr>
            </a:lvl3pPr>
            <a:lvl4pPr marL="2742789" indent="0">
              <a:buNone/>
              <a:defRPr b="1">
                <a:solidFill>
                  <a:schemeClr val="bg1"/>
                </a:solidFill>
              </a:defRPr>
            </a:lvl4pPr>
            <a:lvl5pPr marL="3657052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</p:txBody>
      </p:sp>
      <p:pic>
        <p:nvPicPr>
          <p:cNvPr id="3" name="Grafika 2">
            <a:extLst>
              <a:ext uri="{FF2B5EF4-FFF2-40B4-BE49-F238E27FC236}">
                <a16:creationId xmlns="" xmlns:a16="http://schemas.microsoft.com/office/drawing/2014/main" id="{BC700638-0CAF-483C-BB34-AB88E67DFF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5096" y="10486982"/>
            <a:ext cx="15415728" cy="3227431"/>
          </a:xfrm>
          <a:prstGeom prst="rect">
            <a:avLst/>
          </a:prstGeom>
        </p:spPr>
      </p:pic>
      <p:pic>
        <p:nvPicPr>
          <p:cNvPr id="6" name="Grafika 5">
            <a:extLst>
              <a:ext uri="{FF2B5EF4-FFF2-40B4-BE49-F238E27FC236}">
                <a16:creationId xmlns="" xmlns:a16="http://schemas.microsoft.com/office/drawing/2014/main" id="{C44E8499-75E5-4971-88D3-9EBE8F870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0157" y="787400"/>
            <a:ext cx="3597338" cy="1479550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="" xmlns:a16="http://schemas.microsoft.com/office/drawing/2014/main" id="{0673FD3F-5FDD-41D1-9BC3-C817CD81CF0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161567" y="1402864"/>
            <a:ext cx="2959101" cy="72527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="" xmlns:a16="http://schemas.microsoft.com/office/drawing/2014/main" id="{273048BB-54A7-4F75-930C-FC3000C89EB7}"/>
              </a:ext>
            </a:extLst>
          </p:cNvPr>
          <p:cNvSpPr txBox="1"/>
          <p:nvPr userDrawn="1"/>
        </p:nvSpPr>
        <p:spPr>
          <a:xfrm>
            <a:off x="1260157" y="12296712"/>
            <a:ext cx="7791859" cy="630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4000"/>
              </a:lnSpc>
            </a:pPr>
            <a:r>
              <a:rPr lang="en-US" sz="1600" i="0" dirty="0">
                <a:solidFill>
                  <a:schemeClr val="bg1"/>
                </a:solidFill>
              </a:rPr>
              <a:t>The „Youth employment partnerSHIP” project is funded by Iceland, Liechtenstein and Norway through the EEA and Norway Grants Fund for Youth Employment. </a:t>
            </a:r>
            <a:endParaRPr lang="pl-PL" sz="1600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8644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260386" y="1097394"/>
            <a:ext cx="21861705" cy="107721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title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260386" y="2647950"/>
            <a:ext cx="21861705" cy="96315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 err="1"/>
              <a:t>Click</a:t>
            </a:r>
            <a:r>
              <a:rPr lang="nb-NO" dirty="0"/>
              <a:t> to </a:t>
            </a:r>
            <a:r>
              <a:rPr lang="nb-NO" dirty="0" err="1"/>
              <a:t>add</a:t>
            </a:r>
            <a:r>
              <a:rPr lang="nb-NO" dirty="0"/>
              <a:t> </a:t>
            </a:r>
            <a:r>
              <a:rPr lang="nb-NO" dirty="0" err="1"/>
              <a:t>text</a:t>
            </a:r>
            <a:endParaRPr lang="nb-NO" dirty="0"/>
          </a:p>
          <a:p>
            <a:pPr lvl="1"/>
            <a:r>
              <a:rPr lang="nb-NO" dirty="0"/>
              <a:t>Second level</a:t>
            </a:r>
          </a:p>
          <a:p>
            <a:pPr lvl="2"/>
            <a:r>
              <a:rPr lang="nb-NO" dirty="0"/>
              <a:t>Third level</a:t>
            </a:r>
          </a:p>
          <a:p>
            <a:pPr lvl="3"/>
            <a:r>
              <a:rPr lang="nb-NO" dirty="0"/>
              <a:t>Fourth level</a:t>
            </a:r>
          </a:p>
          <a:p>
            <a:pPr lvl="4"/>
            <a:r>
              <a:rPr lang="nb-NO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51" r:id="rId7"/>
    <p:sldLayoutId id="2147483654" r:id="rId8"/>
    <p:sldLayoutId id="2147483663" r:id="rId9"/>
  </p:sldLayoutIdLst>
  <p:hf hdr="0" dt="0"/>
  <p:txStyles>
    <p:titleStyle>
      <a:lvl1pPr algn="l" defTabSz="1828526" rtl="0" eaLnBrk="1" latinLnBrk="0" hangingPunct="1">
        <a:lnSpc>
          <a:spcPct val="100000"/>
        </a:lnSpc>
        <a:spcBef>
          <a:spcPct val="0"/>
        </a:spcBef>
        <a:buNone/>
        <a:defRPr sz="70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457131" indent="-457131" algn="l" defTabSz="1828526" rtl="0" eaLnBrk="1" latinLnBrk="0" hangingPunct="1">
        <a:lnSpc>
          <a:spcPct val="100000"/>
        </a:lnSpc>
        <a:spcBef>
          <a:spcPts val="2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1pPr>
      <a:lvl2pPr marL="1371394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2pPr>
      <a:lvl3pPr marL="2285657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 baseline="0">
          <a:solidFill>
            <a:schemeClr val="dk2"/>
          </a:solidFill>
          <a:latin typeface="+mn-lt"/>
          <a:ea typeface="+mn-ea"/>
          <a:cs typeface="+mn-cs"/>
        </a:defRPr>
      </a:lvl3pPr>
      <a:lvl4pPr marL="3199920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4pPr>
      <a:lvl5pPr marL="4114183" indent="-457131" algn="l" defTabSz="1828526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dk2"/>
          </a:solidFill>
          <a:latin typeface="+mn-lt"/>
          <a:ea typeface="+mn-ea"/>
          <a:cs typeface="+mn-cs"/>
        </a:defRPr>
      </a:lvl5pPr>
      <a:lvl6pPr marL="5028446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708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971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1234" indent="-457131" algn="l" defTabSz="18285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26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526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789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7051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1314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577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840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4103" algn="l" defTabSz="1828526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epartnership.ibs.org.pl/p/can-a-short-term-job-trial-programme-kick-start-young-jobseekers-career" TargetMode="External"/><Relationship Id="rId2" Type="http://schemas.openxmlformats.org/officeDocument/2006/relationships/hyperlink" Target="http://yepartnership.ibs.org.pl/public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yepartnership.ibs.org.pl/content/uploads/2021/02/Methodological-guide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FD52111A-281B-48BB-AAA7-12360A2B6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3741" y="2832330"/>
            <a:ext cx="18490883" cy="8433078"/>
          </a:xfrm>
        </p:spPr>
        <p:txBody>
          <a:bodyPr/>
          <a:lstStyle/>
          <a:p>
            <a:pPr algn="ctr"/>
            <a:r>
              <a:rPr lang="en-US" sz="6000" dirty="0"/>
              <a:t>Evaluating youth employment policies with administrative data: methodological and practical challenges</a:t>
            </a:r>
            <a:r>
              <a:rPr lang="hu-HU" sz="6000" dirty="0"/>
              <a:t/>
            </a:r>
            <a:br>
              <a:rPr lang="hu-HU" sz="6000" dirty="0"/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>Judit </a:t>
            </a:r>
            <a:r>
              <a:rPr lang="hu-HU" sz="3600" cap="small" dirty="0" smtClean="0">
                <a:solidFill>
                  <a:schemeClr val="tx1"/>
                </a:solidFill>
              </a:rPr>
              <a:t>Krekó</a:t>
            </a: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hu-HU" sz="3600" cap="small" dirty="0">
                <a:solidFill>
                  <a:schemeClr val="tx1"/>
                </a:solidFill>
              </a:rPr>
              <a:t/>
            </a:r>
            <a:br>
              <a:rPr lang="hu-HU" sz="3600" cap="small" dirty="0">
                <a:solidFill>
                  <a:schemeClr val="tx1"/>
                </a:solidFill>
              </a:rPr>
            </a:br>
            <a:r>
              <a:rPr lang="en-US" sz="4400" dirty="0"/>
              <a:t>Youth employment </a:t>
            </a:r>
            <a:r>
              <a:rPr lang="en-US" sz="4400" dirty="0" err="1"/>
              <a:t>partnerSHIP</a:t>
            </a:r>
            <a:r>
              <a:rPr lang="en-US" sz="4400" dirty="0"/>
              <a:t>: evaluation studies in Spain, Hungary, Italy and Poland</a:t>
            </a:r>
            <a:r>
              <a:rPr lang="hu-HU" sz="4400" dirty="0"/>
              <a:t/>
            </a:r>
            <a:br>
              <a:rPr lang="hu-HU" sz="4400" dirty="0"/>
            </a:br>
            <a:r>
              <a:rPr lang="hu-HU" sz="4400" dirty="0"/>
              <a:t/>
            </a:r>
            <a:br>
              <a:rPr lang="hu-HU" sz="4400" dirty="0"/>
            </a:br>
            <a:r>
              <a:rPr lang="en-US" sz="2800" dirty="0"/>
              <a:t>Conference of the Czech Evaluation Society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en-US" sz="2800" dirty="0"/>
              <a:t> </a:t>
            </a:r>
            <a:r>
              <a:rPr lang="hu-HU" sz="2800" dirty="0"/>
              <a:t> 9</a:t>
            </a:r>
            <a:r>
              <a:rPr lang="hu-HU" sz="2800" dirty="0" smtClean="0"/>
              <a:t> </a:t>
            </a:r>
            <a:r>
              <a:rPr lang="hu-HU" sz="2800" dirty="0" err="1" smtClean="0"/>
              <a:t>June</a:t>
            </a:r>
            <a:r>
              <a:rPr lang="hu-HU" sz="2800" dirty="0" smtClean="0"/>
              <a:t> 2021</a:t>
            </a:r>
            <a:endParaRPr lang="pl-PL" sz="2800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A7920C66-C34A-498B-BA73-7BADEECD68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60157" y="12245722"/>
            <a:ext cx="4220063" cy="461665"/>
          </a:xfrm>
        </p:spPr>
        <p:txBody>
          <a:bodyPr/>
          <a:lstStyle/>
          <a:p>
            <a:r>
              <a:rPr lang="pl-PL" dirty="0"/>
              <a:t>Judit Krekó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="" xmlns:a16="http://schemas.microsoft.com/office/drawing/2014/main" id="{2B39AA46-3365-4A72-84F0-DB41334788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9015" y="12245722"/>
            <a:ext cx="9617938" cy="461665"/>
          </a:xfrm>
        </p:spPr>
        <p:txBody>
          <a:bodyPr/>
          <a:lstStyle/>
          <a:p>
            <a:pPr algn="ctr"/>
            <a:r>
              <a:rPr lang="pl-PL"/>
              <a:t>Budapest Institute for </a:t>
            </a:r>
            <a:r>
              <a:rPr lang="pl-PL" dirty="0"/>
              <a:t>Policy Analysis</a:t>
            </a:r>
          </a:p>
        </p:txBody>
      </p:sp>
    </p:spTree>
    <p:extLst>
      <p:ext uri="{BB962C8B-B14F-4D97-AF65-F5344CB8AC3E}">
        <p14:creationId xmlns="" xmlns:p14="http://schemas.microsoft.com/office/powerpoint/2010/main" val="35891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 smtClean="0"/>
              <a:t>IDENTIFICATION </a:t>
            </a:r>
            <a:r>
              <a:rPr lang="hu-HU" sz="4800" dirty="0"/>
              <a:t>STRATEGY </a:t>
            </a:r>
            <a:r>
              <a:rPr lang="hu-HU" sz="4800" dirty="0" smtClean="0"/>
              <a:t>AND </a:t>
            </a:r>
            <a:r>
              <a:rPr lang="hu-HU" sz="4800" dirty="0"/>
              <a:t>DATA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131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900" b="1" dirty="0" smtClean="0"/>
              <a:t>Identification</a:t>
            </a:r>
            <a:r>
              <a:rPr lang="en-GB" sz="3700" b="1" dirty="0" smtClean="0"/>
              <a:t> </a:t>
            </a:r>
            <a:r>
              <a:rPr lang="en-GB" sz="3700" dirty="0" smtClean="0"/>
              <a:t>is a challenge: </a:t>
            </a:r>
            <a:endParaRPr lang="hu-HU" sz="3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700" dirty="0" smtClean="0"/>
              <a:t>H</a:t>
            </a:r>
            <a:r>
              <a:rPr lang="en-GB" sz="3700" dirty="0" err="1" smtClean="0"/>
              <a:t>ard</a:t>
            </a:r>
            <a:r>
              <a:rPr lang="en-GB" sz="3700" dirty="0" smtClean="0"/>
              <a:t> </a:t>
            </a:r>
            <a:r>
              <a:rPr lang="en-GB" sz="3700" dirty="0"/>
              <a:t>to find exogenous variation and a good control </a:t>
            </a:r>
            <a:r>
              <a:rPr lang="en-GB" sz="3700" dirty="0" smtClean="0"/>
              <a:t>group</a:t>
            </a:r>
            <a:endParaRPr lang="hu-HU" sz="3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700" dirty="0" err="1"/>
              <a:t>H</a:t>
            </a:r>
            <a:r>
              <a:rPr lang="hu-HU" sz="3700" dirty="0" err="1" smtClean="0"/>
              <a:t>ard</a:t>
            </a:r>
            <a:r>
              <a:rPr lang="hu-HU" sz="3700" dirty="0" smtClean="0"/>
              <a:t> </a:t>
            </a:r>
            <a:r>
              <a:rPr lang="hu-HU" sz="3700" dirty="0" err="1" smtClean="0"/>
              <a:t>to</a:t>
            </a:r>
            <a:r>
              <a:rPr lang="hu-HU" sz="3700" dirty="0" smtClean="0"/>
              <a:t> </a:t>
            </a:r>
            <a:r>
              <a:rPr lang="hu-HU" sz="3700" dirty="0" err="1" smtClean="0"/>
              <a:t>separate</a:t>
            </a:r>
            <a:r>
              <a:rPr lang="hu-HU" sz="3700" dirty="0" smtClean="0"/>
              <a:t> </a:t>
            </a:r>
            <a:r>
              <a:rPr lang="hu-HU" sz="3700" dirty="0" err="1" smtClean="0"/>
              <a:t>the</a:t>
            </a:r>
            <a:r>
              <a:rPr lang="hu-HU" sz="3700" dirty="0" smtClean="0"/>
              <a:t> </a:t>
            </a:r>
            <a:r>
              <a:rPr lang="hu-HU" sz="3700" dirty="0" err="1" smtClean="0"/>
              <a:t>job</a:t>
            </a:r>
            <a:r>
              <a:rPr lang="hu-HU" sz="3700" dirty="0" smtClean="0"/>
              <a:t> </a:t>
            </a:r>
            <a:r>
              <a:rPr lang="hu-HU" sz="3700" dirty="0" err="1" smtClean="0"/>
              <a:t>trial</a:t>
            </a:r>
            <a:r>
              <a:rPr lang="hu-HU" sz="3700" dirty="0" smtClean="0"/>
              <a:t> </a:t>
            </a:r>
            <a:r>
              <a:rPr lang="hu-HU" sz="3700" dirty="0" err="1" smtClean="0"/>
              <a:t>from</a:t>
            </a:r>
            <a:r>
              <a:rPr lang="hu-HU" sz="3700" dirty="0" smtClean="0"/>
              <a:t> </a:t>
            </a:r>
            <a:r>
              <a:rPr lang="hu-HU" sz="3700" dirty="0" err="1" smtClean="0"/>
              <a:t>other</a:t>
            </a:r>
            <a:r>
              <a:rPr lang="hu-HU" sz="3700" dirty="0" smtClean="0"/>
              <a:t>  </a:t>
            </a:r>
            <a:r>
              <a:rPr lang="hu-HU" sz="3700" dirty="0" err="1" smtClean="0"/>
              <a:t>Youth</a:t>
            </a:r>
            <a:r>
              <a:rPr lang="hu-HU" sz="3700" dirty="0" smtClean="0"/>
              <a:t> </a:t>
            </a:r>
            <a:r>
              <a:rPr lang="hu-HU" sz="3700" dirty="0" err="1"/>
              <a:t>G</a:t>
            </a:r>
            <a:r>
              <a:rPr lang="hu-HU" sz="3700" dirty="0" err="1" smtClean="0"/>
              <a:t>uarantee</a:t>
            </a:r>
            <a:r>
              <a:rPr lang="hu-HU" sz="3700" dirty="0" smtClean="0"/>
              <a:t> </a:t>
            </a:r>
            <a:r>
              <a:rPr lang="hu-HU" sz="3700" dirty="0" err="1" smtClean="0"/>
              <a:t>programmes</a:t>
            </a:r>
            <a:r>
              <a:rPr lang="hu-HU" sz="3700" dirty="0" smtClean="0"/>
              <a:t> (</a:t>
            </a:r>
            <a:r>
              <a:rPr lang="hu-HU" sz="3700" dirty="0" err="1" smtClean="0"/>
              <a:t>same</a:t>
            </a:r>
            <a:r>
              <a:rPr lang="hu-HU" sz="3700" dirty="0" smtClean="0"/>
              <a:t> </a:t>
            </a:r>
            <a:r>
              <a:rPr lang="hu-HU" sz="3700" dirty="0" err="1" smtClean="0"/>
              <a:t>eligibility</a:t>
            </a:r>
            <a:r>
              <a:rPr lang="hu-HU" sz="3700" dirty="0" smtClean="0"/>
              <a:t> </a:t>
            </a:r>
            <a:r>
              <a:rPr lang="hu-HU" sz="3700" dirty="0" err="1" smtClean="0"/>
              <a:t>rules</a:t>
            </a:r>
            <a:r>
              <a:rPr lang="hu-HU" sz="3700" dirty="0" smtClean="0"/>
              <a:t>, </a:t>
            </a:r>
            <a:r>
              <a:rPr lang="hu-HU" sz="3700" dirty="0" err="1" smtClean="0"/>
              <a:t>same</a:t>
            </a:r>
            <a:r>
              <a:rPr lang="hu-HU" sz="3700" dirty="0" smtClean="0"/>
              <a:t> </a:t>
            </a:r>
            <a:r>
              <a:rPr lang="hu-HU" sz="3700" dirty="0" err="1" smtClean="0"/>
              <a:t>time</a:t>
            </a:r>
            <a:r>
              <a:rPr lang="hu-HU" sz="3700" dirty="0"/>
              <a:t>)</a:t>
            </a:r>
            <a:endParaRPr lang="en-GB" sz="3700" dirty="0"/>
          </a:p>
          <a:p>
            <a:pPr marL="0" indent="0">
              <a:buNone/>
            </a:pPr>
            <a:r>
              <a:rPr lang="hu-HU" sz="3700" dirty="0" smtClean="0"/>
              <a:t>                                                                             ↓</a:t>
            </a:r>
          </a:p>
          <a:p>
            <a:pPr marL="0" indent="0">
              <a:buNone/>
            </a:pPr>
            <a:r>
              <a:rPr lang="hu-HU" sz="3600" dirty="0" smtClean="0"/>
              <a:t>P</a:t>
            </a:r>
            <a:r>
              <a:rPr lang="en-GB" sz="3600" dirty="0" err="1" smtClean="0"/>
              <a:t>ropensity</a:t>
            </a:r>
            <a:r>
              <a:rPr lang="en-GB" sz="3600" dirty="0" smtClean="0"/>
              <a:t> score matching </a:t>
            </a:r>
            <a:r>
              <a:rPr lang="hu-HU" sz="3600" dirty="0" smtClean="0"/>
              <a:t>program </a:t>
            </a:r>
            <a:r>
              <a:rPr lang="hu-HU" sz="3600" dirty="0" err="1" smtClean="0"/>
              <a:t>participants</a:t>
            </a:r>
            <a:r>
              <a:rPr lang="hu-HU" sz="3600" dirty="0" smtClean="0"/>
              <a:t> </a:t>
            </a:r>
            <a:r>
              <a:rPr lang="en-GB" sz="3600" dirty="0" smtClean="0"/>
              <a:t>using two control groups </a:t>
            </a:r>
          </a:p>
          <a:p>
            <a:pPr marL="814388" lvl="1" indent="-457200">
              <a:buFont typeface="+mj-lt"/>
              <a:buAutoNum type="arabicPeriod"/>
            </a:pPr>
            <a:r>
              <a:rPr lang="en-GB" sz="3200" dirty="0" smtClean="0"/>
              <a:t>Participants of public work</a:t>
            </a:r>
            <a:r>
              <a:rPr lang="hu-HU" sz="3200" dirty="0" smtClean="0"/>
              <a:t>s</a:t>
            </a:r>
            <a:r>
              <a:rPr lang="en-GB" sz="3200" dirty="0" smtClean="0"/>
              <a:t> program </a:t>
            </a:r>
            <a:r>
              <a:rPr lang="hu-HU" sz="3200" dirty="0" smtClean="0"/>
              <a:t>(and </a:t>
            </a:r>
            <a:r>
              <a:rPr lang="hu-HU" sz="3200" dirty="0" err="1" smtClean="0"/>
              <a:t>have</a:t>
            </a:r>
            <a:r>
              <a:rPr lang="hu-HU" sz="3200" dirty="0" smtClean="0"/>
              <a:t> </a:t>
            </a:r>
            <a:r>
              <a:rPr lang="hu-HU" sz="3200" dirty="0" err="1" smtClean="0"/>
              <a:t>not</a:t>
            </a:r>
            <a:r>
              <a:rPr lang="hu-HU" sz="3200" dirty="0" smtClean="0"/>
              <a:t> </a:t>
            </a:r>
            <a:r>
              <a:rPr lang="hu-HU" sz="3200" dirty="0" err="1" smtClean="0"/>
              <a:t>participated</a:t>
            </a:r>
            <a:r>
              <a:rPr lang="hu-HU" sz="3200" dirty="0" smtClean="0"/>
              <a:t> in YG)     </a:t>
            </a:r>
            <a:endParaRPr lang="en-GB" sz="3200" dirty="0" smtClean="0"/>
          </a:p>
          <a:p>
            <a:pPr marL="814388" lvl="1" indent="-457200">
              <a:buFont typeface="+mj-lt"/>
              <a:buAutoNum type="arabicPeriod"/>
            </a:pPr>
            <a:r>
              <a:rPr lang="en-GB" sz="3200" dirty="0" smtClean="0"/>
              <a:t>Participants of training programs</a:t>
            </a:r>
            <a:r>
              <a:rPr lang="hu-HU" sz="3200" dirty="0" smtClean="0"/>
              <a:t> </a:t>
            </a:r>
            <a:endParaRPr lang="en-GB" sz="3200" dirty="0" smtClean="0"/>
          </a:p>
          <a:p>
            <a:pPr>
              <a:buFontTx/>
              <a:buChar char="-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  <a:p>
            <a:pPr marL="0" indent="0">
              <a:buNone/>
            </a:pPr>
            <a:r>
              <a:rPr lang="pl-PL" sz="3600" b="1" dirty="0" smtClean="0"/>
              <a:t>How can we  remove the selection bias? </a:t>
            </a:r>
            <a:endParaRPr lang="pl-PL" sz="3600" b="1" dirty="0"/>
          </a:p>
          <a:p>
            <a:pPr>
              <a:buFontTx/>
              <a:buChar char="-"/>
            </a:pPr>
            <a:endParaRPr lang="pl-PL" dirty="0" smtClean="0"/>
          </a:p>
        </p:txBody>
      </p:sp>
    </p:spTree>
    <p:extLst>
      <p:ext uri="{BB962C8B-B14F-4D97-AF65-F5344CB8AC3E}">
        <p14:creationId xmlns="" xmlns:p14="http://schemas.microsoft.com/office/powerpoint/2010/main" val="371055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 smtClean="0"/>
              <a:t>PROPENSITY SCORE MATCHING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1318686"/>
          </a:xfrm>
        </p:spPr>
        <p:txBody>
          <a:bodyPr>
            <a:normAutofit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200" dirty="0" smtClean="0"/>
              <a:t>Basic idea: compare programme</a:t>
            </a:r>
          </a:p>
          <a:p>
            <a:pPr marL="0" indent="0">
              <a:buNone/>
            </a:pPr>
            <a:r>
              <a:rPr lang="pl-PL" sz="3200" dirty="0" smtClean="0"/>
              <a:t> participants with similar non-participants</a:t>
            </a:r>
          </a:p>
          <a:p>
            <a:pPr>
              <a:buFont typeface="Wingdings" panose="05000000000000000000" pitchFamily="2" charset="2"/>
              <a:buChar char="Ø"/>
            </a:pPr>
            <a:endParaRPr lang="pl-PL" sz="32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pl-PL" sz="3200" dirty="0" smtClean="0"/>
              <a:t>Similar</a:t>
            </a:r>
            <a:r>
              <a:rPr lang="pl-PL" sz="3200" smtClean="0"/>
              <a:t>:  </a:t>
            </a:r>
            <a:r>
              <a:rPr lang="pl-PL" sz="3200" dirty="0" smtClean="0"/>
              <a:t>has the same chance to </a:t>
            </a:r>
          </a:p>
          <a:p>
            <a:pPr marL="0" indent="0">
              <a:buNone/>
            </a:pPr>
            <a:r>
              <a:rPr lang="pl-PL" sz="3200" dirty="0"/>
              <a:t>p</a:t>
            </a:r>
            <a:r>
              <a:rPr lang="pl-PL" sz="3200" dirty="0" smtClean="0"/>
              <a:t>articipate in the programme</a:t>
            </a:r>
          </a:p>
          <a:p>
            <a:pPr marL="0" indent="0">
              <a:buNone/>
            </a:pPr>
            <a:r>
              <a:rPr lang="pl-PL" sz="3200" dirty="0" smtClean="0"/>
              <a:t>(has similar propensity score)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>
              <a:buFont typeface="Wingdings" panose="05000000000000000000" pitchFamily="2" charset="2"/>
              <a:buChar char="Ø"/>
            </a:pPr>
            <a:endParaRPr lang="pl-PL" dirty="0" smtClean="0"/>
          </a:p>
          <a:p>
            <a:pPr>
              <a:buFontTx/>
              <a:buChar char="-"/>
            </a:pPr>
            <a:endParaRPr lang="pl-PL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5236" y="2576946"/>
            <a:ext cx="15399328" cy="105571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9494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/>
              <a:t>DATA, </a:t>
            </a:r>
            <a:r>
              <a:rPr lang="hu-HU" sz="4800" dirty="0" smtClean="0"/>
              <a:t>OUTCOME AND CONTROL </a:t>
            </a:r>
            <a:r>
              <a:rPr lang="hu-HU" sz="4800" dirty="0"/>
              <a:t>VARIABLES</a:t>
            </a:r>
            <a:endParaRPr lang="pl-PL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395728"/>
            <a:ext cx="22545545" cy="1131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900" b="1" dirty="0"/>
              <a:t>Da</a:t>
            </a:r>
            <a:r>
              <a:rPr lang="hu-HU" sz="3900" b="1" dirty="0" err="1"/>
              <a:t>ta</a:t>
            </a:r>
            <a:r>
              <a:rPr lang="hu-HU" sz="3900" b="1" dirty="0"/>
              <a:t>:</a:t>
            </a:r>
            <a:r>
              <a:rPr lang="en-GB" sz="3900" b="1" dirty="0"/>
              <a:t> </a:t>
            </a:r>
            <a:r>
              <a:rPr lang="hu-HU" sz="3900" b="1" dirty="0" smtClean="0"/>
              <a:t>Admin3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smtClean="0"/>
              <a:t>a </a:t>
            </a:r>
            <a:r>
              <a:rPr lang="hu-HU" sz="3600" dirty="0" err="1" smtClean="0"/>
              <a:t>large</a:t>
            </a:r>
            <a:r>
              <a:rPr lang="hu-HU" sz="3600" dirty="0" smtClean="0"/>
              <a:t> </a:t>
            </a:r>
            <a:r>
              <a:rPr lang="hu-HU" sz="3600" dirty="0" err="1" smtClean="0"/>
              <a:t>database</a:t>
            </a:r>
            <a:r>
              <a:rPr lang="hu-HU" sz="3600" dirty="0" smtClean="0"/>
              <a:t> </a:t>
            </a:r>
            <a:r>
              <a:rPr lang="hu-HU" sz="3600" dirty="0" err="1" smtClean="0"/>
              <a:t>consists</a:t>
            </a:r>
            <a:r>
              <a:rPr lang="hu-HU" sz="3600" dirty="0" smtClean="0"/>
              <a:t> of linked </a:t>
            </a:r>
            <a:r>
              <a:rPr lang="hu-HU" sz="3600" dirty="0" err="1" smtClean="0"/>
              <a:t>datasets</a:t>
            </a:r>
            <a:r>
              <a:rPr lang="hu-HU" sz="3600" dirty="0" smtClean="0"/>
              <a:t> of </a:t>
            </a:r>
            <a:r>
              <a:rPr lang="hu-HU" sz="3600" dirty="0" err="1" smtClean="0"/>
              <a:t>administrative</a:t>
            </a:r>
            <a:r>
              <a:rPr lang="hu-HU" sz="3600" dirty="0" smtClean="0"/>
              <a:t> </a:t>
            </a:r>
            <a:r>
              <a:rPr lang="hu-HU" sz="3600" dirty="0" err="1" smtClean="0"/>
              <a:t>authorities</a:t>
            </a:r>
            <a:r>
              <a:rPr lang="hu-HU" sz="3600" dirty="0" smtClean="0"/>
              <a:t>: </a:t>
            </a:r>
          </a:p>
          <a:p>
            <a:pPr marL="0" indent="0">
              <a:buNone/>
            </a:pPr>
            <a:r>
              <a:rPr lang="hu-HU" sz="3600" dirty="0" err="1"/>
              <a:t>t</a:t>
            </a:r>
            <a:r>
              <a:rPr lang="hu-HU" sz="3600" dirty="0" err="1" smtClean="0"/>
              <a:t>ax</a:t>
            </a:r>
            <a:r>
              <a:rPr lang="hu-HU" sz="3600" dirty="0" smtClean="0"/>
              <a:t>, </a:t>
            </a:r>
            <a:r>
              <a:rPr lang="hu-HU" sz="3600" dirty="0" err="1" smtClean="0"/>
              <a:t>social</a:t>
            </a:r>
            <a:r>
              <a:rPr lang="hu-HU" sz="3600" dirty="0" smtClean="0"/>
              <a:t> </a:t>
            </a:r>
            <a:r>
              <a:rPr lang="hu-HU" sz="3600" dirty="0" err="1" smtClean="0"/>
              <a:t>secutiry</a:t>
            </a:r>
            <a:r>
              <a:rPr lang="hu-HU" sz="3600" dirty="0" smtClean="0"/>
              <a:t>, </a:t>
            </a:r>
            <a:r>
              <a:rPr lang="hu-HU" sz="3600" dirty="0" err="1" smtClean="0"/>
              <a:t>health</a:t>
            </a:r>
            <a:r>
              <a:rPr lang="hu-HU" sz="3600" dirty="0" smtClean="0"/>
              <a:t>, </a:t>
            </a:r>
            <a:r>
              <a:rPr lang="hu-HU" sz="3600" dirty="0" err="1" smtClean="0"/>
              <a:t>public</a:t>
            </a:r>
            <a:r>
              <a:rPr lang="hu-HU" sz="3600" dirty="0" smtClean="0"/>
              <a:t> </a:t>
            </a:r>
            <a:r>
              <a:rPr lang="hu-HU" sz="3600" dirty="0" err="1" smtClean="0"/>
              <a:t>employment</a:t>
            </a:r>
            <a:r>
              <a:rPr lang="hu-HU" sz="3600" dirty="0" smtClean="0"/>
              <a:t> service, </a:t>
            </a:r>
            <a:r>
              <a:rPr lang="hu-HU" sz="3600" dirty="0" err="1" smtClean="0"/>
              <a:t>educational</a:t>
            </a:r>
            <a:r>
              <a:rPr lang="hu-HU" sz="3600" dirty="0" smtClean="0"/>
              <a:t> </a:t>
            </a:r>
            <a:r>
              <a:rPr lang="hu-HU" sz="3600" dirty="0" err="1" smtClean="0"/>
              <a:t>authority</a:t>
            </a:r>
            <a:endParaRPr lang="hu-HU" sz="36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 smtClean="0"/>
              <a:t>Individual</a:t>
            </a:r>
            <a:r>
              <a:rPr lang="hu-HU" sz="3600" dirty="0" smtClean="0"/>
              <a:t> </a:t>
            </a:r>
            <a:r>
              <a:rPr lang="hu-HU" sz="3600" dirty="0" err="1"/>
              <a:t>level</a:t>
            </a:r>
            <a:r>
              <a:rPr lang="hu-HU" sz="3600" dirty="0"/>
              <a:t>, </a:t>
            </a:r>
            <a:r>
              <a:rPr lang="hu-HU" sz="3600" dirty="0" smtClean="0"/>
              <a:t> random 50% </a:t>
            </a:r>
            <a:r>
              <a:rPr lang="hu-HU" sz="3600" dirty="0" err="1" smtClean="0"/>
              <a:t>sample</a:t>
            </a:r>
            <a:r>
              <a:rPr lang="hu-HU" sz="3600" dirty="0" smtClean="0"/>
              <a:t> of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/>
              <a:t>population</a:t>
            </a: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/>
              <a:t>Data </a:t>
            </a:r>
            <a:r>
              <a:rPr lang="hu-HU" sz="3600" dirty="0" err="1"/>
              <a:t>on</a:t>
            </a:r>
            <a:r>
              <a:rPr lang="hu-HU" sz="3600" dirty="0"/>
              <a:t> program </a:t>
            </a:r>
            <a:r>
              <a:rPr lang="hu-HU" sz="3600" dirty="0" err="1"/>
              <a:t>details</a:t>
            </a:r>
            <a:r>
              <a:rPr lang="hu-HU" sz="3600" dirty="0"/>
              <a:t>, </a:t>
            </a:r>
            <a:r>
              <a:rPr lang="hu-HU" sz="3600" dirty="0" err="1"/>
              <a:t>employment</a:t>
            </a:r>
            <a:r>
              <a:rPr lang="hu-HU" sz="3600" dirty="0"/>
              <a:t>, </a:t>
            </a:r>
            <a:r>
              <a:rPr lang="hu-HU" sz="3600" dirty="0" err="1" smtClean="0"/>
              <a:t>wages</a:t>
            </a:r>
            <a:r>
              <a:rPr lang="hu-HU" sz="3600" dirty="0" smtClean="0"/>
              <a:t>, </a:t>
            </a:r>
            <a:r>
              <a:rPr lang="hu-HU" sz="3600" dirty="0" err="1" smtClean="0"/>
              <a:t>benefits</a:t>
            </a:r>
            <a:r>
              <a:rPr lang="hu-HU" sz="3600" dirty="0" smtClean="0"/>
              <a:t> </a:t>
            </a:r>
            <a:r>
              <a:rPr lang="hu-HU" sz="3600" dirty="0" err="1" smtClean="0"/>
              <a:t>from</a:t>
            </a:r>
            <a:r>
              <a:rPr lang="hu-HU" sz="3600" dirty="0" smtClean="0"/>
              <a:t> 2003</a:t>
            </a:r>
            <a:endParaRPr lang="hu-HU" sz="3600" dirty="0"/>
          </a:p>
          <a:p>
            <a:pPr marL="0" indent="0">
              <a:buNone/>
            </a:pPr>
            <a:r>
              <a:rPr lang="pl-PL" sz="3600" b="1" dirty="0" smtClean="0"/>
              <a:t>                       </a:t>
            </a:r>
            <a:r>
              <a:rPr lang="pl-PL" sz="7200" b="1" dirty="0" smtClean="0">
                <a:solidFill>
                  <a:srgbClr val="B81639"/>
                </a:solidFill>
              </a:rPr>
              <a:t>↓</a:t>
            </a:r>
            <a:endParaRPr lang="pl-PL" sz="7200" b="1" dirty="0">
              <a:solidFill>
                <a:srgbClr val="B81639"/>
              </a:solidFill>
            </a:endParaRPr>
          </a:p>
          <a:p>
            <a:pPr marL="0" indent="0">
              <a:buNone/>
            </a:pPr>
            <a:r>
              <a:rPr lang="pl-PL" sz="3600" dirty="0" smtClean="0"/>
              <a:t>Rich set of:</a:t>
            </a:r>
          </a:p>
          <a:p>
            <a:r>
              <a:rPr lang="pl-PL" sz="3600" b="1" dirty="0" smtClean="0"/>
              <a:t>Control variables</a:t>
            </a:r>
            <a:r>
              <a:rPr lang="pl-PL" sz="3600" dirty="0" smtClean="0"/>
              <a:t>: full labour market history, education background, health status, benefits and transfers, competence test scores, type of settlement, distance to public employment service etc. </a:t>
            </a:r>
          </a:p>
          <a:p>
            <a:r>
              <a:rPr lang="pl-PL" sz="3600" b="1" dirty="0" smtClean="0"/>
              <a:t>Outcome variables: </a:t>
            </a:r>
            <a:r>
              <a:rPr lang="pl-PL" sz="3600" dirty="0" smtClean="0"/>
              <a:t>employment status and wage income after completion of the programme</a:t>
            </a:r>
          </a:p>
          <a:p>
            <a:pPr marL="0" indent="0" algn="ctr">
              <a:buNone/>
            </a:pPr>
            <a:endParaRPr lang="pl-PL" sz="3600" dirty="0"/>
          </a:p>
          <a:p>
            <a:pPr lvl="1"/>
            <a:endParaRPr lang="pl-PL" sz="3600" b="1" dirty="0"/>
          </a:p>
        </p:txBody>
      </p:sp>
    </p:spTree>
    <p:extLst>
      <p:ext uri="{BB962C8B-B14F-4D97-AF65-F5344CB8AC3E}">
        <p14:creationId xmlns="" xmlns:p14="http://schemas.microsoft.com/office/powerpoint/2010/main" val="37612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0387" y="1266671"/>
            <a:ext cx="21828213" cy="738664"/>
          </a:xfrm>
        </p:spPr>
        <p:txBody>
          <a:bodyPr/>
          <a:lstStyle/>
          <a:p>
            <a:r>
              <a:rPr lang="hu-HU" sz="4800" dirty="0" smtClean="0"/>
              <a:t>SELECTION INTO THE TREATMENT GROUP: CREAM SKIMMING</a:t>
            </a:r>
            <a:endParaRPr lang="en-GB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60387" y="2674188"/>
            <a:ext cx="12277306" cy="10513196"/>
          </a:xfrm>
        </p:spPr>
        <p:txBody>
          <a:bodyPr>
            <a:normAutofit/>
          </a:bodyPr>
          <a:lstStyle/>
          <a:p>
            <a:pPr lvl="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3600" dirty="0" smtClean="0">
                <a:solidFill>
                  <a:srgbClr val="1E1E1C"/>
                </a:solidFill>
              </a:rPr>
              <a:t> Job trial </a:t>
            </a:r>
            <a:r>
              <a:rPr lang="hu-HU" sz="3600" dirty="0" smtClean="0">
                <a:solidFill>
                  <a:srgbClr val="1E1E1C"/>
                </a:solidFill>
              </a:rPr>
              <a:t>(and YG) </a:t>
            </a:r>
            <a:r>
              <a:rPr lang="en-GB" sz="3600" dirty="0" smtClean="0">
                <a:solidFill>
                  <a:srgbClr val="1E1E1C"/>
                </a:solidFill>
              </a:rPr>
              <a:t>participants are </a:t>
            </a:r>
            <a:r>
              <a:rPr lang="hu-HU" sz="3600" dirty="0" err="1" smtClean="0">
                <a:solidFill>
                  <a:srgbClr val="1E1E1C"/>
                </a:solidFill>
              </a:rPr>
              <a:t>the</a:t>
            </a:r>
            <a:r>
              <a:rPr lang="hu-HU" sz="3600" dirty="0" smtClean="0">
                <a:solidFill>
                  <a:srgbClr val="1E1E1C"/>
                </a:solidFill>
              </a:rPr>
              <a:t> most 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hu-HU" sz="3600" dirty="0" err="1">
                <a:solidFill>
                  <a:srgbClr val="1E1E1C"/>
                </a:solidFill>
              </a:rPr>
              <a:t>e</a:t>
            </a:r>
            <a:r>
              <a:rPr lang="hu-HU" sz="3600" dirty="0" err="1" smtClean="0">
                <a:solidFill>
                  <a:srgbClr val="1E1E1C"/>
                </a:solidFill>
              </a:rPr>
              <a:t>mployable</a:t>
            </a:r>
            <a:r>
              <a:rPr lang="hu-HU" sz="3600" dirty="0" smtClean="0">
                <a:solidFill>
                  <a:srgbClr val="1E1E1C"/>
                </a:solidFill>
              </a:rPr>
              <a:t> </a:t>
            </a:r>
            <a:r>
              <a:rPr lang="hu-HU" sz="3600" dirty="0" err="1" smtClean="0">
                <a:solidFill>
                  <a:srgbClr val="1E1E1C"/>
                </a:solidFill>
              </a:rPr>
              <a:t>registered</a:t>
            </a:r>
            <a:r>
              <a:rPr lang="hu-HU" sz="3600" dirty="0" smtClean="0">
                <a:solidFill>
                  <a:srgbClr val="1E1E1C"/>
                </a:solidFill>
              </a:rPr>
              <a:t> </a:t>
            </a:r>
            <a:r>
              <a:rPr lang="hu-HU" sz="3600" dirty="0" err="1" smtClean="0">
                <a:solidFill>
                  <a:srgbClr val="1E1E1C"/>
                </a:solidFill>
              </a:rPr>
              <a:t>jobseekers</a:t>
            </a:r>
            <a:endParaRPr lang="hu-HU" sz="3600" dirty="0" smtClean="0">
              <a:solidFill>
                <a:srgbClr val="1E1E1C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1E1E1C"/>
                </a:solidFill>
              </a:rPr>
              <a:t>More educated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1E1E1C"/>
                </a:solidFill>
              </a:rPr>
              <a:t>Longer employment history,  shorter NEET history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rgbClr val="1E1E1C"/>
                </a:solidFill>
              </a:rPr>
              <a:t>Shorter maternity history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dirty="0" err="1" smtClean="0">
                <a:solidFill>
                  <a:srgbClr val="1E1E1C"/>
                </a:solidFill>
              </a:rPr>
              <a:t>Lower</a:t>
            </a:r>
            <a:r>
              <a:rPr lang="hu-HU" sz="3200" dirty="0">
                <a:solidFill>
                  <a:srgbClr val="1E1E1C"/>
                </a:solidFill>
              </a:rPr>
              <a:t> </a:t>
            </a:r>
            <a:r>
              <a:rPr lang="hu-HU" sz="3200" dirty="0" err="1" smtClean="0">
                <a:solidFill>
                  <a:srgbClr val="1E1E1C"/>
                </a:solidFill>
              </a:rPr>
              <a:t>prob</a:t>
            </a:r>
            <a:r>
              <a:rPr lang="hu-HU" sz="3200" dirty="0" smtClean="0">
                <a:solidFill>
                  <a:srgbClr val="1E1E1C"/>
                </a:solidFill>
              </a:rPr>
              <a:t>. </a:t>
            </a:r>
            <a:r>
              <a:rPr lang="hu-HU" sz="3200" dirty="0" err="1" smtClean="0">
                <a:solidFill>
                  <a:srgbClr val="1E1E1C"/>
                </a:solidFill>
              </a:rPr>
              <a:t>to</a:t>
            </a:r>
            <a:r>
              <a:rPr lang="en-GB" sz="3200" dirty="0" smtClean="0">
                <a:solidFill>
                  <a:srgbClr val="1E1E1C"/>
                </a:solidFill>
              </a:rPr>
              <a:t> live in small villages</a:t>
            </a:r>
            <a:r>
              <a:rPr lang="hu-HU" sz="3200" dirty="0" smtClean="0">
                <a:solidFill>
                  <a:srgbClr val="1E1E1C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3200" dirty="0" err="1" smtClean="0">
                <a:solidFill>
                  <a:srgbClr val="1E1E1C"/>
                </a:solidFill>
              </a:rPr>
              <a:t>Lower</a:t>
            </a:r>
            <a:r>
              <a:rPr lang="en-GB" sz="3200" dirty="0" smtClean="0">
                <a:solidFill>
                  <a:srgbClr val="1E1E1C"/>
                </a:solidFill>
              </a:rPr>
              <a:t> </a:t>
            </a:r>
            <a:r>
              <a:rPr lang="en-GB" sz="3200" dirty="0" err="1" smtClean="0">
                <a:solidFill>
                  <a:srgbClr val="1E1E1C"/>
                </a:solidFill>
              </a:rPr>
              <a:t>prob</a:t>
            </a:r>
            <a:r>
              <a:rPr lang="hu-HU" sz="3200" dirty="0" smtClean="0">
                <a:solidFill>
                  <a:srgbClr val="1E1E1C"/>
                </a:solidFill>
              </a:rPr>
              <a:t>.</a:t>
            </a:r>
            <a:r>
              <a:rPr lang="en-GB" sz="3200" dirty="0" smtClean="0">
                <a:solidFill>
                  <a:srgbClr val="1E1E1C"/>
                </a:solidFill>
              </a:rPr>
              <a:t> to </a:t>
            </a:r>
            <a:r>
              <a:rPr lang="hu-HU" sz="3200" dirty="0" err="1" smtClean="0">
                <a:solidFill>
                  <a:srgbClr val="1E1E1C"/>
                </a:solidFill>
              </a:rPr>
              <a:t>search</a:t>
            </a:r>
            <a:r>
              <a:rPr lang="hu-HU" sz="3200" dirty="0" smtClean="0">
                <a:solidFill>
                  <a:srgbClr val="1E1E1C"/>
                </a:solidFill>
              </a:rPr>
              <a:t> </a:t>
            </a:r>
            <a:r>
              <a:rPr lang="hu-HU" sz="3200" dirty="0" err="1" smtClean="0">
                <a:solidFill>
                  <a:srgbClr val="1E1E1C"/>
                </a:solidFill>
              </a:rPr>
              <a:t>elementary</a:t>
            </a:r>
            <a:r>
              <a:rPr lang="hu-HU" sz="3200" dirty="0" smtClean="0">
                <a:solidFill>
                  <a:srgbClr val="1E1E1C"/>
                </a:solidFill>
              </a:rPr>
              <a:t> </a:t>
            </a:r>
            <a:r>
              <a:rPr lang="hu-HU" sz="3200" dirty="0" err="1" smtClean="0">
                <a:solidFill>
                  <a:srgbClr val="1E1E1C"/>
                </a:solidFill>
              </a:rPr>
              <a:t>jobs</a:t>
            </a:r>
            <a:endParaRPr lang="en-GB" sz="3600" dirty="0" smtClean="0">
              <a:solidFill>
                <a:srgbClr val="1E1E1C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 smtClean="0"/>
              <a:t>Contradicts principle of YG: </a:t>
            </a: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p</a:t>
            </a:r>
            <a:r>
              <a:rPr lang="en-GB" sz="3600" dirty="0" err="1" smtClean="0"/>
              <a:t>riority</a:t>
            </a:r>
            <a:r>
              <a:rPr lang="en-GB" sz="3600" dirty="0" smtClean="0"/>
              <a:t> should be given to most </a:t>
            </a:r>
            <a:r>
              <a:rPr lang="en-GB" sz="3600" dirty="0" err="1" smtClean="0"/>
              <a:t>vuln</a:t>
            </a:r>
            <a:r>
              <a:rPr lang="hu-HU" sz="3600" dirty="0" smtClean="0"/>
              <a:t>e</a:t>
            </a:r>
            <a:r>
              <a:rPr lang="en-GB" sz="3600" dirty="0" err="1" smtClean="0"/>
              <a:t>rable</a:t>
            </a:r>
            <a:r>
              <a:rPr lang="en-GB" sz="3600" dirty="0" smtClean="0"/>
              <a:t> groups</a:t>
            </a:r>
            <a:endParaRPr lang="hu-HU" sz="3600" dirty="0" smtClean="0"/>
          </a:p>
          <a:p>
            <a:pPr marL="0" indent="0">
              <a:buNone/>
            </a:pPr>
            <a:r>
              <a:rPr lang="en-GB" sz="3600" dirty="0" smtClean="0"/>
              <a:t>and long term unemployed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646" y="2840477"/>
            <a:ext cx="12354127" cy="98054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75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837AC0B-4F1D-4455-A936-C17F1321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386" y="1266669"/>
            <a:ext cx="17429950" cy="738664"/>
          </a:xfrm>
        </p:spPr>
        <p:txBody>
          <a:bodyPr/>
          <a:lstStyle/>
          <a:p>
            <a:r>
              <a:rPr lang="hu-HU" sz="4800" dirty="0" smtClean="0"/>
              <a:t> OTHER RESULTS</a:t>
            </a:r>
            <a:endParaRPr lang="en-GB" sz="4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060F179-0947-4CBE-9C8C-2770757C0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0386" y="2432304"/>
            <a:ext cx="22545545" cy="11282109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 smtClean="0"/>
              <a:t>Participation </a:t>
            </a:r>
            <a:r>
              <a:rPr lang="en-GB" sz="3600" dirty="0"/>
              <a:t>in job trial increases the probability of working  6 months after the program</a:t>
            </a:r>
            <a:r>
              <a:rPr lang="hu-HU" sz="3600" dirty="0"/>
              <a:t>me</a:t>
            </a:r>
            <a:r>
              <a:rPr lang="en-GB" sz="3600" dirty="0"/>
              <a:t> </a:t>
            </a:r>
            <a:r>
              <a:rPr lang="hu-HU" sz="3600" dirty="0" err="1"/>
              <a:t>compared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en-GB" sz="3600" dirty="0"/>
              <a:t>public work</a:t>
            </a:r>
            <a:r>
              <a:rPr lang="hu-HU" sz="3600" dirty="0"/>
              <a:t>s </a:t>
            </a:r>
            <a:r>
              <a:rPr lang="hu-HU" sz="3600" dirty="0" err="1"/>
              <a:t>participants</a:t>
            </a:r>
            <a:r>
              <a:rPr lang="hu-HU" sz="3600" dirty="0"/>
              <a:t> </a:t>
            </a:r>
            <a:r>
              <a:rPr lang="hu-HU" sz="3600" dirty="0" err="1"/>
              <a:t>significantly</a:t>
            </a:r>
            <a:r>
              <a:rPr lang="hu-HU" sz="3600" dirty="0"/>
              <a:t>  </a:t>
            </a:r>
            <a:r>
              <a:rPr lang="hu-HU" sz="3600" dirty="0" err="1" smtClean="0"/>
              <a:t>by</a:t>
            </a:r>
            <a:r>
              <a:rPr lang="hu-HU" sz="3600" dirty="0" smtClean="0"/>
              <a:t> 6-8% </a:t>
            </a:r>
            <a:r>
              <a:rPr lang="hu-HU" sz="3600" dirty="0" err="1" smtClean="0"/>
              <a:t>points</a:t>
            </a:r>
            <a:r>
              <a:rPr lang="hu-HU" sz="3600" dirty="0" smtClean="0"/>
              <a:t> </a:t>
            </a:r>
          </a:p>
          <a:p>
            <a:pPr marL="457131" lvl="2">
              <a:spcBef>
                <a:spcPts val="2000"/>
              </a:spcBef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600" dirty="0"/>
              <a:t>Selection accounts for more than half of the raw mean difference in the probability of being employed between the treatment group and public work</a:t>
            </a:r>
            <a:r>
              <a:rPr lang="hu-HU" sz="3600" dirty="0"/>
              <a:t>s </a:t>
            </a:r>
            <a:r>
              <a:rPr lang="hu-HU" sz="3600" dirty="0" err="1"/>
              <a:t>participants</a:t>
            </a:r>
            <a:endParaRPr lang="en-GB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/>
              <a:t>But</a:t>
            </a:r>
            <a:r>
              <a:rPr lang="hu-HU" sz="3600" dirty="0"/>
              <a:t> </a:t>
            </a:r>
            <a:r>
              <a:rPr lang="en-GB" sz="3600" dirty="0"/>
              <a:t> no significant difference compared to training participant</a:t>
            </a:r>
            <a:r>
              <a:rPr lang="hu-HU" sz="3600" dirty="0" smtClean="0"/>
              <a:t>s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dirty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Higher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educated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programme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participants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have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better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outcomes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6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months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after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programme,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but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compared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control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group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impact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is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similar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on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participants 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</a:rPr>
              <a:t>with basic education</a:t>
            </a:r>
            <a:r>
              <a:rPr lang="hu-HU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hu-HU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Clr>
                <a:srgbClr val="B81639"/>
              </a:buClr>
              <a:buNone/>
            </a:pPr>
            <a:r>
              <a:rPr lang="hu-HU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→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Higher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priority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should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be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given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to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disadvantaged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youth</a:t>
            </a:r>
            <a:r>
              <a:rPr lang="hu-HU" sz="3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marL="0" indent="0">
              <a:buClr>
                <a:srgbClr val="B81639"/>
              </a:buClr>
              <a:buNone/>
            </a:pPr>
            <a:endParaRPr lang="hu-HU" sz="36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3600" dirty="0" err="1" smtClean="0"/>
              <a:t>Gender</a:t>
            </a:r>
            <a:r>
              <a:rPr lang="hu-HU" sz="3600" dirty="0" smtClean="0"/>
              <a:t> </a:t>
            </a:r>
            <a:r>
              <a:rPr lang="hu-HU" sz="3600" dirty="0" err="1" smtClean="0"/>
              <a:t>dimension</a:t>
            </a:r>
            <a:r>
              <a:rPr lang="hu-HU" sz="3600" dirty="0" smtClean="0"/>
              <a:t>: </a:t>
            </a:r>
            <a:r>
              <a:rPr lang="hu-HU" sz="3600" dirty="0" err="1" smtClean="0"/>
              <a:t>mothers</a:t>
            </a:r>
            <a:r>
              <a:rPr lang="hu-HU" sz="3600" dirty="0" smtClean="0"/>
              <a:t> </a:t>
            </a:r>
            <a:r>
              <a:rPr lang="hu-HU" sz="3600" dirty="0" err="1"/>
              <a:t>are</a:t>
            </a:r>
            <a:r>
              <a:rPr lang="hu-HU" sz="3600" dirty="0"/>
              <a:t> less </a:t>
            </a:r>
            <a:r>
              <a:rPr lang="hu-HU" sz="3600" dirty="0" err="1"/>
              <a:t>likely</a:t>
            </a:r>
            <a:r>
              <a:rPr lang="hu-HU" sz="3600" dirty="0"/>
              <a:t> </a:t>
            </a:r>
            <a:r>
              <a:rPr lang="hu-HU" sz="3600" dirty="0" err="1"/>
              <a:t>to</a:t>
            </a:r>
            <a:r>
              <a:rPr lang="hu-HU" sz="3600" dirty="0"/>
              <a:t> </a:t>
            </a:r>
            <a:r>
              <a:rPr lang="hu-HU" sz="3600" dirty="0" err="1"/>
              <a:t>participate</a:t>
            </a:r>
            <a:r>
              <a:rPr lang="hu-HU" sz="3600" dirty="0"/>
              <a:t>,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err="1" smtClean="0"/>
              <a:t>participant</a:t>
            </a:r>
            <a:r>
              <a:rPr lang="hu-HU" sz="3600" dirty="0" smtClean="0"/>
              <a:t> </a:t>
            </a:r>
            <a:r>
              <a:rPr lang="hu-HU" sz="3600" dirty="0" err="1"/>
              <a:t>women</a:t>
            </a:r>
            <a:r>
              <a:rPr lang="hu-HU" sz="3600" dirty="0"/>
              <a:t> </a:t>
            </a:r>
            <a:r>
              <a:rPr lang="hu-HU" sz="3600" dirty="0" err="1"/>
              <a:t>are</a:t>
            </a:r>
            <a:r>
              <a:rPr lang="hu-HU" sz="3600" dirty="0"/>
              <a:t> </a:t>
            </a:r>
            <a:r>
              <a:rPr lang="hu-HU" sz="3600" dirty="0" err="1"/>
              <a:t>even</a:t>
            </a:r>
            <a:r>
              <a:rPr lang="hu-HU" sz="3600" dirty="0"/>
              <a:t> more </a:t>
            </a:r>
            <a:r>
              <a:rPr lang="hu-HU" sz="3600" dirty="0" err="1" smtClean="0"/>
              <a:t>selected</a:t>
            </a:r>
            <a:r>
              <a:rPr lang="hu-HU" sz="3600" dirty="0" smtClean="0"/>
              <a:t> </a:t>
            </a:r>
            <a:r>
              <a:rPr lang="hu-HU" sz="3600" dirty="0" err="1" smtClean="0"/>
              <a:t>than</a:t>
            </a:r>
            <a:r>
              <a:rPr lang="hu-HU" sz="3600" dirty="0" smtClean="0"/>
              <a:t> </a:t>
            </a:r>
            <a:r>
              <a:rPr lang="hu-HU" sz="3600" dirty="0" err="1"/>
              <a:t>males</a:t>
            </a:r>
            <a:r>
              <a:rPr lang="hu-HU" sz="3600" dirty="0"/>
              <a:t>  and </a:t>
            </a:r>
            <a:r>
              <a:rPr lang="hu-HU" sz="3600" dirty="0" err="1"/>
              <a:t>the</a:t>
            </a:r>
            <a:r>
              <a:rPr lang="hu-HU" sz="3600" dirty="0"/>
              <a:t> </a:t>
            </a:r>
            <a:r>
              <a:rPr lang="hu-HU" sz="3600" dirty="0" smtClean="0"/>
              <a:t>policy </a:t>
            </a:r>
            <a:r>
              <a:rPr lang="hu-HU" sz="3600" dirty="0" err="1" smtClean="0"/>
              <a:t>effect</a:t>
            </a:r>
            <a:r>
              <a:rPr lang="hu-HU" sz="3600" dirty="0" smtClean="0"/>
              <a:t> </a:t>
            </a:r>
            <a:r>
              <a:rPr lang="hu-HU" sz="3600" dirty="0"/>
              <a:t>is </a:t>
            </a:r>
            <a:r>
              <a:rPr lang="hu-HU" sz="3600" dirty="0" err="1" smtClean="0"/>
              <a:t>weaker</a:t>
            </a:r>
            <a:r>
              <a:rPr lang="hu-HU" sz="3600" dirty="0" smtClean="0"/>
              <a:t>  </a:t>
            </a:r>
            <a:r>
              <a:rPr lang="en-US" sz="3600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sz="3600" dirty="0">
                <a:solidFill>
                  <a:srgbClr val="1E1E1C"/>
                </a:solidFill>
                <a:latin typeface="Arial" panose="020B0604020202020204" pitchFamily="34" charset="0"/>
              </a:rPr>
              <a:t>→</a:t>
            </a:r>
            <a:r>
              <a:rPr lang="hu-HU" sz="3600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Policy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should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foster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smtClean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participation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of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young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r>
              <a:rPr lang="hu-HU" sz="3600" b="1" dirty="0" err="1">
                <a:solidFill>
                  <a:srgbClr val="1E1E1C"/>
                </a:solidFill>
                <a:latin typeface="Arial" panose="020B0604020202020204" pitchFamily="34" charset="0"/>
              </a:rPr>
              <a:t>mothers</a:t>
            </a:r>
            <a:r>
              <a:rPr lang="hu-HU" sz="3600" b="1" dirty="0">
                <a:solidFill>
                  <a:srgbClr val="1E1E1C"/>
                </a:solidFill>
                <a:latin typeface="Arial" panose="020B0604020202020204" pitchFamily="34" charset="0"/>
              </a:rPr>
              <a:t> </a:t>
            </a:r>
            <a:endParaRPr lang="hu-HU" sz="3600" b="1" dirty="0" smtClean="0">
              <a:solidFill>
                <a:srgbClr val="1E1E1C"/>
              </a:solidFill>
              <a:latin typeface="Arial" panose="020B0604020202020204" pitchFamily="34" charset="0"/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3600" b="1" dirty="0" smtClean="0">
              <a:solidFill>
                <a:srgbClr val="1E1E1C"/>
              </a:solidFill>
              <a:latin typeface="Arial" panose="020B0604020202020204" pitchFamily="34" charset="0"/>
            </a:endParaRPr>
          </a:p>
          <a:p>
            <a:pPr>
              <a:buClr>
                <a:srgbClr val="B81639"/>
              </a:buClr>
            </a:pPr>
            <a:endParaRPr lang="hu-HU" sz="3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/>
            <a:endParaRPr lang="en-GB" sz="3200" dirty="0"/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="" xmlns:p14="http://schemas.microsoft.com/office/powerpoint/2010/main" val="364313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6C4BEE-905A-4241-A9A7-7798B8E2CD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Thank you for your attention!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39B2A3E9-90B0-4E29-9075-528186AE5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Budapest Institute for Policy Analysis</a:t>
            </a:r>
            <a:endParaRPr lang="pl-PL" dirty="0"/>
          </a:p>
          <a:p>
            <a:r>
              <a:rPr lang="pl-PL" dirty="0" smtClean="0"/>
              <a:t>info@budapestistitute.eu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08935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886310"/>
            <a:ext cx="20892248" cy="738664"/>
          </a:xfrm>
        </p:spPr>
        <p:txBody>
          <a:bodyPr/>
          <a:lstStyle/>
          <a:p>
            <a:r>
              <a:rPr lang="hu-HU" sz="4800" dirty="0" err="1" smtClean="0"/>
              <a:t>Background</a:t>
            </a:r>
            <a:r>
              <a:rPr lang="hu-HU" sz="4800" dirty="0" smtClean="0"/>
              <a:t>:</a:t>
            </a:r>
            <a:r>
              <a:rPr lang="en-US" sz="4800" dirty="0"/>
              <a:t> Youth employment </a:t>
            </a:r>
            <a:r>
              <a:rPr lang="en-US" sz="4800" dirty="0" err="1"/>
              <a:t>partnerSHIP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36166"/>
            <a:ext cx="20322905" cy="1064499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u-HU" sz="7600" b="1" dirty="0" smtClean="0">
                <a:solidFill>
                  <a:srgbClr val="B81639"/>
                </a:solidFill>
                <a:latin typeface="+mj-lt"/>
              </a:rPr>
              <a:t>Research project in </a:t>
            </a:r>
            <a:r>
              <a:rPr lang="hu-HU" sz="7600" b="1" dirty="0" err="1" smtClean="0">
                <a:solidFill>
                  <a:srgbClr val="B81639"/>
                </a:solidFill>
                <a:latin typeface="+mj-lt"/>
              </a:rPr>
              <a:t>international</a:t>
            </a:r>
            <a:r>
              <a:rPr lang="hu-HU" sz="7600" b="1" dirty="0" smtClean="0">
                <a:solidFill>
                  <a:srgbClr val="B81639"/>
                </a:solidFill>
                <a:latin typeface="+mj-lt"/>
              </a:rPr>
              <a:t> </a:t>
            </a:r>
            <a:r>
              <a:rPr lang="hu-HU" sz="7600" b="1" dirty="0" err="1" smtClean="0">
                <a:solidFill>
                  <a:srgbClr val="B81639"/>
                </a:solidFill>
                <a:latin typeface="+mj-lt"/>
              </a:rPr>
              <a:t>cooperation</a:t>
            </a:r>
            <a:r>
              <a:rPr lang="hu-HU" sz="7600" b="1" dirty="0" smtClean="0">
                <a:solidFill>
                  <a:srgbClr val="B81639"/>
                </a:solidFill>
                <a:latin typeface="+mj-lt"/>
              </a:rPr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6700" dirty="0" smtClean="0"/>
              <a:t>E</a:t>
            </a:r>
            <a:r>
              <a:rPr lang="en-US" sz="6700" dirty="0" smtClean="0"/>
              <a:t>valuation studies in Spain, Hungary, Italy and Poland</a:t>
            </a:r>
            <a:endParaRPr lang="hu-HU" sz="6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6700" dirty="0" err="1" smtClean="0"/>
              <a:t>Counterfactual</a:t>
            </a:r>
            <a:r>
              <a:rPr lang="hu-HU" sz="6700" dirty="0" smtClean="0"/>
              <a:t> </a:t>
            </a:r>
            <a:r>
              <a:rPr lang="hu-HU" sz="6700" dirty="0" err="1" smtClean="0"/>
              <a:t>impact</a:t>
            </a:r>
            <a:r>
              <a:rPr lang="hu-HU" sz="6700" dirty="0" smtClean="0"/>
              <a:t> </a:t>
            </a:r>
            <a:r>
              <a:rPr lang="hu-HU" sz="6700" dirty="0" err="1" smtClean="0"/>
              <a:t>evalution</a:t>
            </a:r>
            <a:r>
              <a:rPr lang="hu-HU" sz="6700" dirty="0" smtClean="0"/>
              <a:t> of </a:t>
            </a:r>
            <a:r>
              <a:rPr lang="hu-HU" sz="6700" dirty="0" err="1" smtClean="0"/>
              <a:t>active</a:t>
            </a:r>
            <a:r>
              <a:rPr lang="hu-HU" sz="6700" dirty="0" smtClean="0"/>
              <a:t> </a:t>
            </a:r>
            <a:r>
              <a:rPr lang="hu-HU" sz="6700" dirty="0" err="1" smtClean="0"/>
              <a:t>labour</a:t>
            </a:r>
            <a:r>
              <a:rPr lang="hu-HU" sz="6700" dirty="0" smtClean="0"/>
              <a:t> market policy </a:t>
            </a:r>
            <a:r>
              <a:rPr lang="hu-HU" sz="6700" dirty="0" err="1" smtClean="0"/>
              <a:t>programmes</a:t>
            </a:r>
            <a:endParaRPr lang="hu-HU" sz="6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6700" dirty="0" err="1" smtClean="0"/>
              <a:t>Motivation</a:t>
            </a:r>
            <a:r>
              <a:rPr lang="hu-HU" sz="6700" dirty="0" smtClean="0"/>
              <a:t>: </a:t>
            </a:r>
            <a:r>
              <a:rPr lang="hu-HU" sz="6700" dirty="0" err="1" smtClean="0"/>
              <a:t>high</a:t>
            </a:r>
            <a:r>
              <a:rPr lang="hu-HU" sz="6700" dirty="0" smtClean="0"/>
              <a:t> </a:t>
            </a:r>
            <a:r>
              <a:rPr lang="hu-HU" sz="6700" dirty="0" err="1" smtClean="0"/>
              <a:t>share</a:t>
            </a:r>
            <a:r>
              <a:rPr lang="hu-HU" sz="6700" dirty="0" smtClean="0"/>
              <a:t> of </a:t>
            </a:r>
            <a:r>
              <a:rPr lang="hu-HU" sz="6700" dirty="0" err="1" smtClean="0"/>
              <a:t>young</a:t>
            </a:r>
            <a:r>
              <a:rPr lang="hu-HU" sz="6700" dirty="0" smtClean="0"/>
              <a:t> </a:t>
            </a:r>
            <a:r>
              <a:rPr lang="hu-HU" sz="6700" dirty="0" err="1" smtClean="0"/>
              <a:t>persons</a:t>
            </a:r>
            <a:r>
              <a:rPr lang="hu-HU" sz="6700" dirty="0" smtClean="0"/>
              <a:t>, </a:t>
            </a:r>
            <a:r>
              <a:rPr lang="hu-HU" sz="6700" dirty="0" err="1" smtClean="0"/>
              <a:t>who</a:t>
            </a:r>
            <a:r>
              <a:rPr lang="hu-HU" sz="6700" dirty="0" smtClean="0"/>
              <a:t> </a:t>
            </a:r>
            <a:r>
              <a:rPr lang="hu-HU" sz="6700" dirty="0" err="1" smtClean="0"/>
              <a:t>are</a:t>
            </a:r>
            <a:r>
              <a:rPr lang="hu-HU" sz="6700" dirty="0" smtClean="0"/>
              <a:t> </a:t>
            </a:r>
            <a:r>
              <a:rPr lang="hu-HU" sz="6700" dirty="0" err="1" smtClean="0">
                <a:solidFill>
                  <a:srgbClr val="C00000"/>
                </a:solidFill>
              </a:rPr>
              <a:t>N</a:t>
            </a:r>
            <a:r>
              <a:rPr lang="hu-HU" sz="6700" dirty="0" err="1" smtClean="0"/>
              <a:t>ot</a:t>
            </a:r>
            <a:r>
              <a:rPr lang="hu-HU" sz="6700" dirty="0" smtClean="0"/>
              <a:t> in </a:t>
            </a:r>
            <a:r>
              <a:rPr lang="hu-HU" sz="6700" dirty="0" smtClean="0">
                <a:solidFill>
                  <a:srgbClr val="C00000"/>
                </a:solidFill>
              </a:rPr>
              <a:t>E</a:t>
            </a:r>
            <a:r>
              <a:rPr lang="hu-HU" sz="6700" dirty="0" smtClean="0"/>
              <a:t>ducation, </a:t>
            </a:r>
            <a:r>
              <a:rPr lang="hu-HU" sz="6700" dirty="0" err="1" smtClean="0">
                <a:solidFill>
                  <a:srgbClr val="C00000"/>
                </a:solidFill>
              </a:rPr>
              <a:t>E</a:t>
            </a:r>
            <a:r>
              <a:rPr lang="hu-HU" sz="6700" dirty="0" err="1" smtClean="0"/>
              <a:t>mployment</a:t>
            </a:r>
            <a:r>
              <a:rPr lang="hu-HU" sz="6700" dirty="0" smtClean="0"/>
              <a:t> </a:t>
            </a:r>
            <a:r>
              <a:rPr lang="hu-HU" sz="6700" dirty="0" err="1" smtClean="0"/>
              <a:t>or</a:t>
            </a:r>
            <a:r>
              <a:rPr lang="hu-HU" sz="6700" dirty="0" smtClean="0"/>
              <a:t> </a:t>
            </a:r>
            <a:r>
              <a:rPr lang="hu-HU" sz="6700" dirty="0" err="1" smtClean="0">
                <a:solidFill>
                  <a:srgbClr val="C00000"/>
                </a:solidFill>
              </a:rPr>
              <a:t>T</a:t>
            </a:r>
            <a:r>
              <a:rPr lang="hu-HU" sz="6700" dirty="0" err="1" smtClean="0"/>
              <a:t>raining</a:t>
            </a:r>
            <a:r>
              <a:rPr lang="hu-HU" sz="6700" dirty="0" smtClean="0"/>
              <a:t> (</a:t>
            </a:r>
            <a:r>
              <a:rPr lang="hu-HU" sz="6700" dirty="0" err="1" smtClean="0">
                <a:solidFill>
                  <a:srgbClr val="C00000"/>
                </a:solidFill>
              </a:rPr>
              <a:t>NEET</a:t>
            </a:r>
            <a:r>
              <a:rPr lang="hu-HU" sz="6700" dirty="0" err="1" smtClean="0">
                <a:solidFill>
                  <a:schemeClr val="tx1"/>
                </a:solidFill>
              </a:rPr>
              <a:t>s</a:t>
            </a:r>
            <a:r>
              <a:rPr lang="hu-HU" sz="6700" dirty="0" smtClean="0">
                <a:solidFill>
                  <a:srgbClr val="C00000"/>
                </a:solidFill>
              </a:rPr>
              <a:t>)</a:t>
            </a:r>
            <a:endParaRPr lang="hu-HU" sz="6700" dirty="0" smtClean="0"/>
          </a:p>
          <a:p>
            <a:pPr marL="0" indent="0">
              <a:buNone/>
            </a:pPr>
            <a:endParaRPr lang="hu-HU" sz="6700" dirty="0" smtClean="0"/>
          </a:p>
          <a:p>
            <a:pPr marL="0" indent="0">
              <a:buNone/>
            </a:pPr>
            <a:r>
              <a:rPr lang="hu-HU" sz="7600" b="1" dirty="0">
                <a:solidFill>
                  <a:srgbClr val="B81639"/>
                </a:solidFill>
                <a:latin typeface="+mj-lt"/>
              </a:rPr>
              <a:t>Research  </a:t>
            </a:r>
            <a:r>
              <a:rPr lang="hu-HU" sz="7600" b="1" dirty="0" err="1" smtClean="0">
                <a:solidFill>
                  <a:srgbClr val="B81639"/>
                </a:solidFill>
                <a:latin typeface="+mj-lt"/>
              </a:rPr>
              <a:t>products</a:t>
            </a:r>
            <a:r>
              <a:rPr lang="hu-HU" sz="7600" b="1" dirty="0" smtClean="0">
                <a:solidFill>
                  <a:srgbClr val="B81639"/>
                </a:solidFill>
                <a:latin typeface="+mj-lt"/>
              </a:rPr>
              <a:t>: </a:t>
            </a:r>
            <a:r>
              <a:rPr lang="hu-HU" sz="6700" dirty="0" smtClean="0">
                <a:hlinkClick r:id="rId2"/>
              </a:rPr>
              <a:t>http</a:t>
            </a:r>
            <a:r>
              <a:rPr lang="hu-HU" sz="6700" dirty="0">
                <a:hlinkClick r:id="rId2"/>
              </a:rPr>
              <a:t>://yepartnership.ibs.org.pl/publications</a:t>
            </a:r>
            <a:endParaRPr lang="hu-HU" sz="6700" dirty="0"/>
          </a:p>
          <a:p>
            <a:pPr marL="0" indent="0">
              <a:buNone/>
            </a:pPr>
            <a:r>
              <a:rPr lang="hu-HU" sz="6700" b="1" dirty="0" err="1" smtClean="0"/>
              <a:t>Hungarian</a:t>
            </a:r>
            <a:r>
              <a:rPr lang="hu-HU" sz="6700" b="1" dirty="0" smtClean="0"/>
              <a:t> </a:t>
            </a:r>
            <a:r>
              <a:rPr lang="hu-HU" sz="6700" b="1" dirty="0" err="1" smtClean="0"/>
              <a:t>evaluation</a:t>
            </a:r>
            <a:r>
              <a:rPr lang="hu-HU" sz="6700" b="1" dirty="0" smtClean="0"/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US" sz="7200" dirty="0"/>
              <a:t>Can a short-term job trial p</a:t>
            </a:r>
            <a:r>
              <a:rPr lang="hu-HU" sz="7200" dirty="0" err="1"/>
              <a:t>rogramme</a:t>
            </a:r>
            <a:r>
              <a:rPr lang="en-US" sz="7200" dirty="0"/>
              <a:t> kick-</a:t>
            </a:r>
            <a:r>
              <a:rPr lang="hu-HU" sz="7200" dirty="0"/>
              <a:t>start</a:t>
            </a:r>
            <a:r>
              <a:rPr lang="en-US" sz="7200" dirty="0"/>
              <a:t> young jobseekers’ career</a:t>
            </a:r>
            <a:r>
              <a:rPr lang="hu-HU" sz="7200" dirty="0" smtClean="0"/>
              <a:t>?</a:t>
            </a:r>
          </a:p>
          <a:p>
            <a:pPr marL="0" indent="0">
              <a:buNone/>
            </a:pPr>
            <a:r>
              <a:rPr lang="hu-HU" sz="6700" dirty="0">
                <a:hlinkClick r:id="rId3"/>
              </a:rPr>
              <a:t>http://</a:t>
            </a:r>
            <a:r>
              <a:rPr lang="hu-HU" sz="6700" dirty="0" smtClean="0">
                <a:hlinkClick r:id="rId3"/>
              </a:rPr>
              <a:t>yepartnership.ibs.org.pl/p/can-a-short-term-job-trial-programme-kick-start-young-jobseekers-career</a:t>
            </a:r>
            <a:endParaRPr lang="hu-HU" sz="6700" dirty="0" smtClean="0"/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US" sz="6700" dirty="0"/>
              <a:t>Counterfactual evaluation</a:t>
            </a:r>
            <a:r>
              <a:rPr lang="hu-HU" sz="6700" dirty="0"/>
              <a:t> </a:t>
            </a:r>
            <a:r>
              <a:rPr lang="en-US" sz="6700" dirty="0"/>
              <a:t>of youth employment policies</a:t>
            </a:r>
            <a:r>
              <a:rPr lang="hu-HU" sz="6700" dirty="0"/>
              <a:t>  - </a:t>
            </a:r>
            <a:r>
              <a:rPr lang="en-US" sz="6700" dirty="0"/>
              <a:t>Methodological guide</a:t>
            </a:r>
            <a:endParaRPr lang="hu-HU" sz="6700" dirty="0"/>
          </a:p>
          <a:p>
            <a:pPr marL="0" indent="0">
              <a:buNone/>
            </a:pPr>
            <a:r>
              <a:rPr lang="hu-HU" sz="6700" dirty="0">
                <a:hlinkClick r:id="rId4"/>
              </a:rPr>
              <a:t>http://yepartnership.ibs.org.pl/content/uploads/2021/02/Methodological-guide.pdf</a:t>
            </a:r>
            <a:endParaRPr lang="hu-HU" sz="6700" dirty="0"/>
          </a:p>
          <a:p>
            <a:pPr marL="0" indent="0">
              <a:buNone/>
            </a:pPr>
            <a:endParaRPr lang="hu-HU" sz="6700" dirty="0" smtClean="0"/>
          </a:p>
          <a:p>
            <a:pPr marL="0" indent="0">
              <a:buNone/>
            </a:pPr>
            <a:endParaRPr lang="hu-HU" sz="6700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hu-HU" sz="32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1791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447132"/>
            <a:ext cx="22117199" cy="2215991"/>
          </a:xfrm>
        </p:spPr>
        <p:txBody>
          <a:bodyPr/>
          <a:lstStyle/>
          <a:p>
            <a:r>
              <a:rPr lang="en-US" sz="4800" dirty="0" smtClean="0"/>
              <a:t>COUNTERFACTUAL EVALUATION</a:t>
            </a:r>
            <a:r>
              <a:rPr lang="hu-HU" sz="4800" dirty="0" smtClean="0"/>
              <a:t> </a:t>
            </a:r>
            <a:r>
              <a:rPr lang="en-US" sz="4800" dirty="0" smtClean="0"/>
              <a:t>OF YOUTH EMPLOYMENT POLICIES</a:t>
            </a:r>
            <a:r>
              <a:rPr lang="hu-HU" sz="4800" dirty="0" smtClean="0"/>
              <a:t>  - </a:t>
            </a:r>
            <a:r>
              <a:rPr lang="en-US" sz="4800" dirty="0" smtClean="0"/>
              <a:t>METHODOLOGICAL GUIDE</a:t>
            </a:r>
            <a:r>
              <a:rPr lang="hu-HU" sz="4800" dirty="0"/>
              <a:t/>
            </a:r>
            <a:br>
              <a:rPr lang="hu-HU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70673"/>
            <a:ext cx="16682557" cy="10833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rgbClr val="B81639"/>
                </a:solidFill>
                <a:latin typeface="+mj-lt"/>
              </a:rPr>
              <a:t>Tips and experiences from the evaluation of labor market programs </a:t>
            </a:r>
            <a:r>
              <a:rPr lang="en-US" sz="5100" b="1" dirty="0" smtClean="0">
                <a:solidFill>
                  <a:srgbClr val="B81639"/>
                </a:solidFill>
                <a:latin typeface="+mj-lt"/>
              </a:rPr>
              <a:t>aim</a:t>
            </a:r>
            <a:r>
              <a:rPr lang="hu-HU" sz="5100" b="1" dirty="0" smtClean="0">
                <a:solidFill>
                  <a:srgbClr val="B81639"/>
                </a:solidFill>
                <a:latin typeface="+mj-lt"/>
              </a:rPr>
              <a:t>ing</a:t>
            </a:r>
            <a:r>
              <a:rPr lang="en-US" sz="5100" b="1" dirty="0" smtClean="0">
                <a:solidFill>
                  <a:srgbClr val="B81639"/>
                </a:solidFill>
                <a:latin typeface="+mj-lt"/>
              </a:rPr>
              <a:t> </a:t>
            </a:r>
            <a:r>
              <a:rPr lang="en-US" sz="5100" b="1" dirty="0">
                <a:solidFill>
                  <a:srgbClr val="B81639"/>
                </a:solidFill>
                <a:latin typeface="+mj-lt"/>
              </a:rPr>
              <a:t>at young people in Poland, Spain, Italy and Hungary</a:t>
            </a:r>
            <a:endParaRPr lang="hu-HU" sz="5100" b="1" dirty="0" smtClean="0">
              <a:solidFill>
                <a:srgbClr val="B81639"/>
              </a:solidFill>
              <a:latin typeface="+mj-lt"/>
            </a:endParaRPr>
          </a:p>
          <a:p>
            <a:pPr marL="0" indent="0">
              <a:buNone/>
            </a:pPr>
            <a:r>
              <a:rPr lang="hu-HU" sz="5100" b="1" dirty="0" smtClean="0">
                <a:solidFill>
                  <a:schemeClr val="tx1"/>
                </a:solidFill>
              </a:rPr>
              <a:t>Main </a:t>
            </a:r>
            <a:r>
              <a:rPr lang="hu-HU" sz="5100" b="1" dirty="0" err="1" smtClean="0">
                <a:solidFill>
                  <a:schemeClr val="tx1"/>
                </a:solidFill>
              </a:rPr>
              <a:t>issues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covered</a:t>
            </a:r>
            <a:r>
              <a:rPr lang="hu-HU" sz="5100" b="1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5100" b="1" dirty="0" err="1" smtClean="0">
                <a:solidFill>
                  <a:schemeClr val="tx1"/>
                </a:solidFill>
              </a:rPr>
              <a:t>Use</a:t>
            </a:r>
            <a:r>
              <a:rPr lang="hu-HU" sz="5100" b="1" dirty="0" smtClean="0">
                <a:solidFill>
                  <a:schemeClr val="tx1"/>
                </a:solidFill>
              </a:rPr>
              <a:t> of  and </a:t>
            </a:r>
            <a:r>
              <a:rPr lang="hu-HU" sz="5100" b="1" dirty="0" err="1" smtClean="0">
                <a:solidFill>
                  <a:schemeClr val="tx1"/>
                </a:solidFill>
              </a:rPr>
              <a:t>access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to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administrative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data</a:t>
            </a:r>
            <a:endParaRPr lang="hu-HU" sz="51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51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5100" b="1" dirty="0" smtClean="0">
                <a:solidFill>
                  <a:schemeClr val="tx1"/>
                </a:solidFill>
              </a:rPr>
              <a:t>The </a:t>
            </a:r>
            <a:r>
              <a:rPr lang="hu-HU" sz="5100" b="1" dirty="0" err="1" smtClean="0">
                <a:solidFill>
                  <a:schemeClr val="tx1"/>
                </a:solidFill>
              </a:rPr>
              <a:t>process</a:t>
            </a:r>
            <a:r>
              <a:rPr lang="hu-HU" sz="5100" b="1" dirty="0" smtClean="0">
                <a:solidFill>
                  <a:schemeClr val="tx1"/>
                </a:solidFill>
              </a:rPr>
              <a:t>  of </a:t>
            </a:r>
            <a:r>
              <a:rPr lang="hu-HU" sz="5100" b="1" dirty="0" err="1" smtClean="0">
                <a:solidFill>
                  <a:schemeClr val="tx1"/>
                </a:solidFill>
              </a:rPr>
              <a:t>the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evaluation</a:t>
            </a:r>
            <a:r>
              <a:rPr lang="hu-HU" sz="5100" b="1" dirty="0" smtClean="0">
                <a:solidFill>
                  <a:schemeClr val="tx1"/>
                </a:solidFill>
              </a:rPr>
              <a:t>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How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to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choose</a:t>
            </a:r>
            <a:r>
              <a:rPr lang="hu-HU" sz="5100" dirty="0" smtClean="0">
                <a:solidFill>
                  <a:schemeClr val="tx1"/>
                </a:solidFill>
              </a:rPr>
              <a:t> a  </a:t>
            </a:r>
            <a:r>
              <a:rPr lang="hu-HU" sz="5100" dirty="0" err="1" smtClean="0">
                <a:solidFill>
                  <a:schemeClr val="tx1"/>
                </a:solidFill>
              </a:rPr>
              <a:t>specific</a:t>
            </a:r>
            <a:r>
              <a:rPr lang="hu-HU" sz="5100" dirty="0" smtClean="0">
                <a:solidFill>
                  <a:schemeClr val="tx1"/>
                </a:solidFill>
              </a:rPr>
              <a:t> programme </a:t>
            </a:r>
            <a:r>
              <a:rPr lang="hu-HU" sz="5100" dirty="0" err="1" smtClean="0">
                <a:solidFill>
                  <a:schemeClr val="tx1"/>
                </a:solidFill>
              </a:rPr>
              <a:t>to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evaluate</a:t>
            </a:r>
            <a:r>
              <a:rPr lang="hu-HU" sz="5100" dirty="0" smtClean="0">
                <a:solidFill>
                  <a:schemeClr val="tx1"/>
                </a:solidFill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Choice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outcome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variable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2"/>
            <a:r>
              <a:rPr lang="hu-HU" sz="5100" dirty="0" err="1" smtClean="0">
                <a:solidFill>
                  <a:schemeClr val="tx1"/>
                </a:solidFill>
              </a:rPr>
              <a:t>What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are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goals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programme?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Choice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counterfactual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evaluation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method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Heterogenous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effects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51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chemeClr val="tx1"/>
                </a:solidFill>
              </a:rPr>
              <a:t>Presentation and interpretation of the </a:t>
            </a:r>
            <a:r>
              <a:rPr lang="en-US" sz="5100" b="1" dirty="0" smtClean="0">
                <a:solidFill>
                  <a:schemeClr val="tx1"/>
                </a:solidFill>
              </a:rPr>
              <a:t>results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for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policymakers</a:t>
            </a:r>
            <a:endParaRPr lang="hu-HU" sz="51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Conclusions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for</a:t>
            </a:r>
            <a:r>
              <a:rPr lang="hu-HU" sz="5100" dirty="0" smtClean="0">
                <a:solidFill>
                  <a:schemeClr val="tx1"/>
                </a:solidFill>
              </a:rPr>
              <a:t> design and </a:t>
            </a:r>
            <a:r>
              <a:rPr lang="hu-HU" sz="5100" dirty="0" err="1" smtClean="0">
                <a:solidFill>
                  <a:schemeClr val="tx1"/>
                </a:solidFill>
              </a:rPr>
              <a:t>implementation</a:t>
            </a:r>
            <a:r>
              <a:rPr lang="hu-HU" sz="5100" dirty="0" smtClean="0">
                <a:solidFill>
                  <a:schemeClr val="tx1"/>
                </a:solidFill>
              </a:rPr>
              <a:t>, </a:t>
            </a:r>
            <a:r>
              <a:rPr lang="hu-HU" sz="5100" dirty="0" err="1" smtClean="0">
                <a:solidFill>
                  <a:schemeClr val="tx1"/>
                </a:solidFill>
              </a:rPr>
              <a:t>external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validity</a:t>
            </a:r>
            <a:r>
              <a:rPr lang="hu-HU" sz="5100" dirty="0" smtClean="0">
                <a:solidFill>
                  <a:schemeClr val="tx1"/>
                </a:solidFill>
              </a:rPr>
              <a:t>,</a:t>
            </a:r>
          </a:p>
          <a:p>
            <a:pPr marL="914263" lvl="1" indent="0">
              <a:buNone/>
            </a:pPr>
            <a:r>
              <a:rPr lang="hu-HU" sz="5100" dirty="0" err="1" smtClean="0">
                <a:solidFill>
                  <a:schemeClr val="tx1"/>
                </a:solidFill>
              </a:rPr>
              <a:t>deadweight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losses</a:t>
            </a:r>
            <a:r>
              <a:rPr lang="hu-HU" sz="5100" dirty="0" smtClean="0">
                <a:solidFill>
                  <a:schemeClr val="tx1"/>
                </a:solidFill>
              </a:rPr>
              <a:t>, cost </a:t>
            </a:r>
            <a:r>
              <a:rPr lang="hu-HU" sz="5100" dirty="0" err="1" smtClean="0">
                <a:solidFill>
                  <a:schemeClr val="tx1"/>
                </a:solidFill>
              </a:rPr>
              <a:t>efficiency</a:t>
            </a:r>
            <a:endParaRPr lang="hu-HU" sz="5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B816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1" y="3470565"/>
            <a:ext cx="11700163" cy="9164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306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539055"/>
            <a:ext cx="22117199" cy="1815882"/>
          </a:xfrm>
        </p:spPr>
        <p:txBody>
          <a:bodyPr/>
          <a:lstStyle/>
          <a:p>
            <a:r>
              <a:rPr lang="hu-HU" sz="4800" dirty="0" smtClean="0"/>
              <a:t>THE USE OF ADMINISTRATIVE DATA</a:t>
            </a:r>
            <a:r>
              <a:rPr lang="hu-HU" sz="7200" dirty="0"/>
              <a:t/>
            </a:r>
            <a:br>
              <a:rPr lang="hu-HU" sz="7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647734"/>
            <a:ext cx="16682557" cy="110666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800" b="1" dirty="0" smtClean="0">
                <a:solidFill>
                  <a:schemeClr val="tx1"/>
                </a:solidFill>
              </a:rPr>
              <a:t>The </a:t>
            </a:r>
            <a:r>
              <a:rPr lang="hu-HU" sz="2800" b="1" dirty="0" err="1" smtClean="0">
                <a:solidFill>
                  <a:schemeClr val="tx1"/>
                </a:solidFill>
              </a:rPr>
              <a:t>beauty</a:t>
            </a:r>
            <a:r>
              <a:rPr lang="hu-HU" sz="2800" b="1" dirty="0" smtClean="0">
                <a:solidFill>
                  <a:schemeClr val="tx1"/>
                </a:solidFill>
              </a:rPr>
              <a:t> of </a:t>
            </a:r>
            <a:r>
              <a:rPr lang="hu-HU" sz="2800" b="1" dirty="0" err="1" smtClean="0">
                <a:solidFill>
                  <a:schemeClr val="tx1"/>
                </a:solidFill>
              </a:rPr>
              <a:t>administrative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data</a:t>
            </a:r>
            <a:r>
              <a:rPr lang="hu-HU" sz="2800" b="1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High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or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full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coverage</a:t>
            </a:r>
            <a:r>
              <a:rPr lang="hu-HU" sz="2800" dirty="0" smtClean="0">
                <a:solidFill>
                  <a:schemeClr val="tx1"/>
                </a:solidFill>
              </a:rPr>
              <a:t>, </a:t>
            </a:r>
            <a:r>
              <a:rPr lang="hu-HU" sz="2800" dirty="0" err="1" smtClean="0">
                <a:solidFill>
                  <a:schemeClr val="tx1"/>
                </a:solidFill>
              </a:rPr>
              <a:t>large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sample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sizes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Usually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h</a:t>
            </a:r>
            <a:r>
              <a:rPr lang="hu-HU" sz="2800" dirty="0" err="1" smtClean="0">
                <a:solidFill>
                  <a:schemeClr val="tx1"/>
                </a:solidFill>
              </a:rPr>
              <a:t>igh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reliability</a:t>
            </a:r>
            <a:r>
              <a:rPr lang="hu-HU" sz="2800" dirty="0">
                <a:solidFill>
                  <a:schemeClr val="tx1"/>
                </a:solidFill>
              </a:rPr>
              <a:t> </a:t>
            </a:r>
            <a:r>
              <a:rPr lang="hu-HU" sz="2800" dirty="0" smtClean="0">
                <a:solidFill>
                  <a:schemeClr val="tx1"/>
                </a:solidFill>
              </a:rPr>
              <a:t>and </a:t>
            </a:r>
            <a:r>
              <a:rPr lang="hu-HU" sz="2800" dirty="0" err="1" smtClean="0">
                <a:solidFill>
                  <a:schemeClr val="tx1"/>
                </a:solidFill>
              </a:rPr>
              <a:t>completeness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Bias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from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self-reporting</a:t>
            </a:r>
            <a:r>
              <a:rPr lang="hu-HU" sz="2800" dirty="0" smtClean="0">
                <a:solidFill>
                  <a:schemeClr val="tx1"/>
                </a:solidFill>
              </a:rPr>
              <a:t> is less of an </a:t>
            </a:r>
            <a:r>
              <a:rPr lang="hu-HU" sz="2800" dirty="0" err="1" smtClean="0">
                <a:solidFill>
                  <a:schemeClr val="tx1"/>
                </a:solidFill>
              </a:rPr>
              <a:t>issue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Potential</a:t>
            </a:r>
            <a:r>
              <a:rPr lang="hu-HU" sz="2800" dirty="0" smtClean="0">
                <a:solidFill>
                  <a:schemeClr val="tx1"/>
                </a:solidFill>
              </a:rPr>
              <a:t> of  link  </a:t>
            </a:r>
            <a:r>
              <a:rPr lang="hu-HU" sz="2800" dirty="0" err="1" smtClean="0">
                <a:solidFill>
                  <a:schemeClr val="tx1"/>
                </a:solidFill>
              </a:rPr>
              <a:t>different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databases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400" dirty="0" smtClean="0">
              <a:solidFill>
                <a:schemeClr val="tx1"/>
              </a:solidFill>
            </a:endParaRPr>
          </a:p>
          <a:p>
            <a:pPr marL="0" indent="0">
              <a:buClr>
                <a:srgbClr val="B81639"/>
              </a:buClr>
              <a:buNone/>
            </a:pPr>
            <a:r>
              <a:rPr lang="hu-HU" sz="2800" b="1" dirty="0" err="1" smtClean="0">
                <a:solidFill>
                  <a:schemeClr val="tx1"/>
                </a:solidFill>
              </a:rPr>
              <a:t>Administrative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data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sources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for</a:t>
            </a:r>
            <a:r>
              <a:rPr lang="hu-HU" sz="2800" b="1" dirty="0" smtClean="0">
                <a:solidFill>
                  <a:schemeClr val="tx1"/>
                </a:solidFill>
              </a:rPr>
              <a:t> </a:t>
            </a:r>
            <a:r>
              <a:rPr lang="hu-HU" sz="2800" b="1" dirty="0" err="1" smtClean="0">
                <a:solidFill>
                  <a:schemeClr val="tx1"/>
                </a:solidFill>
              </a:rPr>
              <a:t>labour</a:t>
            </a:r>
            <a:r>
              <a:rPr lang="hu-HU" sz="2800" b="1" dirty="0" smtClean="0">
                <a:solidFill>
                  <a:schemeClr val="tx1"/>
                </a:solidFill>
              </a:rPr>
              <a:t> market </a:t>
            </a:r>
            <a:r>
              <a:rPr lang="hu-HU" sz="2800" b="1" dirty="0" err="1" smtClean="0">
                <a:solidFill>
                  <a:schemeClr val="tx1"/>
                </a:solidFill>
              </a:rPr>
              <a:t>analysis</a:t>
            </a:r>
            <a:r>
              <a:rPr lang="hu-HU" sz="2800" b="1" dirty="0" smtClean="0">
                <a:solidFill>
                  <a:schemeClr val="tx1"/>
                </a:solidFill>
              </a:rPr>
              <a:t>: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Social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security</a:t>
            </a:r>
            <a:r>
              <a:rPr lang="hu-HU" sz="2800" dirty="0" smtClean="0">
                <a:solidFill>
                  <a:schemeClr val="tx1"/>
                </a:solidFill>
              </a:rPr>
              <a:t>  (</a:t>
            </a:r>
            <a:r>
              <a:rPr lang="hu-HU" sz="2800" dirty="0" err="1" smtClean="0">
                <a:solidFill>
                  <a:schemeClr val="tx1"/>
                </a:solidFill>
              </a:rPr>
              <a:t>Pension</a:t>
            </a:r>
            <a:r>
              <a:rPr lang="hu-HU" sz="2800" dirty="0" smtClean="0">
                <a:solidFill>
                  <a:schemeClr val="tx1"/>
                </a:solidFill>
              </a:rPr>
              <a:t>, </a:t>
            </a:r>
            <a:r>
              <a:rPr lang="hu-HU" sz="2800" dirty="0" err="1" smtClean="0">
                <a:solidFill>
                  <a:schemeClr val="tx1"/>
                </a:solidFill>
              </a:rPr>
              <a:t>health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autorities</a:t>
            </a:r>
            <a:r>
              <a:rPr lang="hu-HU" sz="2800" dirty="0" smtClean="0">
                <a:solidFill>
                  <a:schemeClr val="tx1"/>
                </a:solidFill>
              </a:rPr>
              <a:t>)</a:t>
            </a: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Public </a:t>
            </a:r>
            <a:r>
              <a:rPr lang="hu-HU" sz="2800" dirty="0" err="1" smtClean="0">
                <a:solidFill>
                  <a:schemeClr val="tx1"/>
                </a:solidFill>
              </a:rPr>
              <a:t>employment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services</a:t>
            </a:r>
            <a:r>
              <a:rPr lang="hu-HU" sz="2800" dirty="0" smtClean="0">
                <a:solidFill>
                  <a:schemeClr val="tx1"/>
                </a:solidFill>
              </a:rPr>
              <a:t> (PES) 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 smtClean="0">
                <a:solidFill>
                  <a:schemeClr val="tx1"/>
                </a:solidFill>
              </a:rPr>
              <a:t>Unemployment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registries</a:t>
            </a: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err="1">
                <a:solidFill>
                  <a:schemeClr val="tx1"/>
                </a:solidFill>
              </a:rPr>
              <a:t>T</a:t>
            </a:r>
            <a:r>
              <a:rPr lang="hu-HU" sz="2800" dirty="0" err="1" smtClean="0">
                <a:solidFill>
                  <a:schemeClr val="tx1"/>
                </a:solidFill>
              </a:rPr>
              <a:t>ax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authority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database</a:t>
            </a:r>
            <a:r>
              <a:rPr lang="hu-HU" sz="2800" dirty="0" smtClean="0">
                <a:solidFill>
                  <a:schemeClr val="tx1"/>
                </a:solidFill>
              </a:rPr>
              <a:t> (</a:t>
            </a:r>
            <a:r>
              <a:rPr lang="hu-HU" sz="2800" dirty="0" err="1" smtClean="0">
                <a:solidFill>
                  <a:schemeClr val="tx1"/>
                </a:solidFill>
              </a:rPr>
              <a:t>Personal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oand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corporate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income</a:t>
            </a:r>
            <a:r>
              <a:rPr lang="hu-HU" sz="2800" dirty="0" smtClean="0">
                <a:solidFill>
                  <a:schemeClr val="tx1"/>
                </a:solidFill>
              </a:rPr>
              <a:t>)</a:t>
            </a:r>
            <a:endParaRPr lang="hu-HU" sz="28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>
                <a:solidFill>
                  <a:schemeClr val="tx1"/>
                </a:solidFill>
              </a:rPr>
              <a:t>E</a:t>
            </a:r>
            <a:r>
              <a:rPr lang="hu-HU" sz="2800" dirty="0" err="1" smtClean="0">
                <a:solidFill>
                  <a:schemeClr val="tx1"/>
                </a:solidFill>
              </a:rPr>
              <a:t>mloyer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databases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hu-HU" sz="2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2800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4236" y="3740727"/>
            <a:ext cx="11303349" cy="86963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021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539056"/>
            <a:ext cx="22117199" cy="1815882"/>
          </a:xfrm>
        </p:spPr>
        <p:txBody>
          <a:bodyPr/>
          <a:lstStyle/>
          <a:p>
            <a:r>
              <a:rPr lang="hu-HU" sz="4800" dirty="0" smtClean="0"/>
              <a:t>MAIN CHALLENGES WITH ADMINISTRATIVE DATA</a:t>
            </a:r>
            <a:r>
              <a:rPr lang="hu-HU" sz="7200" dirty="0"/>
              <a:t/>
            </a:r>
            <a:br>
              <a:rPr lang="hu-HU" sz="7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39604"/>
            <a:ext cx="15365069" cy="11174809"/>
          </a:xfrm>
        </p:spPr>
        <p:txBody>
          <a:bodyPr>
            <a:noAutofit/>
          </a:bodyPr>
          <a:lstStyle/>
          <a:p>
            <a:pPr marL="0" indent="0">
              <a:buClr>
                <a:srgbClr val="B81639"/>
              </a:buClr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Main challenges: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</a:rPr>
              <a:t>Legal or practical obstacles  to accessing and linking datasets</a:t>
            </a:r>
          </a:p>
          <a:p>
            <a:pPr lvl="1">
              <a:buClr>
                <a:srgbClr val="B81639"/>
              </a:buClr>
            </a:pPr>
            <a:r>
              <a:rPr lang="en-GB" sz="2800" dirty="0" smtClean="0"/>
              <a:t>Is there a formal procedure for obtaining access to admin data or is it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en-GB" sz="2800" dirty="0" smtClean="0"/>
              <a:t> discretionary?</a:t>
            </a:r>
          </a:p>
          <a:p>
            <a:pPr lvl="1">
              <a:buClr>
                <a:srgbClr val="B81639"/>
              </a:buClr>
            </a:pPr>
            <a:r>
              <a:rPr lang="en-GB" sz="2800" dirty="0" smtClean="0"/>
              <a:t> Data protection considerations vs bureaucratic barriers</a:t>
            </a: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</a:rPr>
              <a:t>Does a country level database exist? 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</a:rPr>
              <a:t>Can we identify the programme participants, or only the eligible group?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GB" sz="3200" dirty="0" smtClean="0">
                <a:solidFill>
                  <a:schemeClr val="tx1"/>
                </a:solidFill>
              </a:rPr>
              <a:t>Does </a:t>
            </a:r>
            <a:r>
              <a:rPr lang="hu-HU" sz="3200" dirty="0" err="1" smtClean="0">
                <a:solidFill>
                  <a:schemeClr val="tx1"/>
                </a:solidFill>
              </a:rPr>
              <a:t>the</a:t>
            </a:r>
            <a:r>
              <a:rPr lang="hu-HU" sz="3200" dirty="0" smtClean="0">
                <a:solidFill>
                  <a:schemeClr val="tx1"/>
                </a:solidFill>
              </a:rPr>
              <a:t>  </a:t>
            </a:r>
            <a:r>
              <a:rPr lang="hu-HU" sz="3200" dirty="0" err="1" smtClean="0">
                <a:solidFill>
                  <a:schemeClr val="tx1"/>
                </a:solidFill>
              </a:rPr>
              <a:t>database</a:t>
            </a:r>
            <a:r>
              <a:rPr lang="en-GB" sz="3200" dirty="0" smtClean="0">
                <a:solidFill>
                  <a:schemeClr val="tx1"/>
                </a:solidFill>
              </a:rPr>
              <a:t> contain the necessary variables?</a:t>
            </a:r>
          </a:p>
          <a:p>
            <a:pPr lvl="1">
              <a:buClr>
                <a:srgbClr val="B81639"/>
              </a:buClr>
            </a:pPr>
            <a:r>
              <a:rPr lang="en-GB" sz="2800" dirty="0" smtClean="0">
                <a:solidFill>
                  <a:schemeClr val="tx1"/>
                </a:solidFill>
              </a:rPr>
              <a:t>Pool of background variables might be limited (family status, education)</a:t>
            </a:r>
          </a:p>
          <a:p>
            <a:pPr lvl="1">
              <a:buClr>
                <a:srgbClr val="B81639"/>
              </a:buClr>
            </a:pPr>
            <a:r>
              <a:rPr lang="en-GB" sz="2800" dirty="0" smtClean="0">
                <a:solidFill>
                  <a:schemeClr val="tx1"/>
                </a:solidFill>
              </a:rPr>
              <a:t>Labour programme participants are often not followed up: hard to get outcome variables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                                                     ↓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Linking different administrative databases might be a solution </a:t>
            </a:r>
          </a:p>
          <a:p>
            <a:pPr marL="914263" lvl="1" indent="0">
              <a:buClr>
                <a:srgbClr val="B81639"/>
              </a:buClr>
              <a:buNone/>
            </a:pPr>
            <a:r>
              <a:rPr lang="en-GB" sz="2800" dirty="0" smtClean="0">
                <a:solidFill>
                  <a:schemeClr val="tx1"/>
                </a:solidFill>
              </a:rPr>
              <a:t>(e.g. PES with social security, linked employer-employee databases)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 smtClean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sz="2800" b="1" dirty="0">
              <a:solidFill>
                <a:srgbClr val="B81639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1936368648"/>
              </p:ext>
            </p:extLst>
          </p:nvPr>
        </p:nvGraphicFramePr>
        <p:xfrm>
          <a:off x="14909620" y="3579771"/>
          <a:ext cx="8467965" cy="6062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62461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447132"/>
            <a:ext cx="22117199" cy="2215991"/>
          </a:xfrm>
        </p:spPr>
        <p:txBody>
          <a:bodyPr/>
          <a:lstStyle/>
          <a:p>
            <a:r>
              <a:rPr lang="en-US" sz="4800" dirty="0" smtClean="0"/>
              <a:t>COUNTERFACTUAL EVALUATION</a:t>
            </a:r>
            <a:r>
              <a:rPr lang="hu-HU" sz="4800" dirty="0" smtClean="0"/>
              <a:t> </a:t>
            </a:r>
            <a:r>
              <a:rPr lang="en-US" sz="4800" dirty="0" smtClean="0"/>
              <a:t>OF YOUTH EMPLOYMENT POLICIES</a:t>
            </a:r>
            <a:r>
              <a:rPr lang="hu-HU" sz="4800" dirty="0" smtClean="0"/>
              <a:t>  - </a:t>
            </a:r>
            <a:r>
              <a:rPr lang="en-US" sz="4800" dirty="0" smtClean="0"/>
              <a:t>METHODOLOGICAL GUIDE</a:t>
            </a:r>
            <a:r>
              <a:rPr lang="hu-HU" sz="4800" dirty="0"/>
              <a:t/>
            </a:r>
            <a:br>
              <a:rPr lang="hu-HU" sz="4800" dirty="0"/>
            </a:b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6" y="2570673"/>
            <a:ext cx="16682557" cy="10833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5100" b="1" dirty="0">
                <a:solidFill>
                  <a:srgbClr val="B81639"/>
                </a:solidFill>
                <a:latin typeface="+mj-lt"/>
              </a:rPr>
              <a:t>Tips and experiences from the evaluation of labor market programs </a:t>
            </a:r>
            <a:r>
              <a:rPr lang="en-US" sz="5100" b="1" dirty="0" smtClean="0">
                <a:solidFill>
                  <a:srgbClr val="B81639"/>
                </a:solidFill>
                <a:latin typeface="+mj-lt"/>
              </a:rPr>
              <a:t>aim</a:t>
            </a:r>
            <a:r>
              <a:rPr lang="hu-HU" sz="5100" b="1" dirty="0" smtClean="0">
                <a:solidFill>
                  <a:srgbClr val="B81639"/>
                </a:solidFill>
                <a:latin typeface="+mj-lt"/>
              </a:rPr>
              <a:t>ing</a:t>
            </a:r>
            <a:r>
              <a:rPr lang="en-US" sz="5100" b="1" dirty="0" smtClean="0">
                <a:solidFill>
                  <a:srgbClr val="B81639"/>
                </a:solidFill>
                <a:latin typeface="+mj-lt"/>
              </a:rPr>
              <a:t> </a:t>
            </a:r>
            <a:r>
              <a:rPr lang="en-US" sz="5100" b="1" dirty="0">
                <a:solidFill>
                  <a:srgbClr val="B81639"/>
                </a:solidFill>
                <a:latin typeface="+mj-lt"/>
              </a:rPr>
              <a:t>at young people in Poland, Spain, Italy and Hungary</a:t>
            </a:r>
            <a:endParaRPr lang="hu-HU" sz="5100" b="1" dirty="0" smtClean="0">
              <a:solidFill>
                <a:srgbClr val="B81639"/>
              </a:solidFill>
              <a:latin typeface="+mj-lt"/>
            </a:endParaRPr>
          </a:p>
          <a:p>
            <a:pPr marL="0" indent="0">
              <a:buNone/>
            </a:pPr>
            <a:r>
              <a:rPr lang="hu-HU" sz="5100" b="1" dirty="0" smtClean="0">
                <a:solidFill>
                  <a:schemeClr val="tx1"/>
                </a:solidFill>
              </a:rPr>
              <a:t>Main </a:t>
            </a:r>
            <a:r>
              <a:rPr lang="hu-HU" sz="5100" b="1" dirty="0" err="1" smtClean="0">
                <a:solidFill>
                  <a:schemeClr val="tx1"/>
                </a:solidFill>
              </a:rPr>
              <a:t>issues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covered</a:t>
            </a:r>
            <a:r>
              <a:rPr lang="hu-HU" sz="5100" b="1" dirty="0" smtClean="0">
                <a:solidFill>
                  <a:schemeClr val="tx1"/>
                </a:solidFill>
              </a:rPr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5100" b="1" dirty="0" err="1" smtClean="0">
                <a:solidFill>
                  <a:schemeClr val="tx1"/>
                </a:solidFill>
              </a:rPr>
              <a:t>Use</a:t>
            </a:r>
            <a:r>
              <a:rPr lang="hu-HU" sz="5100" b="1" dirty="0" smtClean="0">
                <a:solidFill>
                  <a:schemeClr val="tx1"/>
                </a:solidFill>
              </a:rPr>
              <a:t> of  and </a:t>
            </a:r>
            <a:r>
              <a:rPr lang="hu-HU" sz="5100" b="1" dirty="0" err="1" smtClean="0">
                <a:solidFill>
                  <a:schemeClr val="tx1"/>
                </a:solidFill>
              </a:rPr>
              <a:t>access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to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administrative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data</a:t>
            </a:r>
            <a:endParaRPr lang="hu-HU" sz="5100" b="1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sz="5100" dirty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sz="5100" b="1" dirty="0" smtClean="0">
                <a:solidFill>
                  <a:schemeClr val="tx1"/>
                </a:solidFill>
              </a:rPr>
              <a:t>The </a:t>
            </a:r>
            <a:r>
              <a:rPr lang="hu-HU" sz="5100" b="1" dirty="0" err="1" smtClean="0">
                <a:solidFill>
                  <a:schemeClr val="tx1"/>
                </a:solidFill>
              </a:rPr>
              <a:t>process</a:t>
            </a:r>
            <a:r>
              <a:rPr lang="hu-HU" sz="5100" b="1" dirty="0" smtClean="0">
                <a:solidFill>
                  <a:schemeClr val="tx1"/>
                </a:solidFill>
              </a:rPr>
              <a:t>  of </a:t>
            </a:r>
            <a:r>
              <a:rPr lang="hu-HU" sz="5100" b="1" dirty="0" err="1" smtClean="0">
                <a:solidFill>
                  <a:schemeClr val="tx1"/>
                </a:solidFill>
              </a:rPr>
              <a:t>the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evaluation</a:t>
            </a:r>
            <a:r>
              <a:rPr lang="hu-HU" sz="5100" b="1" dirty="0" smtClean="0">
                <a:solidFill>
                  <a:schemeClr val="tx1"/>
                </a:solidFill>
              </a:rPr>
              <a:t>: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How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to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choose</a:t>
            </a:r>
            <a:r>
              <a:rPr lang="hu-HU" sz="5100" dirty="0" smtClean="0">
                <a:solidFill>
                  <a:schemeClr val="tx1"/>
                </a:solidFill>
              </a:rPr>
              <a:t> a  </a:t>
            </a:r>
            <a:r>
              <a:rPr lang="hu-HU" sz="5100" dirty="0" err="1" smtClean="0">
                <a:solidFill>
                  <a:schemeClr val="tx1"/>
                </a:solidFill>
              </a:rPr>
              <a:t>specific</a:t>
            </a:r>
            <a:r>
              <a:rPr lang="hu-HU" sz="5100" dirty="0" smtClean="0">
                <a:solidFill>
                  <a:schemeClr val="tx1"/>
                </a:solidFill>
              </a:rPr>
              <a:t> programme </a:t>
            </a:r>
            <a:r>
              <a:rPr lang="hu-HU" sz="5100" dirty="0" err="1" smtClean="0">
                <a:solidFill>
                  <a:schemeClr val="tx1"/>
                </a:solidFill>
              </a:rPr>
              <a:t>to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evaluate</a:t>
            </a:r>
            <a:r>
              <a:rPr lang="hu-HU" sz="5100" dirty="0" smtClean="0">
                <a:solidFill>
                  <a:schemeClr val="tx1"/>
                </a:solidFill>
              </a:rPr>
              <a:t>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Choice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outcome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variable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2"/>
            <a:r>
              <a:rPr lang="hu-HU" sz="5100" dirty="0" err="1" smtClean="0">
                <a:solidFill>
                  <a:schemeClr val="tx1"/>
                </a:solidFill>
              </a:rPr>
              <a:t>What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are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goals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programme?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Choice</a:t>
            </a:r>
            <a:r>
              <a:rPr lang="hu-HU" sz="5100" dirty="0" smtClean="0">
                <a:solidFill>
                  <a:schemeClr val="tx1"/>
                </a:solidFill>
              </a:rPr>
              <a:t> of </a:t>
            </a:r>
            <a:r>
              <a:rPr lang="hu-HU" sz="5100" dirty="0" err="1" smtClean="0">
                <a:solidFill>
                  <a:schemeClr val="tx1"/>
                </a:solidFill>
              </a:rPr>
              <a:t>the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counterfactual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evaluation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method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Heterogenous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effects</a:t>
            </a:r>
            <a:endParaRPr lang="hu-HU" sz="510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hu-HU" sz="5100" dirty="0" smtClean="0">
              <a:solidFill>
                <a:schemeClr val="tx1"/>
              </a:solidFill>
            </a:endParaRP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en-US" sz="5100" b="1" dirty="0">
                <a:solidFill>
                  <a:schemeClr val="tx1"/>
                </a:solidFill>
              </a:rPr>
              <a:t>Presentation and interpretation of the </a:t>
            </a:r>
            <a:r>
              <a:rPr lang="en-US" sz="5100" b="1" dirty="0" smtClean="0">
                <a:solidFill>
                  <a:schemeClr val="tx1"/>
                </a:solidFill>
              </a:rPr>
              <a:t>results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for</a:t>
            </a:r>
            <a:r>
              <a:rPr lang="hu-HU" sz="5100" b="1" dirty="0" smtClean="0">
                <a:solidFill>
                  <a:schemeClr val="tx1"/>
                </a:solidFill>
              </a:rPr>
              <a:t> </a:t>
            </a:r>
            <a:r>
              <a:rPr lang="hu-HU" sz="5100" b="1" dirty="0" err="1" smtClean="0">
                <a:solidFill>
                  <a:schemeClr val="tx1"/>
                </a:solidFill>
              </a:rPr>
              <a:t>policymakers</a:t>
            </a:r>
            <a:endParaRPr lang="hu-HU" sz="5100" b="1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hu-HU" sz="5100" dirty="0" err="1" smtClean="0">
                <a:solidFill>
                  <a:schemeClr val="tx1"/>
                </a:solidFill>
              </a:rPr>
              <a:t>Conclusions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for</a:t>
            </a:r>
            <a:r>
              <a:rPr lang="hu-HU" sz="5100" dirty="0" smtClean="0">
                <a:solidFill>
                  <a:schemeClr val="tx1"/>
                </a:solidFill>
              </a:rPr>
              <a:t> design and </a:t>
            </a:r>
            <a:r>
              <a:rPr lang="hu-HU" sz="5100" dirty="0" err="1" smtClean="0">
                <a:solidFill>
                  <a:schemeClr val="tx1"/>
                </a:solidFill>
              </a:rPr>
              <a:t>implementation</a:t>
            </a:r>
            <a:r>
              <a:rPr lang="hu-HU" sz="5100" dirty="0" smtClean="0">
                <a:solidFill>
                  <a:schemeClr val="tx1"/>
                </a:solidFill>
              </a:rPr>
              <a:t>, </a:t>
            </a:r>
            <a:r>
              <a:rPr lang="hu-HU" sz="5100" dirty="0" err="1" smtClean="0">
                <a:solidFill>
                  <a:schemeClr val="tx1"/>
                </a:solidFill>
              </a:rPr>
              <a:t>external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validity</a:t>
            </a:r>
            <a:r>
              <a:rPr lang="hu-HU" sz="5100" dirty="0" smtClean="0">
                <a:solidFill>
                  <a:schemeClr val="tx1"/>
                </a:solidFill>
              </a:rPr>
              <a:t>,</a:t>
            </a:r>
          </a:p>
          <a:p>
            <a:pPr marL="914263" lvl="1" indent="0">
              <a:buNone/>
            </a:pPr>
            <a:r>
              <a:rPr lang="hu-HU" sz="5100" dirty="0" err="1" smtClean="0">
                <a:solidFill>
                  <a:schemeClr val="tx1"/>
                </a:solidFill>
              </a:rPr>
              <a:t>deadweight</a:t>
            </a:r>
            <a:r>
              <a:rPr lang="hu-HU" sz="5100" dirty="0" smtClean="0">
                <a:solidFill>
                  <a:schemeClr val="tx1"/>
                </a:solidFill>
              </a:rPr>
              <a:t> </a:t>
            </a:r>
            <a:r>
              <a:rPr lang="hu-HU" sz="5100" dirty="0" err="1" smtClean="0">
                <a:solidFill>
                  <a:schemeClr val="tx1"/>
                </a:solidFill>
              </a:rPr>
              <a:t>losses</a:t>
            </a:r>
            <a:r>
              <a:rPr lang="hu-HU" sz="5100" dirty="0" smtClean="0">
                <a:solidFill>
                  <a:schemeClr val="tx1"/>
                </a:solidFill>
              </a:rPr>
              <a:t>, cost </a:t>
            </a:r>
            <a:r>
              <a:rPr lang="hu-HU" sz="5100" dirty="0" err="1" smtClean="0">
                <a:solidFill>
                  <a:schemeClr val="tx1"/>
                </a:solidFill>
              </a:rPr>
              <a:t>efficiency</a:t>
            </a:r>
            <a:endParaRPr lang="hu-HU" sz="51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hu-HU" b="1" dirty="0">
              <a:solidFill>
                <a:srgbClr val="B81639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b="1" dirty="0">
              <a:solidFill>
                <a:srgbClr val="B8163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1" y="3470565"/>
            <a:ext cx="11700163" cy="91647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1171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386" y="1021888"/>
            <a:ext cx="17443250" cy="738664"/>
          </a:xfrm>
        </p:spPr>
        <p:txBody>
          <a:bodyPr/>
          <a:lstStyle/>
          <a:p>
            <a:pPr algn="ctr"/>
            <a:r>
              <a:rPr lang="hu-HU" sz="4800" dirty="0" smtClean="0"/>
              <a:t>COUNTERFACTUAL IMPACT EVALUATION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92" y="2713221"/>
            <a:ext cx="19872838" cy="9566308"/>
          </a:xfrm>
        </p:spPr>
        <p:txBody>
          <a:bodyPr/>
          <a:lstStyle/>
          <a:p>
            <a:pPr marL="0" indent="0">
              <a:buNone/>
            </a:pPr>
            <a:r>
              <a:rPr lang="hu-HU" sz="3200" dirty="0" smtClean="0"/>
              <a:t>Main </a:t>
            </a:r>
            <a:r>
              <a:rPr lang="hu-HU" sz="3200" dirty="0" err="1" smtClean="0"/>
              <a:t>problem</a:t>
            </a:r>
            <a:r>
              <a:rPr lang="hu-HU" sz="3200" dirty="0" smtClean="0"/>
              <a:t>: </a:t>
            </a:r>
            <a:r>
              <a:rPr lang="hu-HU" sz="3200" dirty="0" err="1" smtClean="0"/>
              <a:t>the</a:t>
            </a:r>
            <a:r>
              <a:rPr lang="hu-HU" sz="3200" dirty="0" smtClean="0"/>
              <a:t> </a:t>
            </a:r>
            <a:r>
              <a:rPr lang="hu-HU" sz="3200" dirty="0" err="1" smtClean="0"/>
              <a:t>counterfactual</a:t>
            </a:r>
            <a:r>
              <a:rPr lang="hu-HU" sz="3200" dirty="0" smtClean="0"/>
              <a:t> </a:t>
            </a:r>
            <a:r>
              <a:rPr lang="hu-HU" sz="3200" dirty="0" err="1" smtClean="0"/>
              <a:t>world</a:t>
            </a:r>
            <a:r>
              <a:rPr lang="hu-HU" sz="3200" dirty="0" smtClean="0"/>
              <a:t> is </a:t>
            </a:r>
            <a:r>
              <a:rPr lang="hu-HU" sz="3200" dirty="0" err="1" smtClean="0"/>
              <a:t>not</a:t>
            </a:r>
            <a:r>
              <a:rPr lang="hu-HU" sz="3200" dirty="0" smtClean="0"/>
              <a:t> </a:t>
            </a:r>
            <a:r>
              <a:rPr lang="hu-HU" sz="3200" dirty="0" err="1" smtClean="0"/>
              <a:t>observed</a:t>
            </a:r>
            <a:endParaRPr lang="hu-HU" sz="3200" dirty="0" smtClean="0"/>
          </a:p>
          <a:p>
            <a:pPr marL="0" indent="0">
              <a:buNone/>
            </a:pPr>
            <a:r>
              <a:rPr lang="hu-HU" dirty="0"/>
              <a:t>  </a:t>
            </a:r>
            <a:r>
              <a:rPr lang="hu-HU" dirty="0" smtClean="0"/>
              <a:t>                               </a:t>
            </a:r>
            <a:r>
              <a:rPr lang="en-US" dirty="0" smtClean="0"/>
              <a:t>↓</a:t>
            </a:r>
            <a:endParaRPr lang="hu-HU" dirty="0" smtClean="0"/>
          </a:p>
          <a:p>
            <a:pPr marL="0" indent="0">
              <a:buNone/>
            </a:pPr>
            <a:r>
              <a:rPr lang="hu-HU" sz="3200" dirty="0" smtClean="0"/>
              <a:t>The </a:t>
            </a:r>
            <a:r>
              <a:rPr lang="hu-HU" sz="3200" dirty="0" err="1" smtClean="0"/>
              <a:t>evaluatior</a:t>
            </a:r>
            <a:r>
              <a:rPr lang="hu-HU" sz="3200" dirty="0" smtClean="0"/>
              <a:t> has </a:t>
            </a:r>
            <a:r>
              <a:rPr lang="hu-HU" sz="3200" dirty="0" err="1" smtClean="0"/>
              <a:t>to</a:t>
            </a:r>
            <a:r>
              <a:rPr lang="hu-HU" sz="3200" dirty="0" smtClean="0"/>
              <a:t> </a:t>
            </a:r>
            <a:r>
              <a:rPr lang="hu-HU" sz="3200" dirty="0" err="1" smtClean="0"/>
              <a:t>infer</a:t>
            </a:r>
            <a:r>
              <a:rPr lang="hu-HU" sz="3200" dirty="0" smtClean="0"/>
              <a:t> </a:t>
            </a:r>
            <a:r>
              <a:rPr lang="hu-HU" sz="3200" dirty="0" err="1" smtClean="0"/>
              <a:t>from</a:t>
            </a:r>
            <a:r>
              <a:rPr lang="hu-HU" sz="3200" dirty="0"/>
              <a:t> </a:t>
            </a:r>
            <a:r>
              <a:rPr lang="hu-HU" sz="3200" dirty="0" err="1" smtClean="0"/>
              <a:t>actual</a:t>
            </a:r>
            <a:r>
              <a:rPr lang="hu-HU" sz="3200" dirty="0" smtClean="0"/>
              <a:t> </a:t>
            </a:r>
            <a:r>
              <a:rPr lang="hu-HU" sz="3200" dirty="0" err="1" smtClean="0"/>
              <a:t>data</a:t>
            </a:r>
            <a:r>
              <a:rPr lang="hu-HU" sz="3200" dirty="0" smtClean="0"/>
              <a:t> </a:t>
            </a:r>
            <a:endParaRPr lang="hu-HU" sz="3200" dirty="0"/>
          </a:p>
          <a:p>
            <a:pPr marL="0" indent="0">
              <a:buNone/>
            </a:pPr>
            <a:r>
              <a:rPr lang="hu-HU" sz="3200" b="1" dirty="0" err="1" smtClean="0"/>
              <a:t>But</a:t>
            </a:r>
            <a:r>
              <a:rPr lang="hu-HU" sz="3200" dirty="0" smtClean="0"/>
              <a:t>: n</a:t>
            </a:r>
            <a:r>
              <a:rPr lang="en-US" sz="3200" dirty="0" smtClean="0"/>
              <a:t>on</a:t>
            </a:r>
            <a:r>
              <a:rPr lang="hu-HU" sz="3200" dirty="0" smtClean="0"/>
              <a:t>-</a:t>
            </a:r>
            <a:r>
              <a:rPr lang="en-US" sz="3200" dirty="0" smtClean="0"/>
              <a:t>participants</a:t>
            </a:r>
            <a:r>
              <a:rPr lang="hu-HU" sz="3200" dirty="0"/>
              <a:t> </a:t>
            </a:r>
            <a:r>
              <a:rPr lang="en-US" sz="3200" dirty="0" smtClean="0"/>
              <a:t>might  differ</a:t>
            </a:r>
            <a:r>
              <a:rPr lang="hu-HU" sz="3200" dirty="0"/>
              <a:t> </a:t>
            </a:r>
            <a:r>
              <a:rPr lang="hu-HU" sz="3200" dirty="0" smtClean="0"/>
              <a:t> </a:t>
            </a:r>
            <a:r>
              <a:rPr lang="en-US" sz="3200" dirty="0" smtClean="0"/>
              <a:t>from </a:t>
            </a:r>
            <a:r>
              <a:rPr lang="en-US" sz="3200" dirty="0"/>
              <a:t>participants </a:t>
            </a:r>
            <a:r>
              <a:rPr lang="hu-HU" sz="3200" dirty="0" smtClean="0"/>
              <a:t>in </a:t>
            </a:r>
            <a:r>
              <a:rPr lang="hu-HU" sz="3200" dirty="0" err="1" smtClean="0"/>
              <a:t>observed</a:t>
            </a:r>
            <a:r>
              <a:rPr lang="hu-HU" sz="3200" dirty="0" smtClean="0"/>
              <a:t> and </a:t>
            </a:r>
            <a:r>
              <a:rPr lang="hu-HU" sz="3200" dirty="0" err="1" smtClean="0"/>
              <a:t>unobserved</a:t>
            </a:r>
            <a:r>
              <a:rPr lang="hu-HU" sz="3200" dirty="0" smtClean="0"/>
              <a:t> </a:t>
            </a:r>
            <a:r>
              <a:rPr lang="hu-HU" sz="3200" dirty="0" err="1" smtClean="0"/>
              <a:t>characteristics</a:t>
            </a:r>
            <a:endParaRPr lang="hu-HU" sz="3200" dirty="0" smtClean="0"/>
          </a:p>
          <a:p>
            <a:pPr marL="0" indent="0">
              <a:buNone/>
            </a:pPr>
            <a:r>
              <a:rPr lang="hu-HU" dirty="0" smtClean="0"/>
              <a:t>         </a:t>
            </a:r>
            <a:r>
              <a:rPr lang="en-US" dirty="0" smtClean="0"/>
              <a:t>↓</a:t>
            </a:r>
            <a:endParaRPr lang="hu-HU" dirty="0" smtClean="0"/>
          </a:p>
          <a:p>
            <a:pPr marL="0" indent="0">
              <a:buNone/>
            </a:pPr>
            <a:r>
              <a:rPr lang="hu-HU" sz="3600" dirty="0" smtClean="0"/>
              <a:t> </a:t>
            </a:r>
            <a:r>
              <a:rPr lang="hu-HU" sz="3600" dirty="0" err="1" smtClean="0"/>
              <a:t>Selection</a:t>
            </a:r>
            <a:r>
              <a:rPr lang="hu-HU" sz="3600" dirty="0" smtClean="0"/>
              <a:t> </a:t>
            </a:r>
            <a:r>
              <a:rPr lang="hu-HU" sz="3600" dirty="0" err="1" smtClean="0"/>
              <a:t>bias</a:t>
            </a:r>
            <a:r>
              <a:rPr lang="hu-HU" sz="3600" dirty="0" smtClean="0"/>
              <a:t>: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b="1" dirty="0" err="1" smtClean="0"/>
              <a:t>Baseline</a:t>
            </a:r>
            <a:r>
              <a:rPr lang="hu-HU" b="1" dirty="0" smtClean="0"/>
              <a:t> </a:t>
            </a:r>
            <a:r>
              <a:rPr lang="hu-HU" b="1" dirty="0" err="1" smtClean="0"/>
              <a:t>difference</a:t>
            </a:r>
            <a:r>
              <a:rPr lang="hu-HU" b="1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outcome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two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 </a:t>
            </a:r>
            <a:r>
              <a:rPr lang="hu-HU" dirty="0" err="1" smtClean="0"/>
              <a:t>even</a:t>
            </a:r>
            <a:r>
              <a:rPr lang="hu-HU" dirty="0" smtClean="0"/>
              <a:t> </a:t>
            </a:r>
            <a:r>
              <a:rPr lang="hu-HU" dirty="0" err="1" smtClean="0"/>
              <a:t>without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policy</a:t>
            </a:r>
          </a:p>
          <a:p>
            <a:pPr>
              <a:buClr>
                <a:srgbClr val="B81639"/>
              </a:buClr>
              <a:buFont typeface="Wingdings" panose="05000000000000000000" pitchFamily="2" charset="2"/>
              <a:buChar char="Ø"/>
            </a:pPr>
            <a:r>
              <a:rPr lang="hu-HU" b="1" dirty="0" err="1" smtClean="0"/>
              <a:t>Heterogeus</a:t>
            </a:r>
            <a:r>
              <a:rPr lang="hu-HU" b="1" dirty="0" smtClean="0"/>
              <a:t> policy </a:t>
            </a:r>
            <a:r>
              <a:rPr lang="hu-HU" b="1" dirty="0" err="1" smtClean="0"/>
              <a:t>effect</a:t>
            </a:r>
            <a:r>
              <a:rPr lang="hu-HU" b="1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policy </a:t>
            </a:r>
            <a:r>
              <a:rPr lang="hu-HU" dirty="0" err="1" smtClean="0"/>
              <a:t>affects</a:t>
            </a:r>
            <a:r>
              <a:rPr lang="hu-HU" dirty="0" smtClean="0"/>
              <a:t> </a:t>
            </a:r>
            <a:r>
              <a:rPr lang="hu-HU" dirty="0" err="1" smtClean="0"/>
              <a:t>participants</a:t>
            </a:r>
            <a:r>
              <a:rPr lang="hu-HU" dirty="0" smtClean="0"/>
              <a:t> and non-</a:t>
            </a:r>
            <a:r>
              <a:rPr lang="hu-HU" dirty="0" err="1" smtClean="0"/>
              <a:t>participants</a:t>
            </a:r>
            <a:r>
              <a:rPr lang="hu-HU" dirty="0" smtClean="0"/>
              <a:t> </a:t>
            </a:r>
            <a:r>
              <a:rPr lang="hu-HU" dirty="0" err="1" smtClean="0"/>
              <a:t>differently</a:t>
            </a:r>
            <a:r>
              <a:rPr lang="hu-HU" dirty="0" smtClean="0"/>
              <a:t> </a:t>
            </a: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="" xmlns:p14="http://schemas.microsoft.com/office/powerpoint/2010/main" val="209705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Egyenes összekötő nyíllal 35"/>
          <p:cNvCxnSpPr>
            <a:cxnSpLocks/>
            <a:stCxn id="24" idx="2"/>
            <a:endCxn id="45" idx="0"/>
          </p:cNvCxnSpPr>
          <p:nvPr/>
        </p:nvCxnSpPr>
        <p:spPr bwMode="auto">
          <a:xfrm flipH="1">
            <a:off x="18673763" y="6850063"/>
            <a:ext cx="57150" cy="3159125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4338" name="Cím 1"/>
          <p:cNvSpPr>
            <a:spLocks noGrp="1"/>
          </p:cNvSpPr>
          <p:nvPr>
            <p:ph type="title"/>
          </p:nvPr>
        </p:nvSpPr>
        <p:spPr>
          <a:xfrm>
            <a:off x="1260475" y="1266825"/>
            <a:ext cx="16683038" cy="738188"/>
          </a:xfrm>
        </p:spPr>
        <p:txBody>
          <a:bodyPr/>
          <a:lstStyle/>
          <a:p>
            <a:pPr algn="ctr"/>
            <a:r>
              <a:rPr lang="hu-HU" altLang="en-US" sz="4800" smtClean="0"/>
              <a:t>HOW TO CHOOSE AN IDENTIFICATION STRATEGY?</a:t>
            </a:r>
          </a:p>
        </p:txBody>
      </p:sp>
      <p:sp>
        <p:nvSpPr>
          <p:cNvPr id="9" name="Téglalap: lekerekített 8"/>
          <p:cNvSpPr>
            <a:spLocks noChangeArrowheads="1"/>
          </p:cNvSpPr>
          <p:nvPr/>
        </p:nvSpPr>
        <p:spPr bwMode="auto">
          <a:xfrm>
            <a:off x="1254125" y="2559050"/>
            <a:ext cx="21069300" cy="738188"/>
          </a:xfrm>
          <a:prstGeom prst="roundRect">
            <a:avLst>
              <a:gd name="adj" fmla="val 16667"/>
            </a:avLst>
          </a:prstGeom>
          <a:solidFill>
            <a:srgbClr val="B8163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82953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Is 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allocation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into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the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pogramme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 random(</a:t>
            </a:r>
            <a:r>
              <a:rPr lang="hu-HU" sz="3599" dirty="0" err="1">
                <a:solidFill>
                  <a:schemeClr val="bg1"/>
                </a:solidFill>
                <a:latin typeface="+mn-lt"/>
                <a:cs typeface="+mn-cs"/>
              </a:rPr>
              <a:t>ised</a:t>
            </a:r>
            <a:r>
              <a:rPr lang="hu-HU" sz="3599" dirty="0">
                <a:solidFill>
                  <a:schemeClr val="bg1"/>
                </a:solidFill>
                <a:latin typeface="+mn-lt"/>
                <a:cs typeface="+mn-cs"/>
              </a:rPr>
              <a:t>)?</a:t>
            </a:r>
          </a:p>
        </p:txBody>
      </p:sp>
      <p:cxnSp>
        <p:nvCxnSpPr>
          <p:cNvPr id="16" name="Egyenes összekötő nyíllal 15">
            <a:extLst/>
          </p:cNvPr>
          <p:cNvCxnSpPr>
            <a:cxnSpLocks/>
          </p:cNvCxnSpPr>
          <p:nvPr/>
        </p:nvCxnSpPr>
        <p:spPr>
          <a:xfrm>
            <a:off x="4708525" y="3287713"/>
            <a:ext cx="25400" cy="128428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>
            <a:extLst/>
          </p:cNvPr>
          <p:cNvCxnSpPr>
            <a:cxnSpLocks/>
          </p:cNvCxnSpPr>
          <p:nvPr/>
        </p:nvCxnSpPr>
        <p:spPr>
          <a:xfrm>
            <a:off x="18654713" y="3322638"/>
            <a:ext cx="1587" cy="125730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: lekerekített 9">
            <a:extLst/>
          </p:cNvPr>
          <p:cNvSpPr/>
          <p:nvPr/>
        </p:nvSpPr>
        <p:spPr>
          <a:xfrm>
            <a:off x="3435350" y="3578225"/>
            <a:ext cx="2370138" cy="585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11" name="Téglalap: lekerekített 10">
            <a:extLst/>
          </p:cNvPr>
          <p:cNvSpPr/>
          <p:nvPr/>
        </p:nvSpPr>
        <p:spPr>
          <a:xfrm>
            <a:off x="17548225" y="3559175"/>
            <a:ext cx="2370138" cy="587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19" name="Téglalap: lekerekített 18">
            <a:extLst/>
          </p:cNvPr>
          <p:cNvSpPr/>
          <p:nvPr/>
        </p:nvSpPr>
        <p:spPr>
          <a:xfrm>
            <a:off x="1292225" y="4610100"/>
            <a:ext cx="6780213" cy="738188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err="1">
                <a:solidFill>
                  <a:schemeClr val="tx1"/>
                </a:solidFill>
              </a:rPr>
              <a:t>Apply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randomized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control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trial</a:t>
            </a:r>
            <a:endParaRPr lang="hu-HU" sz="3000" dirty="0">
              <a:solidFill>
                <a:schemeClr val="tx1"/>
              </a:solidFill>
            </a:endParaRPr>
          </a:p>
        </p:txBody>
      </p:sp>
      <p:sp>
        <p:nvSpPr>
          <p:cNvPr id="22" name="Téglalap: lekerekített 21">
            <a:extLst/>
          </p:cNvPr>
          <p:cNvSpPr/>
          <p:nvPr/>
        </p:nvSpPr>
        <p:spPr>
          <a:xfrm>
            <a:off x="14997113" y="4591050"/>
            <a:ext cx="7410450" cy="738188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err="1">
                <a:solidFill>
                  <a:schemeClr val="tx1"/>
                </a:solidFill>
              </a:rPr>
              <a:t>Apply</a:t>
            </a:r>
            <a:r>
              <a:rPr lang="hu-HU" sz="3000" dirty="0">
                <a:solidFill>
                  <a:schemeClr val="tx1"/>
                </a:solidFill>
              </a:rPr>
              <a:t> a </a:t>
            </a:r>
            <a:r>
              <a:rPr lang="hu-HU" sz="3000" dirty="0" err="1">
                <a:solidFill>
                  <a:schemeClr val="tx1"/>
                </a:solidFill>
              </a:rPr>
              <a:t>quasi-experimental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framework</a:t>
            </a:r>
            <a:endParaRPr lang="hu-HU" sz="3000" dirty="0">
              <a:solidFill>
                <a:schemeClr val="tx1"/>
              </a:solidFill>
            </a:endParaRPr>
          </a:p>
        </p:txBody>
      </p:sp>
      <p:sp>
        <p:nvSpPr>
          <p:cNvPr id="24" name="Téglalap: lekerekített 23"/>
          <p:cNvSpPr>
            <a:spLocks noChangeArrowheads="1"/>
          </p:cNvSpPr>
          <p:nvPr/>
        </p:nvSpPr>
        <p:spPr bwMode="auto">
          <a:xfrm>
            <a:off x="15025688" y="5724525"/>
            <a:ext cx="7410450" cy="1125538"/>
          </a:xfrm>
          <a:prstGeom prst="roundRect">
            <a:avLst>
              <a:gd name="adj" fmla="val 10412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latin typeface="+mn-lt"/>
                <a:cs typeface="+mn-cs"/>
              </a:rPr>
              <a:t>Is </a:t>
            </a:r>
            <a:r>
              <a:rPr lang="hu-HU" sz="3000" dirty="0" err="1">
                <a:latin typeface="+mn-lt"/>
                <a:cs typeface="+mn-cs"/>
              </a:rPr>
              <a:t>there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strong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enough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exogenous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variation</a:t>
            </a:r>
            <a:r>
              <a:rPr lang="hu-HU" sz="3000" dirty="0">
                <a:latin typeface="+mn-lt"/>
                <a:cs typeface="+mn-cs"/>
              </a:rPr>
              <a:t> in </a:t>
            </a:r>
            <a:r>
              <a:rPr lang="hu-HU" sz="3000" dirty="0" err="1">
                <a:latin typeface="+mn-lt"/>
                <a:cs typeface="+mn-cs"/>
              </a:rPr>
              <a:t>the</a:t>
            </a:r>
            <a:r>
              <a:rPr lang="hu-HU" sz="3000" dirty="0">
                <a:latin typeface="+mn-lt"/>
                <a:cs typeface="+mn-cs"/>
              </a:rPr>
              <a:t> program </a:t>
            </a:r>
            <a:r>
              <a:rPr lang="hu-HU" sz="3000" dirty="0" err="1">
                <a:latin typeface="+mn-lt"/>
                <a:cs typeface="+mn-cs"/>
              </a:rPr>
              <a:t>set-up</a:t>
            </a:r>
            <a:r>
              <a:rPr lang="hu-HU" sz="3000" dirty="0">
                <a:latin typeface="+mn-lt"/>
                <a:cs typeface="+mn-cs"/>
              </a:rPr>
              <a:t>?</a:t>
            </a:r>
          </a:p>
        </p:txBody>
      </p:sp>
      <p:cxnSp>
        <p:nvCxnSpPr>
          <p:cNvPr id="25" name="Egyenes összekötő nyíllal 24">
            <a:extLst/>
          </p:cNvPr>
          <p:cNvCxnSpPr>
            <a:cxnSpLocks/>
          </p:cNvCxnSpPr>
          <p:nvPr/>
        </p:nvCxnSpPr>
        <p:spPr>
          <a:xfrm>
            <a:off x="18654713" y="5343525"/>
            <a:ext cx="0" cy="349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églalap: lekerekített 28">
            <a:extLst/>
          </p:cNvPr>
          <p:cNvSpPr/>
          <p:nvPr/>
        </p:nvSpPr>
        <p:spPr>
          <a:xfrm>
            <a:off x="1279525" y="5697538"/>
            <a:ext cx="6780213" cy="1123950"/>
          </a:xfrm>
          <a:prstGeom prst="roundRect">
            <a:avLst>
              <a:gd name="adj" fmla="val 7285"/>
            </a:avLst>
          </a:prstGeom>
          <a:solidFill>
            <a:srgbClr val="B81639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>
                <a:solidFill>
                  <a:schemeClr val="tx1"/>
                </a:solidFill>
              </a:rPr>
              <a:t>Is there a rich set of controls to eliminate the selection bias?</a:t>
            </a:r>
            <a:endParaRPr lang="hu-HU" sz="3000" dirty="0">
              <a:solidFill>
                <a:schemeClr val="tx1"/>
              </a:solidFill>
            </a:endParaRPr>
          </a:p>
        </p:txBody>
      </p:sp>
      <p:cxnSp>
        <p:nvCxnSpPr>
          <p:cNvPr id="30" name="Egyenes összekötő nyíllal 29">
            <a:extLst/>
          </p:cNvPr>
          <p:cNvCxnSpPr>
            <a:cxnSpLocks/>
          </p:cNvCxnSpPr>
          <p:nvPr/>
        </p:nvCxnSpPr>
        <p:spPr>
          <a:xfrm flipH="1">
            <a:off x="8059738" y="6259513"/>
            <a:ext cx="6937375" cy="1587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églalap: lekerekített 33">
            <a:extLst/>
          </p:cNvPr>
          <p:cNvSpPr/>
          <p:nvPr/>
        </p:nvSpPr>
        <p:spPr>
          <a:xfrm>
            <a:off x="9663113" y="5921375"/>
            <a:ext cx="4021137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rgbClr val="FF0000"/>
                </a:solidFill>
              </a:rPr>
              <a:t>NO, </a:t>
            </a:r>
            <a:r>
              <a:rPr lang="hu-HU" sz="3000" dirty="0" err="1">
                <a:solidFill>
                  <a:srgbClr val="FF0000"/>
                </a:solidFill>
              </a:rPr>
              <a:t>or</a:t>
            </a:r>
            <a:r>
              <a:rPr lang="hu-HU" sz="3000" dirty="0">
                <a:solidFill>
                  <a:srgbClr val="FF0000"/>
                </a:solidFill>
              </a:rPr>
              <a:t> </a:t>
            </a:r>
            <a:r>
              <a:rPr lang="hu-HU" sz="3000" dirty="0" err="1">
                <a:solidFill>
                  <a:srgbClr val="FF0000"/>
                </a:solidFill>
              </a:rPr>
              <a:t>weak</a:t>
            </a:r>
            <a:r>
              <a:rPr lang="hu-HU" sz="3000" dirty="0">
                <a:solidFill>
                  <a:srgbClr val="FF0000"/>
                </a:solidFill>
              </a:rPr>
              <a:t> </a:t>
            </a:r>
            <a:r>
              <a:rPr lang="hu-HU" sz="3000" dirty="0" err="1">
                <a:solidFill>
                  <a:srgbClr val="FF0000"/>
                </a:solidFill>
              </a:rPr>
              <a:t>variation</a:t>
            </a:r>
            <a:endParaRPr lang="hu-HU" sz="3000" dirty="0">
              <a:solidFill>
                <a:srgbClr val="FF0000"/>
              </a:solidFill>
            </a:endParaRPr>
          </a:p>
        </p:txBody>
      </p:sp>
      <p:sp>
        <p:nvSpPr>
          <p:cNvPr id="35" name="Téglalap: lekerekített 34"/>
          <p:cNvSpPr>
            <a:spLocks noChangeArrowheads="1"/>
          </p:cNvSpPr>
          <p:nvPr/>
        </p:nvSpPr>
        <p:spPr bwMode="auto">
          <a:xfrm>
            <a:off x="14997113" y="7188200"/>
            <a:ext cx="7410450" cy="1668463"/>
          </a:xfrm>
          <a:prstGeom prst="roundRect">
            <a:avLst>
              <a:gd name="adj" fmla="val 8565"/>
            </a:avLst>
          </a:prstGeom>
          <a:solidFill>
            <a:srgbClr val="FBE9E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defTabSz="182825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 err="1">
                <a:latin typeface="+mn-lt"/>
                <a:cs typeface="+mn-cs"/>
              </a:rPr>
              <a:t>Pool</a:t>
            </a:r>
            <a:r>
              <a:rPr lang="hu-HU" sz="3000" dirty="0">
                <a:latin typeface="+mn-lt"/>
                <a:cs typeface="+mn-cs"/>
              </a:rPr>
              <a:t> of </a:t>
            </a:r>
            <a:r>
              <a:rPr lang="hu-HU" sz="3000" dirty="0" err="1">
                <a:latin typeface="+mn-lt"/>
                <a:cs typeface="+mn-cs"/>
              </a:rPr>
              <a:t>eligible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applicants</a:t>
            </a:r>
            <a:r>
              <a:rPr lang="hu-HU" sz="3000" dirty="0">
                <a:latin typeface="+mn-lt"/>
                <a:cs typeface="+mn-cs"/>
              </a:rPr>
              <a:t> is </a:t>
            </a:r>
            <a:r>
              <a:rPr lang="hu-HU" sz="3000" dirty="0" err="1">
                <a:latin typeface="+mn-lt"/>
                <a:cs typeface="+mn-cs"/>
              </a:rPr>
              <a:t>restricted</a:t>
            </a:r>
            <a:r>
              <a:rPr lang="hu-HU" sz="3000" dirty="0">
                <a:latin typeface="+mn-lt"/>
                <a:cs typeface="+mn-cs"/>
              </a:rPr>
              <a:t> (</a:t>
            </a:r>
            <a:r>
              <a:rPr lang="hu-HU" sz="3000" dirty="0" err="1">
                <a:latin typeface="+mn-lt"/>
                <a:cs typeface="+mn-cs"/>
              </a:rPr>
              <a:t>e.g</a:t>
            </a:r>
            <a:r>
              <a:rPr lang="hu-HU" sz="3000" dirty="0">
                <a:latin typeface="+mn-lt"/>
                <a:cs typeface="+mn-cs"/>
              </a:rPr>
              <a:t>. </a:t>
            </a:r>
            <a:r>
              <a:rPr lang="hu-HU" sz="3000" dirty="0" err="1">
                <a:latin typeface="+mn-lt"/>
                <a:cs typeface="+mn-cs"/>
              </a:rPr>
              <a:t>age</a:t>
            </a:r>
            <a:r>
              <a:rPr lang="hu-HU" sz="3000" dirty="0">
                <a:latin typeface="+mn-lt"/>
                <a:cs typeface="+mn-cs"/>
              </a:rPr>
              <a:t>)</a:t>
            </a:r>
          </a:p>
          <a:p>
            <a:pPr marL="457200" indent="-457200" defTabSz="1828252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3000" dirty="0">
                <a:latin typeface="+mn-lt"/>
                <a:cs typeface="+mn-cs"/>
              </a:rPr>
              <a:t>Timing of </a:t>
            </a:r>
            <a:r>
              <a:rPr lang="hu-HU" sz="3000" dirty="0" err="1">
                <a:latin typeface="+mn-lt"/>
                <a:cs typeface="+mn-cs"/>
              </a:rPr>
              <a:t>introduction</a:t>
            </a:r>
            <a:r>
              <a:rPr lang="hu-HU" sz="3000" dirty="0">
                <a:latin typeface="+mn-lt"/>
                <a:cs typeface="+mn-cs"/>
              </a:rPr>
              <a:t> </a:t>
            </a:r>
            <a:r>
              <a:rPr lang="hu-HU" sz="3000" dirty="0" err="1">
                <a:latin typeface="+mn-lt"/>
                <a:cs typeface="+mn-cs"/>
              </a:rPr>
              <a:t>varies</a:t>
            </a:r>
            <a:endParaRPr lang="hu-HU" sz="3000" dirty="0">
              <a:latin typeface="+mn-lt"/>
              <a:cs typeface="+mn-cs"/>
            </a:endParaRPr>
          </a:p>
        </p:txBody>
      </p:sp>
      <p:sp>
        <p:nvSpPr>
          <p:cNvPr id="39" name="Téglalap: lekerekített 38">
            <a:extLst/>
          </p:cNvPr>
          <p:cNvSpPr/>
          <p:nvPr/>
        </p:nvSpPr>
        <p:spPr>
          <a:xfrm>
            <a:off x="17425988" y="9078913"/>
            <a:ext cx="2370137" cy="587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45" name="Téglalap: lekerekített 44">
            <a:extLst/>
          </p:cNvPr>
          <p:cNvSpPr/>
          <p:nvPr/>
        </p:nvSpPr>
        <p:spPr>
          <a:xfrm>
            <a:off x="14968538" y="10009188"/>
            <a:ext cx="7408862" cy="738187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err="1">
                <a:solidFill>
                  <a:schemeClr val="tx1"/>
                </a:solidFill>
              </a:rPr>
              <a:t>Regression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discontinuity</a:t>
            </a:r>
            <a:r>
              <a:rPr lang="hu-HU" sz="3000" dirty="0">
                <a:solidFill>
                  <a:schemeClr val="tx1"/>
                </a:solidFill>
              </a:rPr>
              <a:t>, </a:t>
            </a:r>
            <a:r>
              <a:rPr lang="hu-HU" sz="3000" dirty="0" err="1">
                <a:solidFill>
                  <a:schemeClr val="tx1"/>
                </a:solidFill>
              </a:rPr>
              <a:t>diff</a:t>
            </a:r>
            <a:r>
              <a:rPr lang="hu-HU" sz="3000" dirty="0">
                <a:solidFill>
                  <a:schemeClr val="tx1"/>
                </a:solidFill>
              </a:rPr>
              <a:t>-in-</a:t>
            </a:r>
            <a:r>
              <a:rPr lang="hu-HU" sz="3000" dirty="0" err="1">
                <a:solidFill>
                  <a:schemeClr val="tx1"/>
                </a:solidFill>
              </a:rPr>
              <a:t>diff</a:t>
            </a:r>
            <a:r>
              <a:rPr lang="hu-HU" sz="3000" dirty="0">
                <a:solidFill>
                  <a:schemeClr val="tx1"/>
                </a:solidFill>
              </a:rPr>
              <a:t>, IV</a:t>
            </a:r>
          </a:p>
        </p:txBody>
      </p:sp>
      <p:cxnSp>
        <p:nvCxnSpPr>
          <p:cNvPr id="46" name="Egyenes összekötő nyíllal 45">
            <a:extLst/>
          </p:cNvPr>
          <p:cNvCxnSpPr>
            <a:cxnSpLocks/>
          </p:cNvCxnSpPr>
          <p:nvPr/>
        </p:nvCxnSpPr>
        <p:spPr>
          <a:xfrm>
            <a:off x="4670425" y="6850063"/>
            <a:ext cx="1588" cy="3090862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églalap: lekerekített 46">
            <a:extLst/>
          </p:cNvPr>
          <p:cNvSpPr/>
          <p:nvPr/>
        </p:nvSpPr>
        <p:spPr>
          <a:xfrm>
            <a:off x="3484563" y="9078913"/>
            <a:ext cx="2370137" cy="58737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chemeClr val="tx1"/>
                </a:solidFill>
              </a:rPr>
              <a:t>YES</a:t>
            </a:r>
          </a:p>
        </p:txBody>
      </p:sp>
      <p:sp>
        <p:nvSpPr>
          <p:cNvPr id="54" name="Téglalap: lekerekített 53">
            <a:extLst/>
          </p:cNvPr>
          <p:cNvSpPr/>
          <p:nvPr/>
        </p:nvSpPr>
        <p:spPr>
          <a:xfrm>
            <a:off x="1279525" y="9979025"/>
            <a:ext cx="6780213" cy="739775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chemeClr val="tx1"/>
                </a:solidFill>
              </a:rPr>
              <a:t>Matching, OLS, </a:t>
            </a:r>
            <a:r>
              <a:rPr lang="hu-HU" sz="3000" dirty="0" err="1">
                <a:solidFill>
                  <a:schemeClr val="tx1"/>
                </a:solidFill>
              </a:rPr>
              <a:t>control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function</a:t>
            </a:r>
            <a:endParaRPr lang="hu-HU" sz="3000" dirty="0">
              <a:solidFill>
                <a:schemeClr val="tx1"/>
              </a:solidFill>
            </a:endParaRPr>
          </a:p>
        </p:txBody>
      </p:sp>
      <p:sp>
        <p:nvSpPr>
          <p:cNvPr id="55" name="Téglalap: lekerekített 54">
            <a:extLst/>
          </p:cNvPr>
          <p:cNvSpPr/>
          <p:nvPr/>
        </p:nvSpPr>
        <p:spPr>
          <a:xfrm>
            <a:off x="8251825" y="9979025"/>
            <a:ext cx="6467475" cy="739775"/>
          </a:xfrm>
          <a:prstGeom prst="roundRect">
            <a:avLst/>
          </a:prstGeom>
          <a:solidFill>
            <a:srgbClr val="B8163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 err="1">
                <a:solidFill>
                  <a:schemeClr val="tx1"/>
                </a:solidFill>
              </a:rPr>
              <a:t>Try</a:t>
            </a:r>
            <a:r>
              <a:rPr lang="hu-HU" sz="3000" dirty="0">
                <a:solidFill>
                  <a:schemeClr val="tx1"/>
                </a:solidFill>
              </a:rPr>
              <a:t> and </a:t>
            </a:r>
            <a:r>
              <a:rPr lang="hu-HU" sz="3000" dirty="0" err="1">
                <a:solidFill>
                  <a:schemeClr val="tx1"/>
                </a:solidFill>
              </a:rPr>
              <a:t>find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better</a:t>
            </a:r>
            <a:r>
              <a:rPr lang="hu-HU" sz="3000" dirty="0">
                <a:solidFill>
                  <a:schemeClr val="tx1"/>
                </a:solidFill>
              </a:rPr>
              <a:t> </a:t>
            </a:r>
            <a:r>
              <a:rPr lang="hu-HU" sz="3000" dirty="0" err="1">
                <a:solidFill>
                  <a:schemeClr val="tx1"/>
                </a:solidFill>
              </a:rPr>
              <a:t>data</a:t>
            </a:r>
            <a:endParaRPr lang="hu-HU" sz="3000" dirty="0">
              <a:solidFill>
                <a:schemeClr val="tx1"/>
              </a:solidFill>
            </a:endParaRPr>
          </a:p>
        </p:txBody>
      </p:sp>
      <p:cxnSp>
        <p:nvCxnSpPr>
          <p:cNvPr id="59" name="Összekötő: görbe 58"/>
          <p:cNvCxnSpPr>
            <a:cxnSpLocks/>
          </p:cNvCxnSpPr>
          <p:nvPr/>
        </p:nvCxnSpPr>
        <p:spPr bwMode="auto">
          <a:xfrm rot="16200000" flipH="1">
            <a:off x="7653338" y="6916737"/>
            <a:ext cx="3136900" cy="2981325"/>
          </a:xfrm>
          <a:prstGeom prst="curvedConnector3">
            <a:avLst>
              <a:gd name="adj1" fmla="val 50000"/>
            </a:avLst>
          </a:prstGeom>
          <a:noFill/>
          <a:ln w="6350" algn="ctr">
            <a:solidFill>
              <a:srgbClr val="FF0000"/>
            </a:solidFill>
            <a:prstDash val="dash"/>
            <a:miter lim="800000"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5" name="Téglalap: lekerekített 64">
            <a:extLst/>
          </p:cNvPr>
          <p:cNvSpPr/>
          <p:nvPr/>
        </p:nvSpPr>
        <p:spPr>
          <a:xfrm>
            <a:off x="9371013" y="9058275"/>
            <a:ext cx="2371725" cy="5857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828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30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" name="Téglalap: lekerekített 44"/>
          <p:cNvSpPr>
            <a:spLocks noChangeArrowheads="1"/>
          </p:cNvSpPr>
          <p:nvPr/>
        </p:nvSpPr>
        <p:spPr bwMode="auto">
          <a:xfrm>
            <a:off x="14955838" y="10882313"/>
            <a:ext cx="3551237" cy="738187"/>
          </a:xfrm>
          <a:prstGeom prst="roundRect">
            <a:avLst>
              <a:gd name="adj" fmla="val 16667"/>
            </a:avLst>
          </a:prstGeom>
          <a:solidFill>
            <a:srgbClr val="C0C0C0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Treatment group</a:t>
            </a:r>
          </a:p>
        </p:txBody>
      </p:sp>
      <p:sp>
        <p:nvSpPr>
          <p:cNvPr id="3" name="Téglalap: lekerekített 44"/>
          <p:cNvSpPr>
            <a:spLocks noChangeArrowheads="1"/>
          </p:cNvSpPr>
          <p:nvPr/>
        </p:nvSpPr>
        <p:spPr bwMode="auto">
          <a:xfrm>
            <a:off x="18772188" y="10869613"/>
            <a:ext cx="3598862" cy="738187"/>
          </a:xfrm>
          <a:prstGeom prst="roundRect">
            <a:avLst>
              <a:gd name="adj" fmla="val 16667"/>
            </a:avLst>
          </a:prstGeom>
          <a:solidFill>
            <a:srgbClr val="C0C0C0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Control group</a:t>
            </a:r>
          </a:p>
        </p:txBody>
      </p:sp>
      <p:sp>
        <p:nvSpPr>
          <p:cNvPr id="4" name="Téglalap: lekerekített 44"/>
          <p:cNvSpPr>
            <a:spLocks noChangeArrowheads="1"/>
          </p:cNvSpPr>
          <p:nvPr/>
        </p:nvSpPr>
        <p:spPr bwMode="auto">
          <a:xfrm>
            <a:off x="1255713" y="10869613"/>
            <a:ext cx="3265487" cy="738187"/>
          </a:xfrm>
          <a:prstGeom prst="roundRect">
            <a:avLst>
              <a:gd name="adj" fmla="val 16667"/>
            </a:avLst>
          </a:prstGeom>
          <a:solidFill>
            <a:srgbClr val="C0C0C0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Treatment group</a:t>
            </a:r>
          </a:p>
        </p:txBody>
      </p:sp>
      <p:sp>
        <p:nvSpPr>
          <p:cNvPr id="5" name="Téglalap: lekerekített 44"/>
          <p:cNvSpPr>
            <a:spLocks noChangeArrowheads="1"/>
          </p:cNvSpPr>
          <p:nvPr/>
        </p:nvSpPr>
        <p:spPr bwMode="auto">
          <a:xfrm>
            <a:off x="4786313" y="10856913"/>
            <a:ext cx="3265487" cy="738187"/>
          </a:xfrm>
          <a:prstGeom prst="roundRect">
            <a:avLst>
              <a:gd name="adj" fmla="val 16667"/>
            </a:avLst>
          </a:prstGeom>
          <a:solidFill>
            <a:srgbClr val="C0C0C0">
              <a:alpha val="39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Control group</a:t>
            </a:r>
          </a:p>
        </p:txBody>
      </p:sp>
      <p:sp>
        <p:nvSpPr>
          <p:cNvPr id="6" name="Téglalap: lekerekített 44"/>
          <p:cNvSpPr>
            <a:spLocks noChangeArrowheads="1"/>
          </p:cNvSpPr>
          <p:nvPr/>
        </p:nvSpPr>
        <p:spPr bwMode="auto">
          <a:xfrm>
            <a:off x="14914563" y="11784013"/>
            <a:ext cx="3608387" cy="1852612"/>
          </a:xfrm>
          <a:prstGeom prst="roundRect">
            <a:avLst>
              <a:gd name="adj" fmla="val 4301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Eligible population or groups with higher probability of treatment</a:t>
            </a:r>
          </a:p>
        </p:txBody>
      </p:sp>
      <p:sp>
        <p:nvSpPr>
          <p:cNvPr id="7" name="Téglalap: lekerekített 44"/>
          <p:cNvSpPr>
            <a:spLocks noChangeArrowheads="1"/>
          </p:cNvSpPr>
          <p:nvPr/>
        </p:nvSpPr>
        <p:spPr bwMode="auto">
          <a:xfrm>
            <a:off x="18788063" y="11771313"/>
            <a:ext cx="3598862" cy="1852612"/>
          </a:xfrm>
          <a:prstGeom prst="roundRect">
            <a:avLst>
              <a:gd name="adj" fmla="val 4301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Non-eligible, similar groups or smaller probability of treatment</a:t>
            </a:r>
          </a:p>
        </p:txBody>
      </p:sp>
      <p:sp>
        <p:nvSpPr>
          <p:cNvPr id="8" name="Téglalap: lekerekített 44"/>
          <p:cNvSpPr>
            <a:spLocks noChangeArrowheads="1"/>
          </p:cNvSpPr>
          <p:nvPr/>
        </p:nvSpPr>
        <p:spPr bwMode="auto">
          <a:xfrm>
            <a:off x="4773613" y="11730038"/>
            <a:ext cx="3263900" cy="1852612"/>
          </a:xfrm>
          <a:prstGeom prst="roundRect">
            <a:avLst>
              <a:gd name="adj" fmla="val 4301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Eligible non-participants</a:t>
            </a:r>
          </a:p>
        </p:txBody>
      </p:sp>
      <p:sp>
        <p:nvSpPr>
          <p:cNvPr id="12" name="Téglalap: lekerekített 44"/>
          <p:cNvSpPr>
            <a:spLocks noChangeArrowheads="1"/>
          </p:cNvSpPr>
          <p:nvPr/>
        </p:nvSpPr>
        <p:spPr bwMode="auto">
          <a:xfrm>
            <a:off x="1217613" y="11745913"/>
            <a:ext cx="3263900" cy="1852612"/>
          </a:xfrm>
          <a:prstGeom prst="roundRect">
            <a:avLst>
              <a:gd name="adj" fmla="val 4301"/>
            </a:avLst>
          </a:prstGeom>
          <a:solidFill>
            <a:srgbClr val="B81639">
              <a:alpha val="14999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u-HU" altLang="en-US" sz="3000"/>
              <a:t>Programme participants</a:t>
            </a:r>
          </a:p>
        </p:txBody>
      </p:sp>
    </p:spTree>
    <p:extLst>
      <p:ext uri="{BB962C8B-B14F-4D97-AF65-F5344CB8AC3E}">
        <p14:creationId xmlns="" xmlns:p14="http://schemas.microsoft.com/office/powerpoint/2010/main" val="325904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9" grpId="0" animBg="1"/>
      <p:bldP spid="22" grpId="0" animBg="1"/>
      <p:bldP spid="24" grpId="0" animBg="1"/>
      <p:bldP spid="29" grpId="0" animBg="1"/>
      <p:bldP spid="34" grpId="0" animBg="1"/>
      <p:bldP spid="35" grpId="0" animBg="1"/>
      <p:bldP spid="39" grpId="0" animBg="1"/>
      <p:bldP spid="45" grpId="0" animBg="1"/>
      <p:bldP spid="47" grpId="0" animBg="1"/>
      <p:bldP spid="54" grpId="0" animBg="1"/>
      <p:bldP spid="55" grpId="0" animBg="1"/>
      <p:bldP spid="65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534" y="589351"/>
            <a:ext cx="19550448" cy="1477328"/>
          </a:xfrm>
        </p:spPr>
        <p:txBody>
          <a:bodyPr/>
          <a:lstStyle/>
          <a:p>
            <a:r>
              <a:rPr lang="hu-HU" sz="4800" dirty="0" smtClean="0"/>
              <a:t>AN APPLICATION:</a:t>
            </a:r>
            <a:r>
              <a:rPr lang="hu-HU" sz="4800" cap="small" dirty="0" smtClean="0">
                <a:solidFill>
                  <a:srgbClr val="000000"/>
                </a:solidFill>
              </a:rPr>
              <a:t> </a:t>
            </a:r>
            <a:r>
              <a:rPr lang="hu-HU" sz="4800" dirty="0" smtClean="0"/>
              <a:t>COUNTERFACTUAL EVALUATION OF THE 90-DAY JOB TRIAL PROGRAMME IN HUNGARY</a:t>
            </a:r>
            <a:endParaRPr lang="en-GB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60387" y="2701637"/>
            <a:ext cx="22638704" cy="7169728"/>
          </a:xfrm>
        </p:spPr>
        <p:txBody>
          <a:bodyPr>
            <a:normAutofit fontScale="25000" lnSpcReduction="20000"/>
          </a:bodyPr>
          <a:lstStyle/>
          <a:p>
            <a:pPr marL="10869" indent="0">
              <a:lnSpc>
                <a:spcPct val="120000"/>
              </a:lnSpc>
              <a:buNone/>
            </a:pPr>
            <a:r>
              <a:rPr lang="hu-HU" sz="14400" b="1" dirty="0" smtClean="0">
                <a:cs typeface="Calibri" panose="020F0502020204030204" pitchFamily="34" charset="0"/>
              </a:rPr>
              <a:t>90-day </a:t>
            </a:r>
            <a:r>
              <a:rPr lang="hu-HU" sz="14400" b="1" dirty="0" err="1" smtClean="0">
                <a:cs typeface="Calibri" panose="020F0502020204030204" pitchFamily="34" charset="0"/>
              </a:rPr>
              <a:t>job</a:t>
            </a:r>
            <a:r>
              <a:rPr lang="hu-HU" sz="14400" b="1" dirty="0" smtClean="0">
                <a:cs typeface="Calibri" panose="020F0502020204030204" pitchFamily="34" charset="0"/>
              </a:rPr>
              <a:t> </a:t>
            </a:r>
            <a:r>
              <a:rPr lang="hu-HU" sz="14400" b="1" dirty="0" err="1" smtClean="0">
                <a:cs typeface="Calibri" panose="020F0502020204030204" pitchFamily="34" charset="0"/>
              </a:rPr>
              <a:t>trial</a:t>
            </a:r>
            <a:endParaRPr lang="en-GB" sz="14400" b="1" dirty="0" smtClean="0">
              <a:cs typeface="Calibri" panose="020F0502020204030204" pitchFamily="34" charset="0"/>
            </a:endParaRP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400" dirty="0">
                <a:cs typeface="Calibri" panose="020F0502020204030204" pitchFamily="34" charset="0"/>
              </a:rPr>
              <a:t>One of the various programmes within </a:t>
            </a:r>
            <a:r>
              <a:rPr lang="en-GB" sz="14400" b="1" dirty="0">
                <a:cs typeface="Calibri" panose="020F0502020204030204" pitchFamily="34" charset="0"/>
              </a:rPr>
              <a:t>Youth Guarantee</a:t>
            </a:r>
            <a:r>
              <a:rPr lang="hu-HU" sz="14400" b="1" dirty="0">
                <a:cs typeface="Calibri" panose="020F0502020204030204" pitchFamily="34" charset="0"/>
              </a:rPr>
              <a:t> of EU</a:t>
            </a:r>
            <a:r>
              <a:rPr lang="hu-HU" sz="14400" dirty="0">
                <a:cs typeface="Calibri" panose="020F0502020204030204" pitchFamily="34" charset="0"/>
              </a:rPr>
              <a:t>, </a:t>
            </a:r>
            <a:r>
              <a:rPr lang="hu-HU" sz="14400" dirty="0" err="1">
                <a:cs typeface="Calibri" panose="020F0502020204030204" pitchFamily="34" charset="0"/>
              </a:rPr>
              <a:t>introduced</a:t>
            </a:r>
            <a:r>
              <a:rPr lang="hu-HU" sz="14400" dirty="0">
                <a:cs typeface="Calibri" panose="020F0502020204030204" pitchFamily="34" charset="0"/>
              </a:rPr>
              <a:t> in 2015</a:t>
            </a: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400" dirty="0" smtClean="0">
                <a:cs typeface="Calibri" panose="020F0502020204030204" pitchFamily="34" charset="0"/>
              </a:rPr>
              <a:t>Short </a:t>
            </a:r>
            <a:r>
              <a:rPr lang="en-GB" sz="14400" dirty="0">
                <a:cs typeface="Calibri" panose="020F0502020204030204" pitchFamily="34" charset="0"/>
              </a:rPr>
              <a:t>term wage subsidy, up to 100%  of total labour costs</a:t>
            </a: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GB" sz="14400" dirty="0">
                <a:cs typeface="Calibri" panose="020F0502020204030204" pitchFamily="34" charset="0"/>
              </a:rPr>
              <a:t>Subsidized  period: 90 days, no obligation </a:t>
            </a:r>
            <a:r>
              <a:rPr lang="hu-HU" sz="14400" dirty="0">
                <a:cs typeface="Calibri" panose="020F0502020204030204" pitchFamily="34" charset="0"/>
              </a:rPr>
              <a:t>of</a:t>
            </a:r>
            <a:r>
              <a:rPr lang="en-GB" sz="14400" dirty="0">
                <a:cs typeface="Calibri" panose="020F0502020204030204" pitchFamily="34" charset="0"/>
              </a:rPr>
              <a:t> further </a:t>
            </a:r>
            <a:r>
              <a:rPr lang="en-GB" sz="14400" dirty="0" smtClean="0">
                <a:cs typeface="Calibri" panose="020F0502020204030204" pitchFamily="34" charset="0"/>
              </a:rPr>
              <a:t>employment</a:t>
            </a:r>
            <a:r>
              <a:rPr lang="hu-HU" sz="14400" dirty="0" smtClean="0">
                <a:cs typeface="Calibri" panose="020F0502020204030204" pitchFamily="34" charset="0"/>
              </a:rPr>
              <a:t> →</a:t>
            </a:r>
            <a:r>
              <a:rPr lang="hu-HU" sz="14400" dirty="0" err="1" smtClean="0">
                <a:cs typeface="Calibri" panose="020F0502020204030204" pitchFamily="34" charset="0"/>
              </a:rPr>
              <a:t>cheap</a:t>
            </a:r>
            <a:r>
              <a:rPr lang="hu-HU" sz="14400" dirty="0" smtClean="0">
                <a:cs typeface="Calibri" panose="020F0502020204030204" pitchFamily="34" charset="0"/>
              </a:rPr>
              <a:t>, </a:t>
            </a:r>
            <a:r>
              <a:rPr lang="hu-HU" sz="14400" dirty="0" err="1" smtClean="0">
                <a:cs typeface="Calibri" panose="020F0502020204030204" pitchFamily="34" charset="0"/>
              </a:rPr>
              <a:t>but</a:t>
            </a:r>
            <a:r>
              <a:rPr lang="hu-HU" sz="14400" dirty="0" smtClean="0">
                <a:cs typeface="Calibri" panose="020F0502020204030204" pitchFamily="34" charset="0"/>
              </a:rPr>
              <a:t> </a:t>
            </a:r>
            <a:r>
              <a:rPr lang="hu-HU" sz="14400" dirty="0" err="1" smtClean="0">
                <a:cs typeface="Calibri" panose="020F0502020204030204" pitchFamily="34" charset="0"/>
              </a:rPr>
              <a:t>might</a:t>
            </a:r>
            <a:r>
              <a:rPr lang="hu-HU" sz="14400" dirty="0" smtClean="0">
                <a:cs typeface="Calibri" panose="020F0502020204030204" pitchFamily="34" charset="0"/>
              </a:rPr>
              <a:t> </a:t>
            </a:r>
            <a:r>
              <a:rPr lang="hu-HU" sz="14400" dirty="0" err="1" smtClean="0">
                <a:cs typeface="Calibri" panose="020F0502020204030204" pitchFamily="34" charset="0"/>
              </a:rPr>
              <a:t>kick</a:t>
            </a:r>
            <a:r>
              <a:rPr lang="hu-HU" sz="14400" dirty="0" smtClean="0">
                <a:cs typeface="Calibri" panose="020F0502020204030204" pitchFamily="34" charset="0"/>
              </a:rPr>
              <a:t>-start </a:t>
            </a:r>
            <a:r>
              <a:rPr lang="hu-HU" sz="14400" dirty="0" err="1" smtClean="0">
                <a:cs typeface="Calibri" panose="020F0502020204030204" pitchFamily="34" charset="0"/>
              </a:rPr>
              <a:t>employment</a:t>
            </a:r>
            <a:r>
              <a:rPr lang="hu-HU" sz="14400" dirty="0">
                <a:cs typeface="Calibri" panose="020F0502020204030204" pitchFamily="34" charset="0"/>
              </a:rPr>
              <a:t> </a:t>
            </a:r>
            <a:r>
              <a:rPr lang="hu-HU" sz="14400" dirty="0" err="1" smtClean="0">
                <a:cs typeface="Calibri" panose="020F0502020204030204" pitchFamily="34" charset="0"/>
              </a:rPr>
              <a:t>by</a:t>
            </a:r>
            <a:r>
              <a:rPr lang="hu-HU" sz="14400" dirty="0" smtClean="0">
                <a:cs typeface="Calibri" panose="020F0502020204030204" pitchFamily="34" charset="0"/>
              </a:rPr>
              <a:t> a </a:t>
            </a:r>
            <a:r>
              <a:rPr lang="hu-HU" sz="14400" dirty="0" err="1" smtClean="0">
                <a:cs typeface="Calibri" panose="020F0502020204030204" pitchFamily="34" charset="0"/>
              </a:rPr>
              <a:t>good</a:t>
            </a:r>
            <a:r>
              <a:rPr lang="hu-HU" sz="14400" dirty="0" smtClean="0">
                <a:cs typeface="Calibri" panose="020F0502020204030204" pitchFamily="34" charset="0"/>
              </a:rPr>
              <a:t> </a:t>
            </a:r>
            <a:r>
              <a:rPr lang="hu-HU" sz="14400" dirty="0" err="1" smtClean="0">
                <a:cs typeface="Calibri" panose="020F0502020204030204" pitchFamily="34" charset="0"/>
              </a:rPr>
              <a:t>introduction</a:t>
            </a:r>
            <a:r>
              <a:rPr lang="hu-HU" sz="14400" dirty="0" smtClean="0">
                <a:cs typeface="Calibri" panose="020F0502020204030204" pitchFamily="34" charset="0"/>
              </a:rPr>
              <a:t> </a:t>
            </a: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u-HU" sz="14400" dirty="0" smtClean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hu-HU" sz="14400" b="1" dirty="0" smtClean="0">
                <a:cs typeface="Calibri" panose="020F0502020204030204" pitchFamily="34" charset="0"/>
              </a:rPr>
              <a:t>Main </a:t>
            </a:r>
            <a:r>
              <a:rPr lang="hu-HU" sz="14400" b="1" dirty="0" err="1" smtClean="0">
                <a:cs typeface="Calibri" panose="020F0502020204030204" pitchFamily="34" charset="0"/>
              </a:rPr>
              <a:t>questions</a:t>
            </a:r>
            <a:r>
              <a:rPr lang="hu-HU" sz="14400" b="1" dirty="0" smtClean="0">
                <a:cs typeface="Calibri" panose="020F0502020204030204" pitchFamily="34" charset="0"/>
              </a:rPr>
              <a:t>:</a:t>
            </a:r>
            <a:endParaRPr lang="hu-HU" sz="14400" b="1" dirty="0">
              <a:cs typeface="Calibri" panose="020F0502020204030204" pitchFamily="34" charset="0"/>
            </a:endParaRPr>
          </a:p>
          <a:p>
            <a:pPr marL="0" lvl="0" indent="0">
              <a:buClr>
                <a:srgbClr val="C00000"/>
              </a:buClr>
              <a:buNone/>
            </a:pPr>
            <a:r>
              <a:rPr lang="hu-HU" sz="14400" b="1" dirty="0" smtClean="0">
                <a:solidFill>
                  <a:srgbClr val="000000"/>
                </a:solidFill>
              </a:rPr>
              <a:t>Q1</a:t>
            </a:r>
            <a:r>
              <a:rPr lang="hu-HU" sz="14400" dirty="0" smtClean="0">
                <a:solidFill>
                  <a:srgbClr val="1E1E1C"/>
                </a:solidFill>
              </a:rPr>
              <a:t> </a:t>
            </a:r>
            <a:r>
              <a:rPr lang="en-GB" sz="14400" dirty="0">
                <a:solidFill>
                  <a:srgbClr val="1E1E1C"/>
                </a:solidFill>
              </a:rPr>
              <a:t>Who are selected into the program from the pool of registered jobseekers?</a:t>
            </a:r>
          </a:p>
          <a:p>
            <a:pPr lvl="1"/>
            <a:r>
              <a:rPr lang="en-GB" sz="14400" dirty="0">
                <a:solidFill>
                  <a:srgbClr val="000000"/>
                </a:solidFill>
              </a:rPr>
              <a:t>Principle of Youth Guarantee: priority to long-term unemployed, vulnerable and socially excluded groups</a:t>
            </a:r>
          </a:p>
          <a:p>
            <a:pPr marL="0" lvl="0" indent="0">
              <a:buClr>
                <a:srgbClr val="C00000"/>
              </a:buClr>
              <a:buNone/>
            </a:pPr>
            <a:r>
              <a:rPr lang="hu-HU" sz="14400" b="1" dirty="0">
                <a:solidFill>
                  <a:srgbClr val="000000"/>
                </a:solidFill>
              </a:rPr>
              <a:t>Q2</a:t>
            </a:r>
            <a:r>
              <a:rPr lang="hu-HU" sz="14400" b="1" dirty="0">
                <a:solidFill>
                  <a:srgbClr val="1E1E1C"/>
                </a:solidFill>
              </a:rPr>
              <a:t> </a:t>
            </a:r>
            <a:r>
              <a:rPr lang="en-GB" sz="14400" dirty="0">
                <a:solidFill>
                  <a:srgbClr val="1E1E1C"/>
                </a:solidFill>
              </a:rPr>
              <a:t>What is the  effect of participation in the job trial program on </a:t>
            </a:r>
          </a:p>
          <a:p>
            <a:pPr lvl="1"/>
            <a:r>
              <a:rPr lang="hu-HU" sz="14400" dirty="0" err="1">
                <a:solidFill>
                  <a:srgbClr val="1E1E1C"/>
                </a:solidFill>
              </a:rPr>
              <a:t>Work</a:t>
            </a:r>
            <a:r>
              <a:rPr lang="hu-HU" sz="14400" dirty="0">
                <a:solidFill>
                  <a:srgbClr val="1E1E1C"/>
                </a:solidFill>
              </a:rPr>
              <a:t>: </a:t>
            </a:r>
            <a:r>
              <a:rPr lang="en-GB" sz="14400" dirty="0">
                <a:solidFill>
                  <a:srgbClr val="1E1E1C"/>
                </a:solidFill>
              </a:rPr>
              <a:t> </a:t>
            </a:r>
            <a:r>
              <a:rPr lang="hu-HU" sz="14400" dirty="0">
                <a:solidFill>
                  <a:srgbClr val="1E1E1C"/>
                </a:solidFill>
              </a:rPr>
              <a:t>p</a:t>
            </a:r>
            <a:r>
              <a:rPr lang="en-GB" sz="14400" dirty="0" err="1">
                <a:solidFill>
                  <a:srgbClr val="1E1E1C"/>
                </a:solidFill>
              </a:rPr>
              <a:t>robability</a:t>
            </a:r>
            <a:r>
              <a:rPr lang="en-GB" sz="14400" dirty="0">
                <a:solidFill>
                  <a:srgbClr val="1E1E1C"/>
                </a:solidFill>
              </a:rPr>
              <a:t> of being employed 6 months after the program</a:t>
            </a:r>
            <a:r>
              <a:rPr lang="hu-HU" sz="14400" dirty="0">
                <a:solidFill>
                  <a:srgbClr val="1E1E1C"/>
                </a:solidFill>
              </a:rPr>
              <a:t>  and </a:t>
            </a:r>
            <a:r>
              <a:rPr lang="hu-HU" sz="14400" dirty="0" err="1">
                <a:solidFill>
                  <a:srgbClr val="1E1E1C"/>
                </a:solidFill>
              </a:rPr>
              <a:t>cumulative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days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within</a:t>
            </a:r>
            <a:r>
              <a:rPr lang="hu-HU" sz="14400" dirty="0">
                <a:solidFill>
                  <a:srgbClr val="1E1E1C"/>
                </a:solidFill>
              </a:rPr>
              <a:t> 6 </a:t>
            </a:r>
            <a:r>
              <a:rPr lang="hu-HU" sz="14400" dirty="0" err="1">
                <a:solidFill>
                  <a:srgbClr val="1E1E1C"/>
                </a:solidFill>
              </a:rPr>
              <a:t>months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after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completing</a:t>
            </a:r>
            <a:r>
              <a:rPr lang="hu-HU" sz="14400" dirty="0">
                <a:solidFill>
                  <a:srgbClr val="1E1E1C"/>
                </a:solidFill>
              </a:rPr>
              <a:t> </a:t>
            </a:r>
            <a:r>
              <a:rPr lang="hu-HU" sz="14400" dirty="0" err="1">
                <a:solidFill>
                  <a:srgbClr val="1E1E1C"/>
                </a:solidFill>
              </a:rPr>
              <a:t>the</a:t>
            </a:r>
            <a:r>
              <a:rPr lang="hu-HU" sz="14400" dirty="0">
                <a:solidFill>
                  <a:srgbClr val="1E1E1C"/>
                </a:solidFill>
              </a:rPr>
              <a:t> programme</a:t>
            </a:r>
            <a:endParaRPr lang="en-GB" sz="14400" dirty="0">
              <a:solidFill>
                <a:srgbClr val="1E1E1C"/>
              </a:solidFill>
            </a:endParaRPr>
          </a:p>
          <a:p>
            <a:pPr lvl="1"/>
            <a:r>
              <a:rPr lang="hu-HU" sz="14400" dirty="0">
                <a:solidFill>
                  <a:srgbClr val="1E1E1C"/>
                </a:solidFill>
              </a:rPr>
              <a:t>W</a:t>
            </a:r>
            <a:r>
              <a:rPr lang="en-GB" sz="14400" dirty="0">
                <a:solidFill>
                  <a:srgbClr val="1E1E1C"/>
                </a:solidFill>
              </a:rPr>
              <a:t>ages</a:t>
            </a:r>
            <a:r>
              <a:rPr lang="hu-HU" sz="14400" dirty="0">
                <a:solidFill>
                  <a:srgbClr val="1E1E1C"/>
                </a:solidFill>
              </a:rPr>
              <a:t>: </a:t>
            </a:r>
            <a:r>
              <a:rPr lang="en-GB" sz="14400" dirty="0">
                <a:solidFill>
                  <a:srgbClr val="1E1E1C"/>
                </a:solidFill>
              </a:rPr>
              <a:t>cumulative wages within 6 months after completing the program</a:t>
            </a:r>
          </a:p>
          <a:p>
            <a:pPr marL="1153869" indent="-1143000">
              <a:lnSpc>
                <a:spcPct val="120000"/>
              </a:lnSpc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hu-HU" sz="9600" dirty="0" smtClean="0">
              <a:cs typeface="Calibri" panose="020F0502020204030204" pitchFamily="34" charset="0"/>
            </a:endParaRPr>
          </a:p>
          <a:p>
            <a:pPr marL="10869" indent="0">
              <a:lnSpc>
                <a:spcPct val="120000"/>
              </a:lnSpc>
              <a:buClr>
                <a:srgbClr val="C00000"/>
              </a:buClr>
              <a:buNone/>
            </a:pPr>
            <a:r>
              <a:rPr lang="en-GB" sz="9600" dirty="0" smtClean="0">
                <a:cs typeface="Calibri" panose="020F050202020403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7019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e">
  <a:themeElements>
    <a:clrScheme name="">
      <a:dk1>
        <a:srgbClr val="000000"/>
      </a:dk1>
      <a:lt1>
        <a:srgbClr val="FFFFFF"/>
      </a:lt1>
      <a:dk2>
        <a:srgbClr val="1E1E1C"/>
      </a:dk2>
      <a:lt2>
        <a:srgbClr val="0F3C74"/>
      </a:lt2>
      <a:accent1>
        <a:srgbClr val="0F3C74"/>
      </a:accent1>
      <a:accent2>
        <a:srgbClr val="D8222C"/>
      </a:accent2>
      <a:accent3>
        <a:srgbClr val="3EAF79"/>
      </a:accent3>
      <a:accent4>
        <a:srgbClr val="FFC000"/>
      </a:accent4>
      <a:accent5>
        <a:srgbClr val="0F3C74"/>
      </a:accent5>
      <a:accent6>
        <a:srgbClr val="3EAF79"/>
      </a:accent6>
      <a:hlink>
        <a:srgbClr val="0F3C74"/>
      </a:hlink>
      <a:folHlink>
        <a:srgbClr val="954F72"/>
      </a:folHlink>
    </a:clrScheme>
    <a:fontScheme name="Egendefin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T-mal_EØSMidlene.potx" id="{2877A2A8-6D65-4BE8-A3B9-A911333E1F70}" vid="{D3D72181-B44E-471C-A438-738F633005D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93761</TotalTime>
  <Words>1273</Words>
  <Application>Microsoft Office PowerPoint</Application>
  <PresentationFormat>Custom</PresentationFormat>
  <Paragraphs>205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Office-theme</vt:lpstr>
      <vt:lpstr>Evaluating youth employment policies with administrative data: methodological and practical challenges   Judit Krekó   Youth employment partnerSHIP: evaluation studies in Spain, Hungary, Italy and Poland  Conference of the Czech Evaluation Society   9 June 2021</vt:lpstr>
      <vt:lpstr>Background: Youth employment partnerSHIP</vt:lpstr>
      <vt:lpstr>COUNTERFACTUAL EVALUATION OF YOUTH EMPLOYMENT POLICIES  - METHODOLOGICAL GUIDE </vt:lpstr>
      <vt:lpstr>THE USE OF ADMINISTRATIVE DATA </vt:lpstr>
      <vt:lpstr>MAIN CHALLENGES WITH ADMINISTRATIVE DATA </vt:lpstr>
      <vt:lpstr>COUNTERFACTUAL EVALUATION OF YOUTH EMPLOYMENT POLICIES  - METHODOLOGICAL GUIDE </vt:lpstr>
      <vt:lpstr>COUNTERFACTUAL IMPACT EVALUATION</vt:lpstr>
      <vt:lpstr>HOW TO CHOOSE AN IDENTIFICATION STRATEGY?</vt:lpstr>
      <vt:lpstr>AN APPLICATION: COUNTERFACTUAL EVALUATION OF THE 90-DAY JOB TRIAL PROGRAMME IN HUNGARY</vt:lpstr>
      <vt:lpstr>IDENTIFICATION STRATEGY AND DATA</vt:lpstr>
      <vt:lpstr>PROPENSITY SCORE MATCHING</vt:lpstr>
      <vt:lpstr>DATA, OUTCOME AND CONTROL VARIABLES</vt:lpstr>
      <vt:lpstr>SELECTION INTO THE TREATMENT GROUP: CREAM SKIMMING</vt:lpstr>
      <vt:lpstr> OTHER RESULTS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Office-bruker</dc:creator>
  <cp:lastModifiedBy>Lenovo</cp:lastModifiedBy>
  <cp:revision>455</cp:revision>
  <cp:lastPrinted>2020-10-20T19:37:26Z</cp:lastPrinted>
  <dcterms:created xsi:type="dcterms:W3CDTF">2017-09-27T10:52:39Z</dcterms:created>
  <dcterms:modified xsi:type="dcterms:W3CDTF">2021-06-24T14:58:03Z</dcterms:modified>
</cp:coreProperties>
</file>