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8" r:id="rId2"/>
    <p:sldId id="272" r:id="rId3"/>
    <p:sldId id="329" r:id="rId4"/>
    <p:sldId id="277" r:id="rId5"/>
    <p:sldId id="338" r:id="rId6"/>
    <p:sldId id="288" r:id="rId7"/>
    <p:sldId id="339" r:id="rId8"/>
    <p:sldId id="320" r:id="rId9"/>
    <p:sldId id="294" r:id="rId10"/>
    <p:sldId id="343" r:id="rId11"/>
    <p:sldId id="342" r:id="rId12"/>
    <p:sldId id="347" r:id="rId13"/>
    <p:sldId id="346" r:id="rId14"/>
    <p:sldId id="278" r:id="rId15"/>
    <p:sldId id="348" r:id="rId16"/>
    <p:sldId id="326" r:id="rId17"/>
    <p:sldId id="337" r:id="rId18"/>
    <p:sldId id="284" r:id="rId19"/>
    <p:sldId id="336" r:id="rId20"/>
    <p:sldId id="312" r:id="rId21"/>
    <p:sldId id="325" r:id="rId22"/>
    <p:sldId id="297" r:id="rId23"/>
    <p:sldId id="319" r:id="rId24"/>
    <p:sldId id="340" r:id="rId25"/>
    <p:sldId id="341" r:id="rId26"/>
    <p:sldId id="344" r:id="rId27"/>
    <p:sldId id="345" r:id="rId28"/>
  </p:sldIdLst>
  <p:sldSz cx="24380825" cy="13714413"/>
  <p:notesSz cx="6797675" cy="9926638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ota Scharle" initials="AS" lastIdx="7" clrIdx="0">
    <p:extLst>
      <p:ext uri="{19B8F6BF-5375-455C-9EA6-DF929625EA0E}">
        <p15:presenceInfo xmlns:p15="http://schemas.microsoft.com/office/powerpoint/2012/main" xmlns="" userId="ebeaecda88d760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16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FE401-8802-4541-929B-FAF25C81B2DF}" v="159" dt="2019-04-17T08:51:33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8" autoAdjust="0"/>
  </p:normalViewPr>
  <p:slideViewPr>
    <p:cSldViewPr snapToGrid="0">
      <p:cViewPr varScale="1">
        <p:scale>
          <a:sx n="21" d="100"/>
          <a:sy n="21" d="100"/>
        </p:scale>
        <p:origin x="-912" y="-126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-16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84"/>
    </p:cViewPr>
  </p:sorterViewPr>
  <p:notesViewPr>
    <p:cSldViewPr snapToGrid="0" showGuides="1">
      <p:cViewPr varScale="1">
        <p:scale>
          <a:sx n="84" d="100"/>
          <a:sy n="84" d="100"/>
        </p:scale>
        <p:origin x="268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Skaczkowska" userId="6ac0c00f-d879-46e0-80b5-1d91a1204ba1" providerId="ADAL" clId="{556719C6-A6D2-4D94-9D27-2E813AAEEB97}"/>
    <pc:docChg chg="custSel modSld modMainMaster">
      <pc:chgData name="Weronika Skaczkowska" userId="6ac0c00f-d879-46e0-80b5-1d91a1204ba1" providerId="ADAL" clId="{556719C6-A6D2-4D94-9D27-2E813AAEEB97}" dt="2019-02-28T15:48:16.973" v="18"/>
      <pc:docMkLst>
        <pc:docMk/>
      </pc:docMkLst>
      <pc:sldMasterChg chg="delSp modSldLayout">
        <pc:chgData name="Weronika Skaczkowska" userId="6ac0c00f-d879-46e0-80b5-1d91a1204ba1" providerId="ADAL" clId="{556719C6-A6D2-4D94-9D27-2E813AAEEB97}" dt="2019-02-28T15:48:16.973" v="18"/>
        <pc:sldMasterMkLst>
          <pc:docMk/>
          <pc:sldMasterMk cId="3812354849" sldId="2147483648"/>
        </pc:sldMasterMkLst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29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0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1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2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3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4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5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6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7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8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9" creationId="{00000000-0000-0000-0000-000000000000}"/>
          </ac:spMkLst>
        </pc:spChg>
        <pc:sldLayoutChg chg="setBg">
          <pc:chgData name="Weronika Skaczkowska" userId="6ac0c00f-d879-46e0-80b5-1d91a1204ba1" providerId="ADAL" clId="{556719C6-A6D2-4D94-9D27-2E813AAEEB97}" dt="2019-02-28T15:48:16.973" v="18"/>
          <pc:sldLayoutMkLst>
            <pc:docMk/>
            <pc:sldMasterMk cId="3812354849" sldId="2147483648"/>
            <pc:sldLayoutMk cId="2803204339" sldId="2147483651"/>
          </pc:sldLayoutMkLst>
        </pc:sldLayoutChg>
        <pc:sldLayoutChg chg="delSp setBg">
          <pc:chgData name="Weronika Skaczkowska" userId="6ac0c00f-d879-46e0-80b5-1d91a1204ba1" providerId="ADAL" clId="{556719C6-A6D2-4D94-9D27-2E813AAEEB97}" dt="2019-02-28T15:45:20.634" v="13" actId="478"/>
          <pc:sldLayoutMkLst>
            <pc:docMk/>
            <pc:sldMasterMk cId="3812354849" sldId="2147483648"/>
            <pc:sldLayoutMk cId="2258077482" sldId="2147483656"/>
          </pc:sldLayoutMkLst>
          <pc:picChg chg="del">
            <ac:chgData name="Weronika Skaczkowska" userId="6ac0c00f-d879-46e0-80b5-1d91a1204ba1" providerId="ADAL" clId="{556719C6-A6D2-4D94-9D27-2E813AAEEB97}" dt="2019-02-28T15:45:20.634" v="13" actId="478"/>
            <ac:picMkLst>
              <pc:docMk/>
              <pc:sldMasterMk cId="3812354849" sldId="2147483648"/>
              <pc:sldLayoutMk cId="2258077482" sldId="2147483656"/>
              <ac:picMk id="5" creationId="{00000000-0000-0000-0000-000000000000}"/>
            </ac:picMkLst>
          </pc:picChg>
        </pc:sldLayoutChg>
      </pc:sldMasterChg>
    </pc:docChg>
  </pc:docChgLst>
  <pc:docChgLst>
    <pc:chgData name="Weronika Skaczkowska" userId="6ac0c00f-d879-46e0-80b5-1d91a1204ba1" providerId="ADAL" clId="{FA2FE401-8802-4541-929B-FAF25C81B2DF}"/>
    <pc:docChg chg="undo custSel addSld delSld modSld sldOrd modMainMaster">
      <pc:chgData name="Weronika Skaczkowska" userId="6ac0c00f-d879-46e0-80b5-1d91a1204ba1" providerId="ADAL" clId="{FA2FE401-8802-4541-929B-FAF25C81B2DF}" dt="2019-04-17T08:52:31.149" v="744" actId="1076"/>
      <pc:docMkLst>
        <pc:docMk/>
      </pc:docMkLst>
      <pc:sldChg chg="addSp delSp modSp add ord">
        <pc:chgData name="Weronika Skaczkowska" userId="6ac0c00f-d879-46e0-80b5-1d91a1204ba1" providerId="ADAL" clId="{FA2FE401-8802-4541-929B-FAF25C81B2DF}" dt="2019-04-03T14:10:45.244" v="693"/>
        <pc:sldMkLst>
          <pc:docMk/>
          <pc:sldMk cId="3589169372" sldId="268"/>
        </pc:sldMkLst>
        <pc:spChg chg="mod">
          <ac:chgData name="Weronika Skaczkowska" userId="6ac0c00f-d879-46e0-80b5-1d91a1204ba1" providerId="ADAL" clId="{FA2FE401-8802-4541-929B-FAF25C81B2DF}" dt="2019-03-04T15:15:13.185" v="452" actId="20577"/>
          <ac:spMkLst>
            <pc:docMk/>
            <pc:sldMk cId="3589169372" sldId="268"/>
            <ac:spMk id="2" creationId="{FD52111A-281B-48BB-AAA7-12360A2B6240}"/>
          </ac:spMkLst>
        </pc:spChg>
        <pc:spChg chg="mod">
          <ac:chgData name="Weronika Skaczkowska" userId="6ac0c00f-d879-46e0-80b5-1d91a1204ba1" providerId="ADAL" clId="{FA2FE401-8802-4541-929B-FAF25C81B2DF}" dt="2019-03-04T15:13:37.520" v="366" actId="20577"/>
          <ac:spMkLst>
            <pc:docMk/>
            <pc:sldMk cId="3589169372" sldId="268"/>
            <ac:spMk id="4" creationId="{A7920C66-C34A-498B-BA73-7BADEECD6804}"/>
          </ac:spMkLst>
        </pc:spChg>
        <pc:spChg chg="mod">
          <ac:chgData name="Weronika Skaczkowska" userId="6ac0c00f-d879-46e0-80b5-1d91a1204ba1" providerId="ADAL" clId="{FA2FE401-8802-4541-929B-FAF25C81B2DF}" dt="2019-03-04T15:14:28.330" v="448" actId="20577"/>
          <ac:spMkLst>
            <pc:docMk/>
            <pc:sldMk cId="3589169372" sldId="268"/>
            <ac:spMk id="5" creationId="{F625F3C6-855E-4CFA-8812-E79B38A8BDFA}"/>
          </ac:spMkLst>
        </pc:spChg>
        <pc:spChg chg="mod">
          <ac:chgData name="Weronika Skaczkowska" userId="6ac0c00f-d879-46e0-80b5-1d91a1204ba1" providerId="ADAL" clId="{FA2FE401-8802-4541-929B-FAF25C81B2DF}" dt="2019-03-04T15:14:03.839" v="416" actId="20577"/>
          <ac:spMkLst>
            <pc:docMk/>
            <pc:sldMk cId="3589169372" sldId="268"/>
            <ac:spMk id="6" creationId="{2B39AA46-3365-4A72-84F0-DB413347886C}"/>
          </ac:spMkLst>
        </pc:spChg>
        <pc:spChg chg="mod">
          <ac:chgData name="Weronika Skaczkowska" userId="6ac0c00f-d879-46e0-80b5-1d91a1204ba1" providerId="ADAL" clId="{FA2FE401-8802-4541-929B-FAF25C81B2DF}" dt="2019-03-04T15:14:10.769" v="429" actId="20577"/>
          <ac:spMkLst>
            <pc:docMk/>
            <pc:sldMk cId="3589169372" sldId="268"/>
            <ac:spMk id="7" creationId="{B54DE33A-1B67-47FF-A89C-E072FC153565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8" creationId="{B5C91C5E-C934-4678-9A74-8D764CE5967D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9" creationId="{A582A11C-5DA1-48CB-A4A9-87FB12A238C3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0" creationId="{B9073397-9025-4486-8C7C-3842BE05426B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1" creationId="{0F6980B1-468F-4A8E-B816-5ED17CB01A6F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2" creationId="{C1B4D0AA-A7A5-4F69-A420-1D0347A045B7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3" creationId="{B9ACA626-FF3A-48E6-8C1C-D42EDAC41B5E}"/>
          </ac:spMkLst>
        </pc:spChg>
        <pc:picChg chg="add del mod">
          <ac:chgData name="Weronika Skaczkowska" userId="6ac0c00f-d879-46e0-80b5-1d91a1204ba1" providerId="ADAL" clId="{FA2FE401-8802-4541-929B-FAF25C81B2DF}" dt="2019-04-03T14:10:45.244" v="693"/>
          <ac:picMkLst>
            <pc:docMk/>
            <pc:sldMk cId="3589169372" sldId="268"/>
            <ac:picMk id="8" creationId="{505890D7-BC8F-4D8A-A9D1-377B503DFEB2}"/>
          </ac:picMkLst>
        </pc:picChg>
      </pc:sldChg>
      <pc:sldChg chg="modSp add ord">
        <pc:chgData name="Weronika Skaczkowska" userId="6ac0c00f-d879-46e0-80b5-1d91a1204ba1" providerId="ADAL" clId="{FA2FE401-8802-4541-929B-FAF25C81B2DF}" dt="2019-03-04T15:18:17.939" v="616" actId="20577"/>
        <pc:sldMkLst>
          <pc:docMk/>
          <pc:sldMk cId="4195392090" sldId="270"/>
        </pc:sldMkLst>
        <pc:spChg chg="mod">
          <ac:chgData name="Weronika Skaczkowska" userId="6ac0c00f-d879-46e0-80b5-1d91a1204ba1" providerId="ADAL" clId="{FA2FE401-8802-4541-929B-FAF25C81B2DF}" dt="2019-03-04T15:17:57.175" v="535" actId="20577"/>
          <ac:spMkLst>
            <pc:docMk/>
            <pc:sldMk cId="4195392090" sldId="270"/>
            <ac:spMk id="2" creationId="{856C4BEE-905A-4241-A9A7-7798B8E2CD6A}"/>
          </ac:spMkLst>
        </pc:spChg>
        <pc:spChg chg="mod">
          <ac:chgData name="Weronika Skaczkowska" userId="6ac0c00f-d879-46e0-80b5-1d91a1204ba1" providerId="ADAL" clId="{FA2FE401-8802-4541-929B-FAF25C81B2DF}" dt="2019-03-04T15:18:17.939" v="616" actId="20577"/>
          <ac:spMkLst>
            <pc:docMk/>
            <pc:sldMk cId="4195392090" sldId="270"/>
            <ac:spMk id="3" creationId="{39B2A3E9-90B0-4E29-9075-528186AE5D8E}"/>
          </ac:spMkLst>
        </pc:spChg>
      </pc:sldChg>
      <pc:sldChg chg="modSp add ord">
        <pc:chgData name="Weronika Skaczkowska" userId="6ac0c00f-d879-46e0-80b5-1d91a1204ba1" providerId="ADAL" clId="{FA2FE401-8802-4541-929B-FAF25C81B2DF}" dt="2019-03-04T15:17:51.318" v="515" actId="20577"/>
        <pc:sldMkLst>
          <pc:docMk/>
          <pc:sldMk cId="2478072755" sldId="271"/>
        </pc:sldMkLst>
        <pc:spChg chg="mod">
          <ac:chgData name="Weronika Skaczkowska" userId="6ac0c00f-d879-46e0-80b5-1d91a1204ba1" providerId="ADAL" clId="{FA2FE401-8802-4541-929B-FAF25C81B2DF}" dt="2019-03-04T15:17:51.318" v="515" actId="20577"/>
          <ac:spMkLst>
            <pc:docMk/>
            <pc:sldMk cId="2478072755" sldId="271"/>
            <ac:spMk id="2" creationId="{7384AAA6-759F-4007-A9D8-81935EFAB664}"/>
          </ac:spMkLst>
        </pc:spChg>
      </pc:sldChg>
      <pc:sldChg chg="addSp delSp modSp add">
        <pc:chgData name="Weronika Skaczkowska" userId="6ac0c00f-d879-46e0-80b5-1d91a1204ba1" providerId="ADAL" clId="{FA2FE401-8802-4541-929B-FAF25C81B2DF}" dt="2019-03-04T16:19:20.045" v="660" actId="12"/>
        <pc:sldMkLst>
          <pc:docMk/>
          <pc:sldMk cId="2124401823" sldId="272"/>
        </pc:sldMkLst>
        <pc:spChg chg="mod">
          <ac:chgData name="Weronika Skaczkowska" userId="6ac0c00f-d879-46e0-80b5-1d91a1204ba1" providerId="ADAL" clId="{FA2FE401-8802-4541-929B-FAF25C81B2DF}" dt="2019-03-04T15:15:23.749" v="454"/>
          <ac:spMkLst>
            <pc:docMk/>
            <pc:sldMk cId="2124401823" sldId="272"/>
            <ac:spMk id="2" creationId="{8837AC0B-4F1D-4455-A936-C17F1321CFE4}"/>
          </ac:spMkLst>
        </pc:spChg>
        <pc:spChg chg="mod">
          <ac:chgData name="Weronika Skaczkowska" userId="6ac0c00f-d879-46e0-80b5-1d91a1204ba1" providerId="ADAL" clId="{FA2FE401-8802-4541-929B-FAF25C81B2DF}" dt="2019-03-04T16:19:20.045" v="660" actId="12"/>
          <ac:spMkLst>
            <pc:docMk/>
            <pc:sldMk cId="2124401823" sldId="272"/>
            <ac:spMk id="3" creationId="{0060F179-0947-4CBE-9C8C-2770757C07A7}"/>
          </ac:spMkLst>
        </pc:spChg>
        <pc:spChg chg="add del mod">
          <ac:chgData name="Weronika Skaczkowska" userId="6ac0c00f-d879-46e0-80b5-1d91a1204ba1" providerId="ADAL" clId="{FA2FE401-8802-4541-929B-FAF25C81B2DF}" dt="2019-03-04T16:19:16.577" v="659"/>
          <ac:spMkLst>
            <pc:docMk/>
            <pc:sldMk cId="2124401823" sldId="272"/>
            <ac:spMk id="4" creationId="{22B54809-58C2-498F-B40D-D53C3D2C3C83}"/>
          </ac:spMkLst>
        </pc:spChg>
        <pc:spChg chg="add del mod">
          <ac:chgData name="Weronika Skaczkowska" userId="6ac0c00f-d879-46e0-80b5-1d91a1204ba1" providerId="ADAL" clId="{FA2FE401-8802-4541-929B-FAF25C81B2DF}" dt="2019-03-04T16:19:16.577" v="659"/>
          <ac:spMkLst>
            <pc:docMk/>
            <pc:sldMk cId="2124401823" sldId="272"/>
            <ac:spMk id="5" creationId="{F6587DDA-9C0F-40C3-8388-C52508BC8328}"/>
          </ac:spMkLst>
        </pc:spChg>
      </pc:sldChg>
      <pc:sldChg chg="add">
        <pc:chgData name="Weronika Skaczkowska" userId="6ac0c00f-d879-46e0-80b5-1d91a1204ba1" providerId="ADAL" clId="{FA2FE401-8802-4541-929B-FAF25C81B2DF}" dt="2019-03-04T16:20:35.321" v="667"/>
        <pc:sldMkLst>
          <pc:docMk/>
          <pc:sldMk cId="3020967744" sldId="275"/>
        </pc:sldMkLst>
      </pc:sldChg>
      <pc:sldChg chg="add">
        <pc:chgData name="Weronika Skaczkowska" userId="6ac0c00f-d879-46e0-80b5-1d91a1204ba1" providerId="ADAL" clId="{FA2FE401-8802-4541-929B-FAF25C81B2DF}" dt="2019-03-04T16:20:38.129" v="668"/>
        <pc:sldMkLst>
          <pc:docMk/>
          <pc:sldMk cId="3520657812" sldId="276"/>
        </pc:sldMkLst>
      </pc:sldChg>
      <pc:sldMasterChg chg="delSldLayout modSldLayout">
        <pc:chgData name="Weronika Skaczkowska" userId="6ac0c00f-d879-46e0-80b5-1d91a1204ba1" providerId="ADAL" clId="{FA2FE401-8802-4541-929B-FAF25C81B2DF}" dt="2019-04-17T08:52:31.149" v="744" actId="1076"/>
        <pc:sldMasterMkLst>
          <pc:docMk/>
          <pc:sldMasterMk cId="3812354849" sldId="2147483648"/>
        </pc:sldMasterMkLst>
        <pc:sldLayoutChg chg="addSp delSp modSp setBg">
          <pc:chgData name="Weronika Skaczkowska" userId="6ac0c00f-d879-46e0-80b5-1d91a1204ba1" providerId="ADAL" clId="{FA2FE401-8802-4541-929B-FAF25C81B2DF}" dt="2019-03-04T12:12:09.534" v="337" actId="14100"/>
          <pc:sldLayoutMkLst>
            <pc:docMk/>
            <pc:sldMasterMk cId="3812354849" sldId="2147483648"/>
            <pc:sldLayoutMk cId="2803204339" sldId="2147483651"/>
          </pc:sldLayoutMkLst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7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8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9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0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1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2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3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4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5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20.182" v="31" actId="478"/>
            <ac:spMkLst>
              <pc:docMk/>
              <pc:sldMasterMk cId="3812354849" sldId="2147483648"/>
              <pc:sldLayoutMk cId="2803204339" sldId="2147483651"/>
              <ac:spMk id="16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9.370" v="30" actId="478"/>
            <ac:spMkLst>
              <pc:docMk/>
              <pc:sldMasterMk cId="3812354849" sldId="2147483648"/>
              <pc:sldLayoutMk cId="2803204339" sldId="2147483651"/>
              <ac:spMk id="17" creationId="{00000000-0000-0000-0000-000000000000}"/>
            </ac:spMkLst>
          </pc:spChg>
          <pc:picChg chg="add del mod">
            <ac:chgData name="Weronika Skaczkowska" userId="6ac0c00f-d879-46e0-80b5-1d91a1204ba1" providerId="ADAL" clId="{FA2FE401-8802-4541-929B-FAF25C81B2DF}" dt="2019-03-04T11:43:40.372" v="158" actId="478"/>
            <ac:picMkLst>
              <pc:docMk/>
              <pc:sldMasterMk cId="3812354849" sldId="2147483648"/>
              <pc:sldLayoutMk cId="2803204339" sldId="2147483651"/>
              <ac:picMk id="3" creationId="{047B59F4-26CE-43BB-9473-A251B422BD05}"/>
            </ac:picMkLst>
          </pc:picChg>
          <pc:picChg chg="add mod">
            <ac:chgData name="Weronika Skaczkowska" userId="6ac0c00f-d879-46e0-80b5-1d91a1204ba1" providerId="ADAL" clId="{FA2FE401-8802-4541-929B-FAF25C81B2DF}" dt="2019-03-04T12:12:09.534" v="337" actId="14100"/>
            <ac:picMkLst>
              <pc:docMk/>
              <pc:sldMasterMk cId="3812354849" sldId="2147483648"/>
              <pc:sldLayoutMk cId="2803204339" sldId="2147483651"/>
              <ac:picMk id="4" creationId="{C67D67A2-A6AD-4680-916A-4B0912D5178B}"/>
            </ac:picMkLst>
          </pc:picChg>
          <pc:picChg chg="add del">
            <ac:chgData name="Weronika Skaczkowska" userId="6ac0c00f-d879-46e0-80b5-1d91a1204ba1" providerId="ADAL" clId="{FA2FE401-8802-4541-929B-FAF25C81B2DF}" dt="2019-03-04T11:49:58.062" v="169" actId="478"/>
            <ac:picMkLst>
              <pc:docMk/>
              <pc:sldMasterMk cId="3812354849" sldId="2147483648"/>
              <pc:sldLayoutMk cId="2803204339" sldId="2147483651"/>
              <ac:picMk id="18" creationId="{7C8C0174-5464-4CAF-A6B8-F8F58A27CA49}"/>
            </ac:picMkLst>
          </pc:picChg>
          <pc:picChg chg="add del">
            <ac:chgData name="Weronika Skaczkowska" userId="6ac0c00f-d879-46e0-80b5-1d91a1204ba1" providerId="ADAL" clId="{FA2FE401-8802-4541-929B-FAF25C81B2DF}" dt="2019-03-04T11:43:26.431" v="152" actId="478"/>
            <ac:picMkLst>
              <pc:docMk/>
              <pc:sldMasterMk cId="3812354849" sldId="2147483648"/>
              <pc:sldLayoutMk cId="2803204339" sldId="2147483651"/>
              <ac:picMk id="19" creationId="{6A95992B-1E1B-42F5-B281-B5932E0541DF}"/>
            </ac:picMkLst>
          </pc:picChg>
        </pc:sldLayoutChg>
        <pc:sldLayoutChg chg="addSp modSp">
          <pc:chgData name="Weronika Skaczkowska" userId="6ac0c00f-d879-46e0-80b5-1d91a1204ba1" providerId="ADAL" clId="{FA2FE401-8802-4541-929B-FAF25C81B2DF}" dt="2019-03-04T16:18:54.487" v="658" actId="14100"/>
          <pc:sldLayoutMkLst>
            <pc:docMk/>
            <pc:sldMasterMk cId="3812354849" sldId="2147483648"/>
            <pc:sldLayoutMk cId="2436915275" sldId="2147483654"/>
          </pc:sldLayoutMkLst>
          <pc:spChg chg="mod">
            <ac:chgData name="Weronika Skaczkowska" userId="6ac0c00f-d879-46e0-80b5-1d91a1204ba1" providerId="ADAL" clId="{FA2FE401-8802-4541-929B-FAF25C81B2DF}" dt="2019-03-04T16:18:54.487" v="658" actId="14100"/>
            <ac:spMkLst>
              <pc:docMk/>
              <pc:sldMasterMk cId="3812354849" sldId="2147483648"/>
              <pc:sldLayoutMk cId="2436915275" sldId="2147483654"/>
              <ac:spMk id="2" creationId="{00000000-0000-0000-0000-000000000000}"/>
            </ac:spMkLst>
          </pc:spChg>
          <pc:cxnChg chg="add">
            <ac:chgData name="Weronika Skaczkowska" userId="6ac0c00f-d879-46e0-80b5-1d91a1204ba1" providerId="ADAL" clId="{FA2FE401-8802-4541-929B-FAF25C81B2DF}" dt="2019-03-04T16:18:50.391" v="657"/>
            <ac:cxnSpMkLst>
              <pc:docMk/>
              <pc:sldMasterMk cId="3812354849" sldId="2147483648"/>
              <pc:sldLayoutMk cId="2436915275" sldId="2147483654"/>
              <ac:cxnSpMk id="3" creationId="{1D193FD6-5ABF-47A2-8373-59BC42A4470E}"/>
            </ac:cxnSpMkLst>
          </pc:cxnChg>
        </pc:sldLayoutChg>
        <pc:sldLayoutChg chg="addSp delSp modSp setBg">
          <pc:chgData name="Weronika Skaczkowska" userId="6ac0c00f-d879-46e0-80b5-1d91a1204ba1" providerId="ADAL" clId="{FA2FE401-8802-4541-929B-FAF25C81B2DF}" dt="2019-04-03T14:12:07.474" v="713" actId="1076"/>
          <pc:sldLayoutMkLst>
            <pc:docMk/>
            <pc:sldMasterMk cId="3812354849" sldId="2147483648"/>
            <pc:sldLayoutMk cId="2258077482" sldId="2147483656"/>
          </pc:sldLayoutMkLst>
          <pc:spChg chg="mod">
            <ac:chgData name="Weronika Skaczkowska" userId="6ac0c00f-d879-46e0-80b5-1d91a1204ba1" providerId="ADAL" clId="{FA2FE401-8802-4541-929B-FAF25C81B2DF}" dt="2019-03-04T11:36:18.114" v="97" actId="1076"/>
            <ac:spMkLst>
              <pc:docMk/>
              <pc:sldMasterMk cId="3812354849" sldId="2147483648"/>
              <pc:sldLayoutMk cId="2258077482" sldId="2147483656"/>
              <ac:spMk id="2" creationId="{00000000-0000-0000-0000-000000000000}"/>
            </ac:spMkLst>
          </pc:spChg>
          <pc:spChg chg="add mod ord">
            <ac:chgData name="Weronika Skaczkowska" userId="6ac0c00f-d879-46e0-80b5-1d91a1204ba1" providerId="ADAL" clId="{FA2FE401-8802-4541-929B-FAF25C81B2DF}" dt="2019-03-04T11:37:28.262" v="124" actId="14100"/>
            <ac:spMkLst>
              <pc:docMk/>
              <pc:sldMasterMk cId="3812354849" sldId="2147483648"/>
              <pc:sldLayoutMk cId="2258077482" sldId="2147483656"/>
              <ac:spMk id="3" creationId="{85142197-8E0C-48B0-8F5F-8A440339D3B8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4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3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4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7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8" creationId="{00000000-0000-0000-0000-000000000000}"/>
            </ac:spMkLst>
          </pc:spChg>
          <pc:picChg chg="add mod">
            <ac:chgData name="Weronika Skaczkowska" userId="6ac0c00f-d879-46e0-80b5-1d91a1204ba1" providerId="ADAL" clId="{FA2FE401-8802-4541-929B-FAF25C81B2DF}" dt="2019-04-03T14:12:02.552" v="712" actId="1076"/>
            <ac:picMkLst>
              <pc:docMk/>
              <pc:sldMasterMk cId="3812354849" sldId="2147483648"/>
              <pc:sldLayoutMk cId="2258077482" sldId="2147483656"/>
              <ac:picMk id="5" creationId="{B7E2D0A0-436E-4ADB-ACB8-C5561D25EE6E}"/>
            </ac:picMkLst>
          </pc:picChg>
          <pc:picChg chg="add mod">
            <ac:chgData name="Weronika Skaczkowska" userId="6ac0c00f-d879-46e0-80b5-1d91a1204ba1" providerId="ADAL" clId="{FA2FE401-8802-4541-929B-FAF25C81B2DF}" dt="2019-04-03T14:12:07.474" v="713" actId="1076"/>
            <ac:picMkLst>
              <pc:docMk/>
              <pc:sldMasterMk cId="3812354849" sldId="2147483648"/>
              <pc:sldLayoutMk cId="2258077482" sldId="2147483656"/>
              <ac:picMk id="6" creationId="{2E0632DF-9F68-4FCE-A208-DFD0F8073FBE}"/>
            </ac:picMkLst>
          </pc:picChg>
          <pc:picChg chg="add mod">
            <ac:chgData name="Weronika Skaczkowska" userId="6ac0c00f-d879-46e0-80b5-1d91a1204ba1" providerId="ADAL" clId="{FA2FE401-8802-4541-929B-FAF25C81B2DF}" dt="2019-03-04T11:37:35.512" v="130" actId="1036"/>
            <ac:picMkLst>
              <pc:docMk/>
              <pc:sldMasterMk cId="3812354849" sldId="2147483648"/>
              <pc:sldLayoutMk cId="2258077482" sldId="2147483656"/>
              <ac:picMk id="8" creationId="{DFF220B5-E19B-436E-956E-10548D65F1FF}"/>
            </ac:picMkLst>
          </pc:picChg>
          <pc:picChg chg="add del mod">
            <ac:chgData name="Weronika Skaczkowska" userId="6ac0c00f-d879-46e0-80b5-1d91a1204ba1" providerId="ADAL" clId="{FA2FE401-8802-4541-929B-FAF25C81B2DF}" dt="2019-04-03T14:10:55.997" v="696" actId="478"/>
            <ac:picMkLst>
              <pc:docMk/>
              <pc:sldMasterMk cId="3812354849" sldId="2147483648"/>
              <pc:sldLayoutMk cId="2258077482" sldId="2147483656"/>
              <ac:picMk id="9" creationId="{964CDE19-46F9-47F5-B062-A5872C539172}"/>
            </ac:picMkLst>
          </pc:picChg>
          <pc:picChg chg="add del mod">
            <ac:chgData name="Weronika Skaczkowska" userId="6ac0c00f-d879-46e0-80b5-1d91a1204ba1" providerId="ADAL" clId="{FA2FE401-8802-4541-929B-FAF25C81B2DF}" dt="2019-04-03T14:11:59.166" v="711" actId="478"/>
            <ac:picMkLst>
              <pc:docMk/>
              <pc:sldMasterMk cId="3812354849" sldId="2147483648"/>
              <pc:sldLayoutMk cId="2258077482" sldId="2147483656"/>
              <ac:picMk id="11" creationId="{E7B351B6-EDD2-4A46-A1D2-EE1AECAF4CB4}"/>
            </ac:picMkLst>
          </pc:picChg>
          <pc:picChg chg="add del mod">
            <ac:chgData name="Weronika Skaczkowska" userId="6ac0c00f-d879-46e0-80b5-1d91a1204ba1" providerId="ADAL" clId="{FA2FE401-8802-4541-929B-FAF25C81B2DF}" dt="2019-03-08T09:28:04.031" v="683" actId="478"/>
            <ac:picMkLst>
              <pc:docMk/>
              <pc:sldMasterMk cId="3812354849" sldId="2147483648"/>
              <pc:sldLayoutMk cId="2258077482" sldId="2147483656"/>
              <ac:picMk id="11" creationId="{F66618AC-C12C-4269-A220-8CA6C24EC798}"/>
            </ac:picMkLst>
          </pc:picChg>
        </pc:sldLayoutChg>
        <pc:sldLayoutChg chg="addSp delSp modSp setBg">
          <pc:chgData name="Weronika Skaczkowska" userId="6ac0c00f-d879-46e0-80b5-1d91a1204ba1" providerId="ADAL" clId="{FA2FE401-8802-4541-929B-FAF25C81B2DF}" dt="2019-04-17T08:52:31.149" v="744" actId="1076"/>
          <pc:sldLayoutMkLst>
            <pc:docMk/>
            <pc:sldMasterMk cId="3812354849" sldId="2147483648"/>
            <pc:sldLayoutMk cId="2468644125" sldId="2147483663"/>
          </pc:sldLayoutMkLst>
          <pc:spChg chg="add mod">
            <ac:chgData name="Weronika Skaczkowska" userId="6ac0c00f-d879-46e0-80b5-1d91a1204ba1" providerId="ADAL" clId="{FA2FE401-8802-4541-929B-FAF25C81B2DF}" dt="2019-04-17T08:52:31.149" v="744" actId="1076"/>
            <ac:spMkLst>
              <pc:docMk/>
              <pc:sldMasterMk cId="3812354849" sldId="2147483648"/>
              <pc:sldLayoutMk cId="2468644125" sldId="2147483663"/>
              <ac:spMk id="4" creationId="{273048BB-54A7-4F75-930C-FC3000C89EB7}"/>
            </ac:spMkLst>
          </pc:spChg>
          <pc:picChg chg="add mod">
            <ac:chgData name="Weronika Skaczkowska" userId="6ac0c00f-d879-46e0-80b5-1d91a1204ba1" providerId="ADAL" clId="{FA2FE401-8802-4541-929B-FAF25C81B2DF}" dt="2019-03-04T09:40:13.497" v="41" actId="14100"/>
            <ac:picMkLst>
              <pc:docMk/>
              <pc:sldMasterMk cId="3812354849" sldId="2147483648"/>
              <pc:sldLayoutMk cId="2468644125" sldId="2147483663"/>
              <ac:picMk id="3" creationId="{BC700638-0CAF-483C-BB34-AB88E67DFFFF}"/>
            </ac:picMkLst>
          </pc:picChg>
          <pc:picChg chg="del mod">
            <ac:chgData name="Weronika Skaczkowska" userId="6ac0c00f-d879-46e0-80b5-1d91a1204ba1" providerId="ADAL" clId="{FA2FE401-8802-4541-929B-FAF25C81B2DF}" dt="2019-04-03T14:12:33.266" v="714" actId="478"/>
            <ac:picMkLst>
              <pc:docMk/>
              <pc:sldMasterMk cId="3812354849" sldId="2147483648"/>
              <pc:sldLayoutMk cId="2468644125" sldId="2147483663"/>
              <ac:picMk id="5" creationId="{00000000-0000-0000-0000-000000000000}"/>
            </ac:picMkLst>
          </pc:picChg>
          <pc:picChg chg="add">
            <ac:chgData name="Weronika Skaczkowska" userId="6ac0c00f-d879-46e0-80b5-1d91a1204ba1" providerId="ADAL" clId="{FA2FE401-8802-4541-929B-FAF25C81B2DF}" dt="2019-04-03T14:12:35.899" v="715"/>
            <ac:picMkLst>
              <pc:docMk/>
              <pc:sldMasterMk cId="3812354849" sldId="2147483648"/>
              <pc:sldLayoutMk cId="2468644125" sldId="2147483663"/>
              <ac:picMk id="6" creationId="{C44E8499-75E5-4971-88D3-9EBE8F87075D}"/>
            </ac:picMkLst>
          </pc:picChg>
          <pc:picChg chg="add">
            <ac:chgData name="Weronika Skaczkowska" userId="6ac0c00f-d879-46e0-80b5-1d91a1204ba1" providerId="ADAL" clId="{FA2FE401-8802-4541-929B-FAF25C81B2DF}" dt="2019-04-03T14:12:35.899" v="715"/>
            <ac:picMkLst>
              <pc:docMk/>
              <pc:sldMasterMk cId="3812354849" sldId="2147483648"/>
              <pc:sldLayoutMk cId="2468644125" sldId="2147483663"/>
              <ac:picMk id="8" creationId="{0673FD3F-5FDD-41D1-9BC3-C817CD81CF0B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00.452" v="650" actId="2710"/>
          <pc:sldLayoutMkLst>
            <pc:docMk/>
            <pc:sldMasterMk cId="3812354849" sldId="2147483648"/>
            <pc:sldLayoutMk cId="537428218" sldId="2147483664"/>
          </pc:sldLayoutMkLst>
          <pc:spChg chg="mod">
            <ac:chgData name="Weronika Skaczkowska" userId="6ac0c00f-d879-46e0-80b5-1d91a1204ba1" providerId="ADAL" clId="{FA2FE401-8802-4541-929B-FAF25C81B2DF}" dt="2019-03-04T16:17:52.028" v="649" actId="14100"/>
            <ac:spMkLst>
              <pc:docMk/>
              <pc:sldMasterMk cId="3812354849" sldId="2147483648"/>
              <pc:sldLayoutMk cId="537428218" sldId="2147483664"/>
              <ac:spMk id="2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6:18:00.452" v="650" actId="2710"/>
            <ac:spMkLst>
              <pc:docMk/>
              <pc:sldMasterMk cId="3812354849" sldId="2147483648"/>
              <pc:sldLayoutMk cId="537428218" sldId="2147483664"/>
              <ac:spMk id="3" creationId="{00000000-0000-0000-0000-000000000000}"/>
            </ac:spMkLst>
          </pc:spChg>
          <pc:spChg chg="del mod">
            <ac:chgData name="Weronika Skaczkowska" userId="6ac0c00f-d879-46e0-80b5-1d91a1204ba1" providerId="ADAL" clId="{FA2FE401-8802-4541-929B-FAF25C81B2DF}" dt="2019-03-04T12:09:05.261" v="314" actId="478"/>
            <ac:spMkLst>
              <pc:docMk/>
              <pc:sldMasterMk cId="3812354849" sldId="2147483648"/>
              <pc:sldLayoutMk cId="537428218" sldId="2147483664"/>
              <ac:spMk id="9" creationId="{00000000-0000-0000-0000-000000000000}"/>
            </ac:spMkLst>
          </pc:spChg>
          <pc:picChg chg="add del mod">
            <ac:chgData name="Weronika Skaczkowska" userId="6ac0c00f-d879-46e0-80b5-1d91a1204ba1" providerId="ADAL" clId="{FA2FE401-8802-4541-929B-FAF25C81B2DF}" dt="2019-03-04T12:02:07.672" v="181" actId="478"/>
            <ac:picMkLst>
              <pc:docMk/>
              <pc:sldMasterMk cId="3812354849" sldId="2147483648"/>
              <pc:sldLayoutMk cId="537428218" sldId="2147483664"/>
              <ac:picMk id="4" creationId="{0CA8301A-2327-4871-8CAC-3E3AE6E2D753}"/>
            </ac:picMkLst>
          </pc:picChg>
          <pc:picChg chg="add del mod">
            <ac:chgData name="Weronika Skaczkowska" userId="6ac0c00f-d879-46e0-80b5-1d91a1204ba1" providerId="ADAL" clId="{FA2FE401-8802-4541-929B-FAF25C81B2DF}" dt="2019-03-04T10:43:24.311" v="62" actId="478"/>
            <ac:picMkLst>
              <pc:docMk/>
              <pc:sldMasterMk cId="3812354849" sldId="2147483648"/>
              <pc:sldLayoutMk cId="537428218" sldId="2147483664"/>
              <ac:picMk id="5" creationId="{731E04E8-0904-4227-A2B3-DA479C15336B}"/>
            </ac:picMkLst>
          </pc:picChg>
          <pc:cxnChg chg="add del">
            <ac:chgData name="Weronika Skaczkowska" userId="6ac0c00f-d879-46e0-80b5-1d91a1204ba1" providerId="ADAL" clId="{FA2FE401-8802-4541-929B-FAF25C81B2DF}" dt="2019-03-04T12:06:55.595" v="259"/>
            <ac:cxnSpMkLst>
              <pc:docMk/>
              <pc:sldMasterMk cId="3812354849" sldId="2147483648"/>
              <pc:sldLayoutMk cId="537428218" sldId="2147483664"/>
              <ac:cxnSpMk id="7" creationId="{803546C7-016F-48E7-8039-DC3B42A8C8E0}"/>
            </ac:cxnSpMkLst>
          </pc:cxnChg>
          <pc:cxnChg chg="add del">
            <ac:chgData name="Weronika Skaczkowska" userId="6ac0c00f-d879-46e0-80b5-1d91a1204ba1" providerId="ADAL" clId="{FA2FE401-8802-4541-929B-FAF25C81B2DF}" dt="2019-03-04T12:06:57.261" v="261"/>
            <ac:cxnSpMkLst>
              <pc:docMk/>
              <pc:sldMasterMk cId="3812354849" sldId="2147483648"/>
              <pc:sldLayoutMk cId="537428218" sldId="2147483664"/>
              <ac:cxnSpMk id="8" creationId="{DC6AF3AE-7413-4C0E-9075-E1A7FAF89174}"/>
            </ac:cxnSpMkLst>
          </pc:cxnChg>
          <pc:cxnChg chg="add del mod">
            <ac:chgData name="Weronika Skaczkowska" userId="6ac0c00f-d879-46e0-80b5-1d91a1204ba1" providerId="ADAL" clId="{FA2FE401-8802-4541-929B-FAF25C81B2DF}" dt="2019-03-04T12:07:10.045" v="264" actId="478"/>
            <ac:cxnSpMkLst>
              <pc:docMk/>
              <pc:sldMasterMk cId="3812354849" sldId="2147483648"/>
              <pc:sldLayoutMk cId="537428218" sldId="2147483664"/>
              <ac:cxnSpMk id="10" creationId="{B6E810E3-C5B0-4884-880B-C2DA8DD51246}"/>
            </ac:cxnSpMkLst>
          </pc:cxnChg>
          <pc:cxnChg chg="add mod">
            <ac:chgData name="Weronika Skaczkowska" userId="6ac0c00f-d879-46e0-80b5-1d91a1204ba1" providerId="ADAL" clId="{FA2FE401-8802-4541-929B-FAF25C81B2DF}" dt="2019-03-04T16:17:52.028" v="649" actId="14100"/>
            <ac:cxnSpMkLst>
              <pc:docMk/>
              <pc:sldMasterMk cId="3812354849" sldId="2147483648"/>
              <pc:sldLayoutMk cId="537428218" sldId="2147483664"/>
              <ac:cxnSpMk id="12" creationId="{946E1382-9457-4995-A61D-9B34C403A1B1}"/>
            </ac:cxnSpMkLst>
          </pc:cxnChg>
        </pc:sldLayoutChg>
        <pc:sldLayoutChg chg="addSp delSp modSp">
          <pc:chgData name="Weronika Skaczkowska" userId="6ac0c00f-d879-46e0-80b5-1d91a1204ba1" providerId="ADAL" clId="{FA2FE401-8802-4541-929B-FAF25C81B2DF}" dt="2019-03-04T16:17:40.328" v="648" actId="2710"/>
          <pc:sldLayoutMkLst>
            <pc:docMk/>
            <pc:sldMasterMk cId="3812354849" sldId="2147483648"/>
            <pc:sldLayoutMk cId="1532741281" sldId="2147483665"/>
          </pc:sldLayoutMkLst>
          <pc:spChg chg="mod">
            <ac:chgData name="Weronika Skaczkowska" userId="6ac0c00f-d879-46e0-80b5-1d91a1204ba1" providerId="ADAL" clId="{FA2FE401-8802-4541-929B-FAF25C81B2DF}" dt="2019-03-04T11:51:22.398" v="176" actId="207"/>
            <ac:spMkLst>
              <pc:docMk/>
              <pc:sldMasterMk cId="3812354849" sldId="2147483648"/>
              <pc:sldLayoutMk cId="1532741281" sldId="2147483665"/>
              <ac:spMk id="2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6:17:40.328" v="648" actId="2710"/>
            <ac:spMkLst>
              <pc:docMk/>
              <pc:sldMasterMk cId="3812354849" sldId="2147483648"/>
              <pc:sldLayoutMk cId="1532741281" sldId="2147483665"/>
              <ac:spMk id="8" creationId="{00000000-0000-0000-0000-000000000000}"/>
            </ac:spMkLst>
          </pc:spChg>
          <pc:spChg chg="del mod">
            <ac:chgData name="Weronika Skaczkowska" userId="6ac0c00f-d879-46e0-80b5-1d91a1204ba1" providerId="ADAL" clId="{FA2FE401-8802-4541-929B-FAF25C81B2DF}" dt="2019-03-04T12:09:37.184" v="315" actId="478"/>
            <ac:spMkLst>
              <pc:docMk/>
              <pc:sldMasterMk cId="3812354849" sldId="2147483648"/>
              <pc:sldLayoutMk cId="1532741281" sldId="2147483665"/>
              <ac:spMk id="9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0:44:47.198" v="68" actId="478"/>
            <ac:picMkLst>
              <pc:docMk/>
              <pc:sldMasterMk cId="3812354849" sldId="2147483648"/>
              <pc:sldLayoutMk cId="1532741281" sldId="2147483665"/>
              <ac:picMk id="3" creationId="{307CBD51-52FC-4F02-A22B-061BFE759DB2}"/>
            </ac:picMkLst>
          </pc:picChg>
          <pc:picChg chg="add del">
            <ac:chgData name="Weronika Skaczkowska" userId="6ac0c00f-d879-46e0-80b5-1d91a1204ba1" providerId="ADAL" clId="{FA2FE401-8802-4541-929B-FAF25C81B2DF}" dt="2019-03-04T10:44:56.456" v="70"/>
            <ac:picMkLst>
              <pc:docMk/>
              <pc:sldMasterMk cId="3812354849" sldId="2147483648"/>
              <pc:sldLayoutMk cId="1532741281" sldId="2147483665"/>
              <ac:picMk id="10" creationId="{B2425EA0-97AE-445F-A1C1-FE01D3926B97}"/>
            </ac:picMkLst>
          </pc:picChg>
          <pc:picChg chg="add del">
            <ac:chgData name="Weronika Skaczkowska" userId="6ac0c00f-d879-46e0-80b5-1d91a1204ba1" providerId="ADAL" clId="{FA2FE401-8802-4541-929B-FAF25C81B2DF}" dt="2019-03-04T12:02:09.833" v="182" actId="478"/>
            <ac:picMkLst>
              <pc:docMk/>
              <pc:sldMasterMk cId="3812354849" sldId="2147483648"/>
              <pc:sldLayoutMk cId="1532741281" sldId="2147483665"/>
              <ac:picMk id="11" creationId="{6A6C6999-485E-4C09-8F5D-15ACF125A81B}"/>
            </ac:picMkLst>
          </pc:picChg>
          <pc:cxnChg chg="add mod">
            <ac:chgData name="Weronika Skaczkowska" userId="6ac0c00f-d879-46e0-80b5-1d91a1204ba1" providerId="ADAL" clId="{FA2FE401-8802-4541-929B-FAF25C81B2DF}" dt="2019-03-04T12:09:51.463" v="318" actId="14100"/>
            <ac:cxnSpMkLst>
              <pc:docMk/>
              <pc:sldMasterMk cId="3812354849" sldId="2147483648"/>
              <pc:sldLayoutMk cId="1532741281" sldId="2147483665"/>
              <ac:cxnSpMk id="12" creationId="{6057A095-ECEE-410B-A417-9F41CD0065AE}"/>
            </ac:cxnSpMkLst>
          </pc:cxnChg>
        </pc:sldLayoutChg>
        <pc:sldLayoutChg chg="addSp delSp modSp">
          <pc:chgData name="Weronika Skaczkowska" userId="6ac0c00f-d879-46e0-80b5-1d91a1204ba1" providerId="ADAL" clId="{FA2FE401-8802-4541-929B-FAF25C81B2DF}" dt="2019-03-04T16:17:35.818" v="647" actId="20577"/>
          <pc:sldLayoutMkLst>
            <pc:docMk/>
            <pc:sldMasterMk cId="3812354849" sldId="2147483648"/>
            <pc:sldLayoutMk cId="2744334217" sldId="2147483666"/>
          </pc:sldLayoutMkLst>
          <pc:spChg chg="mod">
            <ac:chgData name="Weronika Skaczkowska" userId="6ac0c00f-d879-46e0-80b5-1d91a1204ba1" providerId="ADAL" clId="{FA2FE401-8802-4541-929B-FAF25C81B2DF}" dt="2019-03-04T16:17:35.818" v="647" actId="20577"/>
            <ac:spMkLst>
              <pc:docMk/>
              <pc:sldMasterMk cId="3812354849" sldId="2147483648"/>
              <pc:sldLayoutMk cId="2744334217" sldId="2147483666"/>
              <ac:spMk id="10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0.073" v="178" actId="207"/>
            <ac:spMkLst>
              <pc:docMk/>
              <pc:sldMasterMk cId="3812354849" sldId="2147483648"/>
              <pc:sldLayoutMk cId="2744334217" sldId="2147483666"/>
              <ac:spMk id="11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2.106" v="183" actId="478"/>
            <ac:picMkLst>
              <pc:docMk/>
              <pc:sldMasterMk cId="3812354849" sldId="2147483648"/>
              <pc:sldLayoutMk cId="2744334217" sldId="2147483666"/>
              <ac:picMk id="6" creationId="{198C4A36-DCEF-4122-839D-3B2931C5FE7E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32.299" v="655" actId="14100"/>
          <pc:sldLayoutMkLst>
            <pc:docMk/>
            <pc:sldMasterMk cId="3812354849" sldId="2147483648"/>
            <pc:sldLayoutMk cId="1922626821" sldId="2147483667"/>
          </pc:sldLayoutMkLst>
          <pc:spChg chg="mod">
            <ac:chgData name="Weronika Skaczkowska" userId="6ac0c00f-d879-46e0-80b5-1d91a1204ba1" providerId="ADAL" clId="{FA2FE401-8802-4541-929B-FAF25C81B2DF}" dt="2019-03-04T16:18:32.299" v="655" actId="14100"/>
            <ac:spMkLst>
              <pc:docMk/>
              <pc:sldMasterMk cId="3812354849" sldId="2147483648"/>
              <pc:sldLayoutMk cId="1922626821" sldId="2147483667"/>
              <ac:spMk id="2" creationId="{00000000-0000-0000-0000-000000000000}"/>
            </ac:spMkLst>
          </pc:spChg>
          <pc:spChg chg="add">
            <ac:chgData name="Weronika Skaczkowska" userId="6ac0c00f-d879-46e0-80b5-1d91a1204ba1" providerId="ADAL" clId="{FA2FE401-8802-4541-929B-FAF25C81B2DF}" dt="2019-03-04T16:18:23.888" v="652"/>
            <ac:spMkLst>
              <pc:docMk/>
              <pc:sldMasterMk cId="3812354849" sldId="2147483648"/>
              <pc:sldLayoutMk cId="1922626821" sldId="2147483667"/>
              <ac:spMk id="5" creationId="{AB4F7664-C4CB-4385-960C-6C56A16C4EF8}"/>
            </ac:spMkLst>
          </pc:spChg>
          <pc:spChg chg="del">
            <ac:chgData name="Weronika Skaczkowska" userId="6ac0c00f-d879-46e0-80b5-1d91a1204ba1" providerId="ADAL" clId="{FA2FE401-8802-4541-929B-FAF25C81B2DF}" dt="2019-03-04T16:18:23.592" v="651" actId="478"/>
            <ac:spMkLst>
              <pc:docMk/>
              <pc:sldMasterMk cId="3812354849" sldId="2147483648"/>
              <pc:sldLayoutMk cId="1922626821" sldId="2147483667"/>
              <ac:spMk id="6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3.663" v="179" actId="207"/>
            <ac:spMkLst>
              <pc:docMk/>
              <pc:sldMasterMk cId="3812354849" sldId="2147483648"/>
              <pc:sldLayoutMk cId="1922626821" sldId="2147483667"/>
              <ac:spMk id="8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6.666" v="185" actId="478"/>
            <ac:picMkLst>
              <pc:docMk/>
              <pc:sldMasterMk cId="3812354849" sldId="2147483648"/>
              <pc:sldLayoutMk cId="1922626821" sldId="2147483667"/>
              <ac:picMk id="5" creationId="{56194B93-3528-489C-8DF0-C876F83DD8A4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37.864" v="656" actId="14100"/>
          <pc:sldLayoutMkLst>
            <pc:docMk/>
            <pc:sldMasterMk cId="3812354849" sldId="2147483648"/>
            <pc:sldLayoutMk cId="491945313" sldId="2147483668"/>
          </pc:sldLayoutMkLst>
          <pc:spChg chg="mod">
            <ac:chgData name="Weronika Skaczkowska" userId="6ac0c00f-d879-46e0-80b5-1d91a1204ba1" providerId="ADAL" clId="{FA2FE401-8802-4541-929B-FAF25C81B2DF}" dt="2019-03-04T16:18:37.864" v="656" actId="14100"/>
            <ac:spMkLst>
              <pc:docMk/>
              <pc:sldMasterMk cId="3812354849" sldId="2147483648"/>
              <pc:sldLayoutMk cId="491945313" sldId="2147483668"/>
              <ac:spMk id="2" creationId="{00000000-0000-0000-0000-000000000000}"/>
            </ac:spMkLst>
          </pc:spChg>
          <pc:spChg chg="add">
            <ac:chgData name="Weronika Skaczkowska" userId="6ac0c00f-d879-46e0-80b5-1d91a1204ba1" providerId="ADAL" clId="{FA2FE401-8802-4541-929B-FAF25C81B2DF}" dt="2019-03-04T16:18:26.208" v="654"/>
            <ac:spMkLst>
              <pc:docMk/>
              <pc:sldMasterMk cId="3812354849" sldId="2147483648"/>
              <pc:sldLayoutMk cId="491945313" sldId="2147483668"/>
              <ac:spMk id="5" creationId="{92844F20-6388-4CE6-A610-1AFC563942D2}"/>
            </ac:spMkLst>
          </pc:spChg>
          <pc:spChg chg="del">
            <ac:chgData name="Weronika Skaczkowska" userId="6ac0c00f-d879-46e0-80b5-1d91a1204ba1" providerId="ADAL" clId="{FA2FE401-8802-4541-929B-FAF25C81B2DF}" dt="2019-03-04T16:18:25.835" v="653" actId="478"/>
            <ac:spMkLst>
              <pc:docMk/>
              <pc:sldMasterMk cId="3812354849" sldId="2147483648"/>
              <pc:sldLayoutMk cId="491945313" sldId="2147483668"/>
              <ac:spMk id="8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6.969" v="180" actId="207"/>
            <ac:spMkLst>
              <pc:docMk/>
              <pc:sldMasterMk cId="3812354849" sldId="2147483648"/>
              <pc:sldLayoutMk cId="491945313" sldId="2147483668"/>
              <ac:spMk id="9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4.736" v="184" actId="478"/>
            <ac:picMkLst>
              <pc:docMk/>
              <pc:sldMasterMk cId="3812354849" sldId="2147483648"/>
              <pc:sldLayoutMk cId="491945313" sldId="2147483668"/>
              <ac:picMk id="5" creationId="{B6CC2054-7951-468B-AEE5-7633B4CDE11F}"/>
            </ac:picMkLst>
          </pc:pic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25B88218-B188-4477-8B00-F7E592FD5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C8F33F7-1C6C-446A-A72D-0CB50E81E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DE29-1F7D-44C2-8C49-1E3AE93DE45F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2BA7BFD-D28C-477E-827E-20FB4040F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835BC81C-BE37-4066-B24E-1F1F4061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35C8-539E-4540-85CA-3E1C20B33D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86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85142197-8E0C-48B0-8F5F-8A440339D3B8}"/>
              </a:ext>
            </a:extLst>
          </p:cNvPr>
          <p:cNvSpPr/>
          <p:nvPr userDrawn="1"/>
        </p:nvSpPr>
        <p:spPr>
          <a:xfrm>
            <a:off x="0" y="11255635"/>
            <a:ext cx="24380824" cy="252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921964"/>
            <a:ext cx="18332511" cy="1231106"/>
          </a:xfrm>
        </p:spPr>
        <p:txBody>
          <a:bodyPr wrap="square" lIns="0" tIns="0" rIns="0" bIns="0" anchor="b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rgbClr val="B81639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8029816"/>
            <a:ext cx="15415728" cy="322743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xmlns="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xmlns="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0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16682557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16682557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74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227730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2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43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9226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xmlns="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919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xmlns="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14787"/>
            <a:ext cx="24392812" cy="705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2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6681926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xmlns="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xmlns="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10486982"/>
            <a:ext cx="15415728" cy="32274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xmlns="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xmlns="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73048BB-54A7-4F75-930C-FC3000C89EB7}"/>
              </a:ext>
            </a:extLst>
          </p:cNvPr>
          <p:cNvSpPr txBox="1"/>
          <p:nvPr userDrawn="1"/>
        </p:nvSpPr>
        <p:spPr>
          <a:xfrm>
            <a:off x="1260157" y="12296712"/>
            <a:ext cx="7791859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6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1" r:id="rId7"/>
    <p:sldLayoutId id="2147483654" r:id="rId8"/>
    <p:sldLayoutId id="2147483663" r:id="rId9"/>
  </p:sldLayoutIdLst>
  <p:hf hdr="0" dt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41" y="370118"/>
            <a:ext cx="18490883" cy="10895290"/>
          </a:xfrm>
        </p:spPr>
        <p:txBody>
          <a:bodyPr/>
          <a:lstStyle/>
          <a:p>
            <a:pPr algn="ctr"/>
            <a:r>
              <a:rPr lang="hu-HU" sz="6000" dirty="0" smtClean="0"/>
              <a:t/>
            </a:r>
            <a:br>
              <a:rPr lang="hu-HU" sz="6000" dirty="0" smtClean="0"/>
            </a:br>
            <a:r>
              <a:rPr lang="en-US" sz="6000" dirty="0" smtClean="0"/>
              <a:t>Can </a:t>
            </a:r>
            <a:r>
              <a:rPr lang="en-US" sz="6000" dirty="0"/>
              <a:t>a short-term job trial p</a:t>
            </a:r>
            <a:r>
              <a:rPr lang="hu-HU" sz="6000" dirty="0" err="1"/>
              <a:t>rogramme</a:t>
            </a:r>
            <a:r>
              <a:rPr lang="en-US" sz="6000" dirty="0"/>
              <a:t> kick-</a:t>
            </a:r>
            <a:r>
              <a:rPr lang="hu-HU" sz="6000" dirty="0"/>
              <a:t>start</a:t>
            </a:r>
            <a:r>
              <a:rPr lang="en-US" sz="6000" dirty="0"/>
              <a:t> young jobseekers’ career</a:t>
            </a:r>
            <a:r>
              <a:rPr lang="hu-HU" sz="6000" dirty="0"/>
              <a:t>?</a:t>
            </a:r>
            <a:br>
              <a:rPr lang="hu-HU" sz="6000" dirty="0"/>
            </a:br>
            <a:r>
              <a:rPr lang="hu-HU" sz="6000" cap="small" dirty="0"/>
              <a:t> </a:t>
            </a:r>
            <a:br>
              <a:rPr lang="hu-HU" sz="6000" cap="small" dirty="0"/>
            </a:br>
            <a:r>
              <a:rPr lang="hu-HU" sz="3600" cap="small" dirty="0">
                <a:solidFill>
                  <a:schemeClr val="tx1"/>
                </a:solidFill>
              </a:rPr>
              <a:t>COUNTERFACTUAL EVALUATION OF THE 90-DAY JOB TRIAL PROGRAMME IN HUNGARY</a:t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>Judit Krekó, Márton Csillag, Balázs Munkácsy and Ágota </a:t>
            </a:r>
            <a:r>
              <a:rPr lang="hu-HU" sz="3600" cap="small" dirty="0" err="1">
                <a:solidFill>
                  <a:schemeClr val="tx1"/>
                </a:solidFill>
              </a:rPr>
              <a:t>Scharle</a:t>
            </a: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en-US" sz="4400" dirty="0"/>
              <a:t>Youth employment </a:t>
            </a:r>
            <a:r>
              <a:rPr lang="en-US" sz="4400" dirty="0" err="1"/>
              <a:t>partnerSHIP</a:t>
            </a:r>
            <a:r>
              <a:rPr lang="en-US" sz="4400" dirty="0"/>
              <a:t>: evaluation studies in Spain, Hungary, Italy and Poland</a:t>
            </a:r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/>
              <a:t/>
            </a:r>
            <a:br>
              <a:rPr lang="hu-HU" sz="4400" dirty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smtClean="0"/>
              <a:t>COMPIE CONFERENCE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en-US" sz="4000" dirty="0"/>
              <a:t> </a:t>
            </a:r>
            <a:r>
              <a:rPr lang="hu-HU" sz="4000" dirty="0"/>
              <a:t> </a:t>
            </a:r>
            <a:r>
              <a:rPr lang="hu-HU" sz="4000" dirty="0" smtClean="0"/>
              <a:t>23-25 </a:t>
            </a:r>
            <a:r>
              <a:rPr lang="hu-HU" sz="4000" dirty="0" err="1" smtClean="0"/>
              <a:t>June</a:t>
            </a:r>
            <a:r>
              <a:rPr lang="hu-HU" sz="4000" dirty="0" smtClean="0"/>
              <a:t> 2021</a:t>
            </a:r>
            <a:endParaRPr lang="pl-PL" sz="40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12245722"/>
            <a:ext cx="4220063" cy="461665"/>
          </a:xfrm>
        </p:spPr>
        <p:txBody>
          <a:bodyPr/>
          <a:lstStyle/>
          <a:p>
            <a:r>
              <a:rPr lang="pl-PL" dirty="0"/>
              <a:t>Judit Krekó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015" y="12245722"/>
            <a:ext cx="9617938" cy="461665"/>
          </a:xfrm>
        </p:spPr>
        <p:txBody>
          <a:bodyPr/>
          <a:lstStyle/>
          <a:p>
            <a:pPr algn="ctr"/>
            <a:r>
              <a:rPr lang="pl-PL" dirty="0"/>
              <a:t>Budapest Institute for Policy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35891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9"/>
            <a:ext cx="22945335" cy="1477328"/>
          </a:xfrm>
        </p:spPr>
        <p:txBody>
          <a:bodyPr/>
          <a:lstStyle/>
          <a:p>
            <a:r>
              <a:rPr lang="hu-HU" sz="4800" dirty="0" smtClean="0"/>
              <a:t>INCENTIVE TO SELECT MORE EDUCATED JOBSEEKERS INTO THE PROGRAMME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5" y="3091543"/>
            <a:ext cx="21754889" cy="10331159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err="1" smtClean="0"/>
              <a:t>Raw</a:t>
            </a:r>
            <a:r>
              <a:rPr lang="hu-HU" sz="2800" dirty="0" smtClean="0"/>
              <a:t> </a:t>
            </a:r>
            <a:r>
              <a:rPr lang="hu-HU" sz="2800" dirty="0" err="1"/>
              <a:t>employment</a:t>
            </a:r>
            <a:r>
              <a:rPr lang="hu-HU" sz="2800" dirty="0"/>
              <a:t> </a:t>
            </a:r>
            <a:r>
              <a:rPr lang="hu-HU" sz="2800" dirty="0" err="1"/>
              <a:t>probability</a:t>
            </a:r>
            <a:r>
              <a:rPr lang="hu-HU" sz="2800" dirty="0"/>
              <a:t> 6 </a:t>
            </a:r>
            <a:r>
              <a:rPr lang="hu-HU" sz="2800" dirty="0" err="1"/>
              <a:t>months</a:t>
            </a:r>
            <a:r>
              <a:rPr lang="hu-HU" sz="2800" dirty="0"/>
              <a:t> </a:t>
            </a:r>
            <a:r>
              <a:rPr lang="hu-HU" sz="2800" dirty="0" err="1"/>
              <a:t>after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programme </a:t>
            </a:r>
            <a:r>
              <a:rPr lang="hu-HU" sz="2800" dirty="0" smtClean="0"/>
              <a:t>is an important monitoring </a:t>
            </a:r>
            <a:r>
              <a:rPr lang="hu-HU" sz="2800" dirty="0" err="1" smtClean="0"/>
              <a:t>indicator</a:t>
            </a:r>
            <a:r>
              <a:rPr lang="hu-HU" sz="2800" dirty="0" smtClean="0"/>
              <a:t> of </a:t>
            </a:r>
            <a:r>
              <a:rPr lang="hu-HU" sz="2800" dirty="0" err="1" smtClean="0"/>
              <a:t>Youth</a:t>
            </a:r>
            <a:r>
              <a:rPr lang="hu-HU" sz="2800" dirty="0" smtClean="0"/>
              <a:t> </a:t>
            </a:r>
            <a:r>
              <a:rPr lang="hu-HU" sz="2800" dirty="0" err="1" smtClean="0"/>
              <a:t>Guarantee</a:t>
            </a:r>
            <a:r>
              <a:rPr lang="hu-HU" sz="2800" dirty="0" smtClean="0"/>
              <a:t> </a:t>
            </a:r>
            <a:r>
              <a:rPr lang="hu-HU" sz="2800" dirty="0" err="1" smtClean="0"/>
              <a:t>programmes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smtClean="0"/>
              <a:t>It is </a:t>
            </a:r>
            <a:r>
              <a:rPr lang="hu-HU" sz="2800" dirty="0" err="1" smtClean="0"/>
              <a:t>higher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better</a:t>
            </a:r>
            <a:r>
              <a:rPr lang="hu-HU" sz="2800" dirty="0" smtClean="0"/>
              <a:t> </a:t>
            </a:r>
            <a:r>
              <a:rPr lang="hu-HU" sz="2800" dirty="0" err="1" smtClean="0"/>
              <a:t>educated</a:t>
            </a:r>
            <a:r>
              <a:rPr lang="hu-HU" sz="2800" dirty="0" smtClean="0"/>
              <a:t>  </a:t>
            </a:r>
            <a:r>
              <a:rPr lang="hu-HU" sz="2800" dirty="0" err="1" smtClean="0"/>
              <a:t>participants</a:t>
            </a:r>
            <a:r>
              <a:rPr lang="hu-HU" sz="2800" dirty="0" smtClean="0"/>
              <a:t>, </a:t>
            </a:r>
            <a:r>
              <a:rPr lang="hu-HU" sz="2800" dirty="0" err="1" smtClean="0"/>
              <a:t>however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800" dirty="0" err="1"/>
              <a:t>H</a:t>
            </a:r>
            <a:r>
              <a:rPr lang="hu-HU" sz="2800" dirty="0" err="1" smtClean="0"/>
              <a:t>owever</a:t>
            </a:r>
            <a:r>
              <a:rPr lang="hu-HU" sz="2800" dirty="0" smtClean="0"/>
              <a:t>, ATT is </a:t>
            </a:r>
            <a:r>
              <a:rPr lang="hu-HU" sz="2800" dirty="0" err="1" smtClean="0"/>
              <a:t>comparable</a:t>
            </a:r>
            <a:r>
              <a:rPr lang="hu-HU" sz="2800" dirty="0" smtClean="0"/>
              <a:t> </a:t>
            </a:r>
            <a:r>
              <a:rPr lang="hu-HU" sz="2800" dirty="0" err="1" smtClean="0"/>
              <a:t>for</a:t>
            </a:r>
            <a:r>
              <a:rPr lang="hu-HU" sz="2800" dirty="0" smtClean="0"/>
              <a:t> </a:t>
            </a:r>
            <a:r>
              <a:rPr lang="hu-HU" sz="2800" dirty="0" err="1" smtClean="0"/>
              <a:t>lower</a:t>
            </a:r>
            <a:r>
              <a:rPr lang="hu-HU" sz="2800" dirty="0" smtClean="0"/>
              <a:t> and </a:t>
            </a:r>
            <a:r>
              <a:rPr lang="hu-HU" sz="2800" dirty="0" err="1" smtClean="0"/>
              <a:t>higher</a:t>
            </a:r>
            <a:r>
              <a:rPr lang="hu-HU" sz="2800" dirty="0" smtClean="0"/>
              <a:t> </a:t>
            </a:r>
            <a:r>
              <a:rPr lang="hu-HU" sz="2800" dirty="0" err="1" smtClean="0"/>
              <a:t>educated</a:t>
            </a:r>
            <a:r>
              <a:rPr lang="hu-HU" sz="2800" dirty="0" smtClean="0"/>
              <a:t> → </a:t>
            </a:r>
            <a:r>
              <a:rPr lang="hu-HU" sz="2800" dirty="0" err="1" smtClean="0"/>
              <a:t>different</a:t>
            </a:r>
            <a:r>
              <a:rPr lang="hu-HU" sz="2800" dirty="0" smtClean="0"/>
              <a:t> </a:t>
            </a:r>
            <a:r>
              <a:rPr lang="hu-HU" sz="2800" dirty="0" err="1" smtClean="0"/>
              <a:t>indicators</a:t>
            </a:r>
            <a:r>
              <a:rPr lang="hu-HU" sz="2800" dirty="0" smtClean="0"/>
              <a:t> </a:t>
            </a:r>
            <a:r>
              <a:rPr lang="hu-HU" sz="2800" dirty="0" err="1" smtClean="0"/>
              <a:t>by</a:t>
            </a:r>
            <a:r>
              <a:rPr lang="hu-HU" sz="2800" dirty="0"/>
              <a:t> </a:t>
            </a:r>
            <a:r>
              <a:rPr lang="hu-HU" sz="2800" dirty="0" err="1" smtClean="0"/>
              <a:t>level</a:t>
            </a:r>
            <a:r>
              <a:rPr lang="hu-HU" sz="2800" dirty="0" smtClean="0"/>
              <a:t> of </a:t>
            </a:r>
            <a:r>
              <a:rPr lang="hu-HU" sz="2800" dirty="0" err="1" smtClean="0"/>
              <a:t>educaidon</a:t>
            </a:r>
            <a:r>
              <a:rPr lang="hu-HU" sz="2800" dirty="0" smtClean="0"/>
              <a:t> </a:t>
            </a:r>
            <a:r>
              <a:rPr lang="hu-HU" sz="2800" dirty="0" err="1" smtClean="0"/>
              <a:t>might</a:t>
            </a:r>
            <a:r>
              <a:rPr lang="hu-HU" sz="2800" dirty="0" smtClean="0"/>
              <a:t> </a:t>
            </a:r>
            <a:r>
              <a:rPr lang="hu-HU" sz="2800" dirty="0" err="1" smtClean="0"/>
              <a:t>help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464" y="2374668"/>
            <a:ext cx="17701404" cy="80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04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22747096" cy="738664"/>
          </a:xfrm>
        </p:spPr>
        <p:txBody>
          <a:bodyPr/>
          <a:lstStyle/>
          <a:p>
            <a:r>
              <a:rPr lang="hu-HU" sz="4800" dirty="0" smtClean="0"/>
              <a:t>MATCHING RESULTS: 6 </a:t>
            </a:r>
            <a:r>
              <a:rPr lang="hu-HU" sz="4800" dirty="0"/>
              <a:t>vs. </a:t>
            </a:r>
            <a:r>
              <a:rPr lang="hu-HU" sz="4800" dirty="0" smtClean="0"/>
              <a:t>12 MONTHS: THE </a:t>
            </a:r>
            <a:r>
              <a:rPr lang="hu-HU" sz="4800" dirty="0"/>
              <a:t>IMPACT DIMINISHES WITH TIME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3091543"/>
            <a:ext cx="22747096" cy="104810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en-GB" sz="2300" dirty="0" smtClean="0"/>
              <a:t>Table </a:t>
            </a:r>
            <a:r>
              <a:rPr lang="en-GB" sz="2300" dirty="0"/>
              <a:t>shows estimates of average treatment effects on the treated. The underlying matching algorithm is </a:t>
            </a:r>
            <a:r>
              <a:rPr lang="en-GB" sz="2300" dirty="0" err="1"/>
              <a:t>Epanechnikov</a:t>
            </a:r>
            <a:r>
              <a:rPr lang="en-GB" sz="2300" dirty="0"/>
              <a:t> kernel propensity score matching combined with exact matching on gender and level of education, with replacement. Bandwidth is calculated with a pair-matching based algorithm following the proposal of Huber et al. (2015). Standard errors in parentheses</a:t>
            </a:r>
            <a:r>
              <a:rPr lang="en-GB" sz="2300" dirty="0" smtClean="0"/>
              <a:t>.</a:t>
            </a:r>
            <a:r>
              <a:rPr lang="en-GB" sz="2300" baseline="30000" dirty="0" smtClean="0"/>
              <a:t>*</a:t>
            </a:r>
            <a:r>
              <a:rPr lang="en-GB" sz="2300" dirty="0" smtClean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0.1, </a:t>
            </a:r>
            <a:r>
              <a:rPr lang="en-GB" sz="2300" baseline="30000" dirty="0"/>
              <a:t>**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0.05, </a:t>
            </a:r>
            <a:r>
              <a:rPr lang="en-GB" sz="2300" baseline="30000" dirty="0"/>
              <a:t>***</a:t>
            </a:r>
            <a:r>
              <a:rPr lang="en-GB" sz="2300" dirty="0"/>
              <a:t> </a:t>
            </a:r>
            <a:r>
              <a:rPr lang="en-GB" sz="2300" i="1" dirty="0"/>
              <a:t>p</a:t>
            </a:r>
            <a:r>
              <a:rPr lang="en-GB" sz="2300" dirty="0"/>
              <a:t> &lt; 0.01</a:t>
            </a:r>
          </a:p>
          <a:p>
            <a:endParaRPr lang="hu-HU" sz="23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995" y="2467155"/>
            <a:ext cx="16754190" cy="106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5132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40"/>
            <a:ext cx="21197278" cy="1477328"/>
          </a:xfrm>
        </p:spPr>
        <p:txBody>
          <a:bodyPr/>
          <a:lstStyle/>
          <a:p>
            <a:r>
              <a:rPr lang="hu-HU" sz="4800" dirty="0"/>
              <a:t>DOES JOB TRIAL PROMOTE LONG TERM WORK RELATIONS?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60320"/>
            <a:ext cx="22020238" cy="971920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 smtClean="0"/>
              <a:t>Indication</a:t>
            </a:r>
            <a:r>
              <a:rPr lang="hu-HU" sz="3600" dirty="0" smtClean="0"/>
              <a:t> of </a:t>
            </a:r>
            <a:r>
              <a:rPr lang="hu-HU" sz="3600" dirty="0" err="1" smtClean="0"/>
              <a:t>using</a:t>
            </a:r>
            <a:r>
              <a:rPr lang="hu-HU" sz="3600" dirty="0" smtClean="0"/>
              <a:t>  </a:t>
            </a:r>
            <a:r>
              <a:rPr lang="hu-HU" sz="3600" dirty="0" err="1" smtClean="0"/>
              <a:t>job</a:t>
            </a:r>
            <a:r>
              <a:rPr lang="hu-HU" sz="3600" dirty="0" smtClean="0"/>
              <a:t> </a:t>
            </a:r>
            <a:r>
              <a:rPr lang="hu-HU" sz="3600" dirty="0" err="1" smtClean="0"/>
              <a:t>trial</a:t>
            </a:r>
            <a:r>
              <a:rPr lang="hu-HU" sz="3600" dirty="0" smtClean="0"/>
              <a:t> </a:t>
            </a:r>
            <a:r>
              <a:rPr lang="hu-HU" sz="3600" dirty="0" err="1" smtClean="0"/>
              <a:t>for</a:t>
            </a:r>
            <a:r>
              <a:rPr lang="hu-HU" sz="3600" dirty="0" smtClean="0"/>
              <a:t> </a:t>
            </a:r>
            <a:r>
              <a:rPr lang="hu-HU" sz="3600" dirty="0" err="1" smtClean="0"/>
              <a:t>short</a:t>
            </a:r>
            <a:r>
              <a:rPr lang="hu-HU" sz="3600" dirty="0" smtClean="0"/>
              <a:t> </a:t>
            </a:r>
            <a:r>
              <a:rPr lang="hu-HU" sz="3600" dirty="0" err="1" smtClean="0"/>
              <a:t>term</a:t>
            </a:r>
            <a:r>
              <a:rPr lang="hu-HU" sz="3600" dirty="0" smtClean="0"/>
              <a:t>, </a:t>
            </a:r>
            <a:r>
              <a:rPr lang="hu-HU" sz="3600" dirty="0" err="1" smtClean="0"/>
              <a:t>seasonal</a:t>
            </a:r>
            <a:r>
              <a:rPr lang="hu-HU" sz="3600" dirty="0" smtClean="0"/>
              <a:t> </a:t>
            </a:r>
            <a:r>
              <a:rPr lang="hu-HU" sz="3600" dirty="0" err="1" smtClean="0"/>
              <a:t>work</a:t>
            </a:r>
            <a:r>
              <a:rPr lang="hu-HU" sz="3600" dirty="0" smtClean="0"/>
              <a:t> 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 smtClean="0"/>
              <a:t>Industry</a:t>
            </a:r>
            <a:r>
              <a:rPr lang="hu-HU" sz="3600" dirty="0" smtClean="0"/>
              <a:t> </a:t>
            </a:r>
            <a:r>
              <a:rPr lang="hu-HU" sz="3600" dirty="0" err="1" smtClean="0"/>
              <a:t>breakdown</a:t>
            </a:r>
            <a:r>
              <a:rPr lang="hu-HU" sz="3600" dirty="0" smtClean="0"/>
              <a:t>: </a:t>
            </a:r>
            <a:r>
              <a:rPr lang="hu-HU" sz="3600" dirty="0" err="1"/>
              <a:t>a</a:t>
            </a:r>
            <a:r>
              <a:rPr lang="hu-HU" sz="3600" dirty="0" err="1" smtClean="0"/>
              <a:t>ccommodation</a:t>
            </a:r>
            <a:r>
              <a:rPr lang="hu-HU" sz="3600" dirty="0" smtClean="0"/>
              <a:t> and </a:t>
            </a:r>
            <a:r>
              <a:rPr lang="hu-HU" sz="3600" dirty="0" err="1" smtClean="0"/>
              <a:t>food</a:t>
            </a:r>
            <a:r>
              <a:rPr lang="hu-HU" sz="3600" dirty="0" smtClean="0"/>
              <a:t> </a:t>
            </a:r>
            <a:r>
              <a:rPr lang="hu-HU" sz="3600" dirty="0" err="1" smtClean="0"/>
              <a:t>services</a:t>
            </a:r>
            <a:r>
              <a:rPr lang="hu-HU" sz="3600" dirty="0" smtClean="0"/>
              <a:t> has </a:t>
            </a:r>
            <a:r>
              <a:rPr lang="hu-HU" sz="3600" dirty="0" err="1" smtClean="0"/>
              <a:t>higher</a:t>
            </a:r>
            <a:r>
              <a:rPr lang="hu-HU" sz="3600" dirty="0" smtClean="0"/>
              <a:t> </a:t>
            </a:r>
            <a:r>
              <a:rPr lang="hu-HU" sz="3600" dirty="0" err="1" smtClean="0"/>
              <a:t>share</a:t>
            </a:r>
            <a:r>
              <a:rPr lang="hu-HU" sz="3600" dirty="0" smtClean="0"/>
              <a:t> in </a:t>
            </a:r>
            <a:r>
              <a:rPr lang="hu-HU" sz="3600" dirty="0" err="1" smtClean="0"/>
              <a:t>firms</a:t>
            </a:r>
            <a:r>
              <a:rPr lang="hu-HU" sz="3600" dirty="0" smtClean="0"/>
              <a:t> </a:t>
            </a:r>
            <a:r>
              <a:rPr lang="hu-HU" sz="3600" dirty="0" err="1" smtClean="0"/>
              <a:t>employing</a:t>
            </a:r>
            <a:r>
              <a:rPr lang="hu-HU" sz="3600" dirty="0" smtClean="0"/>
              <a:t> </a:t>
            </a:r>
            <a:r>
              <a:rPr lang="hu-HU" sz="3600" dirty="0" err="1" smtClean="0"/>
              <a:t>job</a:t>
            </a:r>
            <a:r>
              <a:rPr lang="hu-HU" sz="3600" dirty="0" smtClean="0"/>
              <a:t> </a:t>
            </a:r>
            <a:r>
              <a:rPr lang="hu-HU" sz="3600" dirty="0" err="1" smtClean="0"/>
              <a:t>trial</a:t>
            </a:r>
            <a:r>
              <a:rPr lang="hu-HU" sz="3600" dirty="0" smtClean="0"/>
              <a:t> </a:t>
            </a:r>
            <a:r>
              <a:rPr lang="hu-HU" sz="3600" dirty="0" err="1" smtClean="0"/>
              <a:t>participants</a:t>
            </a:r>
            <a:r>
              <a:rPr lang="hu-HU" sz="3600" dirty="0" smtClean="0"/>
              <a:t> </a:t>
            </a:r>
            <a:r>
              <a:rPr lang="hu-HU" sz="3600" dirty="0" err="1" smtClean="0"/>
              <a:t>than</a:t>
            </a:r>
            <a:r>
              <a:rPr lang="hu-HU" sz="3600" dirty="0" smtClean="0"/>
              <a:t> </a:t>
            </a:r>
            <a:r>
              <a:rPr lang="hu-HU" sz="3600" dirty="0" err="1" smtClean="0"/>
              <a:t>all</a:t>
            </a:r>
            <a:r>
              <a:rPr lang="hu-HU" sz="3600" dirty="0" smtClean="0"/>
              <a:t> </a:t>
            </a:r>
            <a:r>
              <a:rPr lang="hu-HU" sz="3600" dirty="0" err="1" smtClean="0"/>
              <a:t>firms</a:t>
            </a:r>
            <a:r>
              <a:rPr lang="hu-HU" sz="3600" dirty="0" smtClean="0"/>
              <a:t> (15 </a:t>
            </a:r>
            <a:r>
              <a:rPr lang="hu-HU" sz="3600" dirty="0" err="1" smtClean="0"/>
              <a:t>vs</a:t>
            </a:r>
            <a:r>
              <a:rPr lang="hu-HU" sz="3600" dirty="0" smtClean="0"/>
              <a:t> 5%)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smtClean="0"/>
              <a:t>Job </a:t>
            </a:r>
            <a:r>
              <a:rPr lang="hu-HU" sz="3600" dirty="0" err="1" smtClean="0"/>
              <a:t>breakdown</a:t>
            </a:r>
            <a:r>
              <a:rPr lang="hu-HU" sz="3600" dirty="0" smtClean="0"/>
              <a:t>: </a:t>
            </a:r>
            <a:r>
              <a:rPr lang="hu-HU" sz="3600" dirty="0" err="1"/>
              <a:t>c</a:t>
            </a:r>
            <a:r>
              <a:rPr lang="hu-HU" sz="3600" dirty="0" err="1" smtClean="0"/>
              <a:t>ommercial</a:t>
            </a:r>
            <a:r>
              <a:rPr lang="hu-HU" sz="3600" dirty="0" smtClean="0"/>
              <a:t> and </a:t>
            </a:r>
            <a:r>
              <a:rPr lang="hu-HU" sz="3600" dirty="0" err="1" smtClean="0"/>
              <a:t>catering</a:t>
            </a:r>
            <a:r>
              <a:rPr lang="hu-HU" sz="3600" dirty="0" smtClean="0"/>
              <a:t> </a:t>
            </a:r>
            <a:r>
              <a:rPr lang="hu-HU" sz="3600" dirty="0" err="1" smtClean="0"/>
              <a:t>occupations</a:t>
            </a:r>
            <a:r>
              <a:rPr lang="hu-HU" sz="3600" dirty="0" smtClean="0"/>
              <a:t> is </a:t>
            </a:r>
            <a:r>
              <a:rPr lang="hu-HU" sz="3600" dirty="0" err="1" smtClean="0"/>
              <a:t>higher</a:t>
            </a:r>
            <a:r>
              <a:rPr lang="hu-HU" sz="3600" dirty="0" smtClean="0"/>
              <a:t> </a:t>
            </a:r>
            <a:r>
              <a:rPr lang="hu-HU" sz="3600" dirty="0" err="1" smtClean="0"/>
              <a:t>share</a:t>
            </a:r>
            <a:r>
              <a:rPr lang="hu-HU" sz="3600" dirty="0" smtClean="0"/>
              <a:t> </a:t>
            </a:r>
            <a:r>
              <a:rPr lang="hu-HU" sz="3600" dirty="0" err="1" smtClean="0"/>
              <a:t>among</a:t>
            </a:r>
            <a:r>
              <a:rPr lang="hu-HU" sz="3600" dirty="0" smtClean="0"/>
              <a:t> </a:t>
            </a:r>
            <a:r>
              <a:rPr lang="hu-HU" sz="3600" dirty="0" err="1" smtClean="0"/>
              <a:t>job</a:t>
            </a:r>
            <a:r>
              <a:rPr lang="hu-HU" sz="3600" dirty="0" smtClean="0"/>
              <a:t> </a:t>
            </a:r>
            <a:r>
              <a:rPr lang="hu-HU" sz="3600" dirty="0" err="1" smtClean="0"/>
              <a:t>trial</a:t>
            </a:r>
            <a:r>
              <a:rPr lang="hu-HU" sz="3600" dirty="0" smtClean="0"/>
              <a:t> </a:t>
            </a:r>
            <a:r>
              <a:rPr lang="hu-HU" sz="3600" dirty="0" err="1" smtClean="0"/>
              <a:t>participants</a:t>
            </a:r>
            <a:r>
              <a:rPr lang="hu-HU" sz="3600" dirty="0" smtClean="0"/>
              <a:t> </a:t>
            </a:r>
            <a:r>
              <a:rPr lang="hu-HU" sz="3600" dirty="0" err="1" smtClean="0"/>
              <a:t>than</a:t>
            </a:r>
            <a:r>
              <a:rPr lang="hu-HU" sz="3600" dirty="0" smtClean="0"/>
              <a:t> 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hu-HU" sz="3600" dirty="0" err="1" smtClean="0"/>
              <a:t>all</a:t>
            </a:r>
            <a:r>
              <a:rPr lang="hu-HU" sz="3600" dirty="0" smtClean="0"/>
              <a:t> 20-25 </a:t>
            </a:r>
            <a:r>
              <a:rPr lang="hu-HU" sz="3600" dirty="0" err="1" smtClean="0"/>
              <a:t>years</a:t>
            </a:r>
            <a:r>
              <a:rPr lang="hu-HU" sz="3600" dirty="0" smtClean="0"/>
              <a:t> old </a:t>
            </a:r>
            <a:r>
              <a:rPr lang="hu-HU" sz="3600" dirty="0" err="1" smtClean="0"/>
              <a:t>employed</a:t>
            </a:r>
            <a:r>
              <a:rPr lang="hu-HU" sz="3600" dirty="0" smtClean="0"/>
              <a:t> (24 </a:t>
            </a:r>
            <a:r>
              <a:rPr lang="hu-HU" sz="3600" dirty="0" err="1" smtClean="0"/>
              <a:t>vs</a:t>
            </a:r>
            <a:r>
              <a:rPr lang="hu-HU" sz="3600" dirty="0" smtClean="0"/>
              <a:t> 15%)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 smtClean="0"/>
              <a:t>Some</a:t>
            </a:r>
            <a:r>
              <a:rPr lang="hu-HU" sz="3600" dirty="0" smtClean="0"/>
              <a:t> </a:t>
            </a:r>
            <a:r>
              <a:rPr lang="hu-HU" sz="3600" dirty="0" err="1"/>
              <a:t>firms</a:t>
            </a:r>
            <a:r>
              <a:rPr lang="hu-HU" sz="3600" dirty="0"/>
              <a:t>  </a:t>
            </a:r>
            <a:r>
              <a:rPr lang="hu-HU" sz="3600" dirty="0" err="1"/>
              <a:t>misuse</a:t>
            </a:r>
            <a:r>
              <a:rPr lang="hu-HU" sz="3600" dirty="0"/>
              <a:t> 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: 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/>
              <a:t>of </a:t>
            </a:r>
            <a:r>
              <a:rPr lang="hu-HU" sz="3600" dirty="0" err="1"/>
              <a:t>those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workplace</a:t>
            </a:r>
            <a:r>
              <a:rPr lang="hu-HU" sz="3600" dirty="0"/>
              <a:t> </a:t>
            </a:r>
            <a:r>
              <a:rPr lang="hu-HU" sz="3600" dirty="0" err="1"/>
              <a:t>where</a:t>
            </a:r>
            <a:r>
              <a:rPr lang="hu-HU" sz="3600" dirty="0"/>
              <a:t> </a:t>
            </a:r>
            <a:r>
              <a:rPr lang="hu-HU" sz="3600" dirty="0" err="1"/>
              <a:t>received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, 12%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temporary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r>
              <a:rPr lang="hu-HU" sz="3600" dirty="0"/>
              <a:t> and 8%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 smtClean="0"/>
              <a:t>worker</a:t>
            </a:r>
            <a:endParaRPr lang="hu-HU" sz="3600" dirty="0" smtClean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 smtClean="0"/>
              <a:t>Of those who </a:t>
            </a:r>
            <a:r>
              <a:rPr lang="hu-HU" sz="3600" dirty="0" err="1" smtClean="0"/>
              <a:t>employed</a:t>
            </a:r>
            <a:r>
              <a:rPr lang="en-GB" sz="3600" dirty="0" smtClean="0"/>
              <a:t> after </a:t>
            </a:r>
            <a:r>
              <a:rPr lang="en-GB" sz="3600" dirty="0"/>
              <a:t>the programme, </a:t>
            </a:r>
            <a:r>
              <a:rPr lang="en-GB" sz="3600" dirty="0" smtClean="0"/>
              <a:t>4</a:t>
            </a:r>
            <a:r>
              <a:rPr lang="hu-HU" sz="3600" dirty="0"/>
              <a:t>0</a:t>
            </a:r>
            <a:r>
              <a:rPr lang="en-GB" sz="3600" dirty="0" smtClean="0"/>
              <a:t>% </a:t>
            </a:r>
            <a:r>
              <a:rPr lang="en-GB" sz="3600" dirty="0"/>
              <a:t>works at the same firm where </a:t>
            </a:r>
            <a:r>
              <a:rPr lang="en-GB" sz="3600" dirty="0" smtClean="0"/>
              <a:t>received </a:t>
            </a:r>
            <a:r>
              <a:rPr lang="en-GB" sz="3600" dirty="0"/>
              <a:t>the </a:t>
            </a:r>
            <a:r>
              <a:rPr lang="en-GB" sz="3600" dirty="0" smtClean="0"/>
              <a:t>subsidy</a:t>
            </a:r>
            <a:r>
              <a:rPr lang="hu-HU" sz="3600" dirty="0" smtClean="0"/>
              <a:t>  6 </a:t>
            </a:r>
            <a:r>
              <a:rPr lang="hu-HU" sz="3600" dirty="0" err="1" smtClean="0"/>
              <a:t>months</a:t>
            </a:r>
            <a:r>
              <a:rPr lang="hu-HU" sz="3600" dirty="0" smtClean="0"/>
              <a:t>, 30% 12 </a:t>
            </a:r>
            <a:r>
              <a:rPr lang="hu-HU" sz="3600" dirty="0" err="1" smtClean="0"/>
              <a:t>months</a:t>
            </a:r>
            <a:r>
              <a:rPr lang="hu-HU" sz="3600" dirty="0" smtClean="0"/>
              <a:t> </a:t>
            </a:r>
            <a:r>
              <a:rPr lang="hu-HU" sz="3600" dirty="0" err="1" smtClean="0"/>
              <a:t>after</a:t>
            </a:r>
            <a:r>
              <a:rPr lang="hu-HU" sz="3600" dirty="0" smtClean="0"/>
              <a:t> </a:t>
            </a:r>
            <a:r>
              <a:rPr lang="hu-HU" sz="3600" dirty="0" err="1" smtClean="0"/>
              <a:t>the</a:t>
            </a:r>
            <a:r>
              <a:rPr lang="hu-HU" sz="3600" dirty="0" smtClean="0"/>
              <a:t> programme (67</a:t>
            </a:r>
            <a:r>
              <a:rPr lang="hu-HU" sz="3600" dirty="0"/>
              <a:t>% </a:t>
            </a:r>
            <a:r>
              <a:rPr lang="hu-HU" sz="3600" dirty="0" err="1"/>
              <a:t>if</a:t>
            </a:r>
            <a:r>
              <a:rPr lang="hu-HU" sz="3600" dirty="0"/>
              <a:t> </a:t>
            </a:r>
            <a:r>
              <a:rPr lang="hu-HU" sz="3600" dirty="0" err="1"/>
              <a:t>including</a:t>
            </a:r>
            <a:r>
              <a:rPr lang="hu-HU" sz="3600" dirty="0"/>
              <a:t> </a:t>
            </a:r>
            <a:r>
              <a:rPr lang="hu-HU" sz="3600" dirty="0" err="1"/>
              <a:t>subsequent</a:t>
            </a:r>
            <a:r>
              <a:rPr lang="hu-HU" sz="3600" dirty="0"/>
              <a:t>  </a:t>
            </a:r>
            <a:r>
              <a:rPr lang="hu-HU" sz="3600" dirty="0" smtClean="0"/>
              <a:t>8+4 </a:t>
            </a:r>
            <a:r>
              <a:rPr lang="hu-HU" sz="3600" dirty="0" err="1"/>
              <a:t>month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)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 smtClean="0"/>
          </a:p>
          <a:p>
            <a:pPr>
              <a:buClr>
                <a:srgbClr val="B81639"/>
              </a:buClr>
            </a:pPr>
            <a:endParaRPr lang="en-GB" sz="3600" dirty="0" smtClean="0"/>
          </a:p>
          <a:p>
            <a:pPr lvl="1"/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712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21047523" cy="738664"/>
          </a:xfrm>
        </p:spPr>
        <p:txBody>
          <a:bodyPr/>
          <a:lstStyle/>
          <a:p>
            <a:r>
              <a:rPr lang="hu-HU" sz="4800" dirty="0" smtClean="0"/>
              <a:t>PARTICIPANTS STAYING AT THE FIRM HAVE BETTER OUTCOMES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 smtClean="0"/>
              <a:t>              </a:t>
            </a:r>
            <a:r>
              <a:rPr lang="hu-HU" i="1" dirty="0" err="1" smtClean="0"/>
              <a:t>Wage</a:t>
            </a:r>
            <a:r>
              <a:rPr lang="hu-HU" i="1" dirty="0" smtClean="0"/>
              <a:t>/</a:t>
            </a:r>
            <a:r>
              <a:rPr lang="hu-HU" i="1" dirty="0" err="1" smtClean="0"/>
              <a:t>average</a:t>
            </a:r>
            <a:r>
              <a:rPr lang="hu-HU" i="1" dirty="0" smtClean="0"/>
              <a:t> </a:t>
            </a:r>
            <a:r>
              <a:rPr lang="hu-HU" i="1" dirty="0" err="1" smtClean="0"/>
              <a:t>wage</a:t>
            </a:r>
            <a:r>
              <a:rPr lang="hu-HU" i="1" dirty="0" smtClean="0"/>
              <a:t> of 20-25 </a:t>
            </a:r>
            <a:r>
              <a:rPr lang="hu-HU" i="1" dirty="0" err="1" smtClean="0"/>
              <a:t>years</a:t>
            </a:r>
            <a:r>
              <a:rPr lang="hu-HU" i="1" dirty="0" smtClean="0"/>
              <a:t> old                                                          </a:t>
            </a:r>
            <a:r>
              <a:rPr lang="hu-HU" i="1" dirty="0" err="1"/>
              <a:t>E</a:t>
            </a:r>
            <a:r>
              <a:rPr lang="hu-HU" i="1" dirty="0" err="1" smtClean="0"/>
              <a:t>mployment</a:t>
            </a:r>
            <a:r>
              <a:rPr lang="hu-HU" i="1" dirty="0" smtClean="0"/>
              <a:t> </a:t>
            </a:r>
            <a:r>
              <a:rPr lang="hu-HU" i="1" dirty="0" err="1" smtClean="0"/>
              <a:t>rate</a:t>
            </a:r>
            <a:r>
              <a:rPr lang="hu-HU" i="1" dirty="0" smtClean="0"/>
              <a:t> </a:t>
            </a:r>
          </a:p>
          <a:p>
            <a:endParaRPr lang="hu-HU" i="1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386" y="3708655"/>
            <a:ext cx="9488126" cy="7516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00143" y="3708656"/>
            <a:ext cx="10334957" cy="75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16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 smtClean="0"/>
              <a:t> CONCLUSIONS</a:t>
            </a:r>
            <a:endParaRPr lang="en-GB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32304"/>
            <a:ext cx="22545545" cy="1128210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GB" sz="3600" dirty="0" smtClean="0"/>
              <a:t>Clear </a:t>
            </a:r>
            <a:r>
              <a:rPr lang="en-GB" sz="3600" dirty="0"/>
              <a:t>sign of „cream skimming</a:t>
            </a:r>
            <a:r>
              <a:rPr lang="en-GB" sz="3600" dirty="0" smtClean="0"/>
              <a:t>”:</a:t>
            </a:r>
            <a:r>
              <a:rPr lang="hu-HU" sz="3600" dirty="0" smtClean="0"/>
              <a:t> </a:t>
            </a:r>
            <a:r>
              <a:rPr lang="hu-HU" sz="3600" dirty="0" err="1" smtClean="0"/>
              <a:t>the</a:t>
            </a:r>
            <a:r>
              <a:rPr lang="hu-HU" sz="3600" dirty="0" smtClean="0"/>
              <a:t> programme </a:t>
            </a:r>
            <a:r>
              <a:rPr lang="hu-HU" sz="3600" dirty="0" err="1" smtClean="0"/>
              <a:t>does</a:t>
            </a:r>
            <a:r>
              <a:rPr lang="hu-HU" sz="3600" dirty="0" smtClean="0"/>
              <a:t> </a:t>
            </a:r>
            <a:r>
              <a:rPr lang="hu-HU" sz="3600" dirty="0" err="1" smtClean="0"/>
              <a:t>not</a:t>
            </a:r>
            <a:r>
              <a:rPr lang="hu-HU" sz="3600" dirty="0" smtClean="0"/>
              <a:t> </a:t>
            </a:r>
            <a:r>
              <a:rPr lang="hu-HU" sz="3600" dirty="0" err="1" smtClean="0"/>
              <a:t>help</a:t>
            </a:r>
            <a:r>
              <a:rPr lang="hu-HU" sz="3600" dirty="0" smtClean="0"/>
              <a:t> </a:t>
            </a:r>
            <a:r>
              <a:rPr lang="hu-HU" sz="3600" dirty="0" err="1" smtClean="0"/>
              <a:t>reach</a:t>
            </a:r>
            <a:r>
              <a:rPr lang="hu-HU" sz="3600" dirty="0" smtClean="0"/>
              <a:t> </a:t>
            </a:r>
            <a:r>
              <a:rPr lang="hu-HU" sz="3600" dirty="0" err="1" smtClean="0"/>
              <a:t>those</a:t>
            </a:r>
            <a:r>
              <a:rPr lang="hu-HU" sz="3600" dirty="0" smtClean="0"/>
              <a:t> </a:t>
            </a:r>
            <a:r>
              <a:rPr lang="hu-HU" sz="3600" dirty="0" err="1" smtClean="0"/>
              <a:t>who</a:t>
            </a:r>
            <a:r>
              <a:rPr lang="hu-HU" sz="3600" dirty="0" smtClean="0"/>
              <a:t> </a:t>
            </a:r>
            <a:r>
              <a:rPr lang="hu-HU" sz="3600" dirty="0" err="1" smtClean="0"/>
              <a:t>need</a:t>
            </a:r>
            <a:r>
              <a:rPr lang="hu-HU" sz="3600" dirty="0" smtClean="0"/>
              <a:t> </a:t>
            </a:r>
            <a:r>
              <a:rPr lang="hu-HU" sz="3600" dirty="0" err="1" smtClean="0"/>
              <a:t>the</a:t>
            </a:r>
            <a:r>
              <a:rPr lang="hu-HU" sz="3600" dirty="0" smtClean="0"/>
              <a:t> </a:t>
            </a:r>
            <a:r>
              <a:rPr lang="hu-HU" sz="3600" dirty="0" err="1" smtClean="0"/>
              <a:t>help</a:t>
            </a:r>
            <a:r>
              <a:rPr lang="hu-HU" sz="3600" dirty="0" smtClean="0"/>
              <a:t> </a:t>
            </a:r>
            <a:r>
              <a:rPr lang="hu-HU" sz="3600" dirty="0" err="1" smtClean="0"/>
              <a:t>the</a:t>
            </a:r>
            <a:r>
              <a:rPr lang="hu-HU" sz="3600" dirty="0" smtClean="0"/>
              <a:t> most</a:t>
            </a:r>
            <a:endParaRPr lang="en-GB" sz="3600" dirty="0"/>
          </a:p>
          <a:p>
            <a:pPr>
              <a:buClr>
                <a:srgbClr val="B81639"/>
              </a:buClr>
            </a:pPr>
            <a:r>
              <a:rPr lang="en-GB" sz="3600" dirty="0"/>
              <a:t>Participation in job trial increases the probability of working  6 months after the program</a:t>
            </a:r>
            <a:r>
              <a:rPr lang="hu-HU" sz="3600" dirty="0"/>
              <a:t>me</a:t>
            </a:r>
            <a:r>
              <a:rPr lang="en-GB" sz="3600" dirty="0"/>
              <a:t> 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en-GB" sz="3600" dirty="0"/>
              <a:t>public work</a:t>
            </a:r>
            <a:r>
              <a:rPr lang="hu-HU" sz="3600" dirty="0"/>
              <a:t>s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significantly</a:t>
            </a:r>
            <a:r>
              <a:rPr lang="hu-HU" sz="3600" dirty="0"/>
              <a:t>  (ATT),</a:t>
            </a:r>
          </a:p>
          <a:p>
            <a:pPr>
              <a:buClr>
                <a:srgbClr val="B81639"/>
              </a:buClr>
            </a:pPr>
            <a:r>
              <a:rPr lang="hu-HU" sz="3600" dirty="0" err="1"/>
              <a:t>But</a:t>
            </a:r>
            <a:r>
              <a:rPr lang="hu-HU" sz="3600" dirty="0"/>
              <a:t> </a:t>
            </a:r>
            <a:r>
              <a:rPr lang="en-GB" sz="3600" dirty="0"/>
              <a:t> no significant difference compared to training participant</a:t>
            </a:r>
            <a:r>
              <a:rPr lang="hu-HU" sz="3600" dirty="0" smtClean="0"/>
              <a:t>s</a:t>
            </a:r>
          </a:p>
          <a:p>
            <a:pPr>
              <a:buClr>
                <a:srgbClr val="B81639"/>
              </a:buClr>
            </a:pPr>
            <a:r>
              <a:rPr lang="hu-HU" sz="3600" dirty="0" smtClean="0"/>
              <a:t>A </a:t>
            </a:r>
            <a:r>
              <a:rPr lang="hu-HU" sz="3600" dirty="0" err="1" smtClean="0"/>
              <a:t>potential</a:t>
            </a:r>
            <a:r>
              <a:rPr lang="hu-HU" sz="3600" dirty="0" smtClean="0"/>
              <a:t> </a:t>
            </a:r>
            <a:r>
              <a:rPr lang="hu-HU" sz="3600" dirty="0" err="1" smtClean="0"/>
              <a:t>explanation</a:t>
            </a:r>
            <a:r>
              <a:rPr lang="hu-HU" sz="3600" dirty="0" smtClean="0"/>
              <a:t> </a:t>
            </a:r>
            <a:r>
              <a:rPr lang="hu-HU" sz="3600" dirty="0" err="1" smtClean="0"/>
              <a:t>for</a:t>
            </a:r>
            <a:r>
              <a:rPr lang="hu-HU" sz="3600" dirty="0" smtClean="0"/>
              <a:t> </a:t>
            </a:r>
            <a:r>
              <a:rPr lang="hu-HU" sz="3600" dirty="0" err="1" smtClean="0"/>
              <a:t>cream</a:t>
            </a:r>
            <a:r>
              <a:rPr lang="hu-HU" sz="3600" dirty="0" smtClean="0"/>
              <a:t> </a:t>
            </a:r>
            <a:r>
              <a:rPr lang="hu-HU" sz="3600" dirty="0" err="1" smtClean="0"/>
              <a:t>skimming</a:t>
            </a:r>
            <a:r>
              <a:rPr lang="hu-HU" sz="3600" dirty="0" smtClean="0"/>
              <a:t>: </a:t>
            </a:r>
            <a:r>
              <a:rPr lang="hu-HU" sz="3600" dirty="0" err="1"/>
              <a:t>b</a:t>
            </a:r>
            <a:r>
              <a:rPr lang="hu-HU" sz="3600" dirty="0" err="1" smtClean="0"/>
              <a:t>etter</a:t>
            </a:r>
            <a:r>
              <a:rPr lang="hu-HU" sz="3600" dirty="0" smtClean="0"/>
              <a:t> </a:t>
            </a:r>
            <a:r>
              <a:rPr lang="hu-HU" sz="3600" dirty="0" err="1" smtClean="0"/>
              <a:t>educated</a:t>
            </a:r>
            <a:r>
              <a:rPr lang="hu-HU" sz="3600" dirty="0" smtClean="0"/>
              <a:t> </a:t>
            </a:r>
            <a:r>
              <a:rPr lang="hu-HU" sz="3600" dirty="0" err="1" smtClean="0"/>
              <a:t>have</a:t>
            </a:r>
            <a:r>
              <a:rPr lang="hu-HU" sz="3600" dirty="0" smtClean="0"/>
              <a:t> </a:t>
            </a:r>
            <a:r>
              <a:rPr lang="hu-HU" sz="3600" dirty="0" err="1" smtClean="0"/>
              <a:t>better</a:t>
            </a:r>
            <a:r>
              <a:rPr lang="hu-HU" sz="3600" dirty="0" smtClean="0"/>
              <a:t> </a:t>
            </a:r>
            <a:r>
              <a:rPr lang="hu-HU" sz="3600" dirty="0" err="1" smtClean="0"/>
              <a:t>outcomes</a:t>
            </a:r>
            <a:endParaRPr lang="hu-HU" sz="3600" dirty="0" smtClean="0"/>
          </a:p>
          <a:p>
            <a:pPr>
              <a:buClr>
                <a:srgbClr val="B81639"/>
              </a:buClr>
            </a:pPr>
            <a:r>
              <a:rPr lang="hu-HU" sz="3600" dirty="0" err="1" smtClean="0"/>
              <a:t>However</a:t>
            </a:r>
            <a:r>
              <a:rPr lang="hu-HU" sz="3600" dirty="0" smtClean="0"/>
              <a:t>,  </a:t>
            </a:r>
            <a:r>
              <a:rPr lang="hu-HU" sz="3600" dirty="0" err="1" smtClean="0"/>
              <a:t>the</a:t>
            </a:r>
            <a:r>
              <a:rPr lang="hu-HU" sz="3600" dirty="0" smtClean="0"/>
              <a:t> </a:t>
            </a:r>
            <a:r>
              <a:rPr lang="hu-HU" sz="3600" dirty="0" err="1" smtClean="0"/>
              <a:t>impact</a:t>
            </a:r>
            <a:r>
              <a:rPr lang="hu-HU" sz="3600" dirty="0" smtClean="0"/>
              <a:t> of </a:t>
            </a:r>
            <a:r>
              <a:rPr lang="hu-HU" sz="3600" dirty="0" err="1" smtClean="0"/>
              <a:t>the</a:t>
            </a:r>
            <a:r>
              <a:rPr lang="hu-HU" sz="3600" dirty="0" smtClean="0"/>
              <a:t> programme is </a:t>
            </a:r>
            <a:r>
              <a:rPr lang="hu-HU" sz="3600" dirty="0" err="1" smtClean="0"/>
              <a:t>similar</a:t>
            </a:r>
            <a:r>
              <a:rPr lang="hu-HU" sz="3600" dirty="0" smtClean="0"/>
              <a:t> </a:t>
            </a:r>
            <a:r>
              <a:rPr lang="hu-HU" sz="3600" dirty="0" err="1" smtClean="0"/>
              <a:t>to</a:t>
            </a:r>
            <a:r>
              <a:rPr lang="hu-HU" sz="3600" dirty="0" smtClean="0"/>
              <a:t> </a:t>
            </a:r>
            <a:r>
              <a:rPr lang="hu-HU" sz="3600" dirty="0" err="1" smtClean="0"/>
              <a:t>lower</a:t>
            </a:r>
            <a:r>
              <a:rPr lang="hu-HU" sz="3600" dirty="0" smtClean="0"/>
              <a:t> </a:t>
            </a:r>
            <a:r>
              <a:rPr lang="hu-HU" sz="3600" dirty="0" err="1" smtClean="0"/>
              <a:t>educated</a:t>
            </a:r>
            <a:endParaRPr lang="hu-HU" sz="3600" dirty="0"/>
          </a:p>
          <a:p>
            <a:pPr>
              <a:buClr>
                <a:srgbClr val="B81639"/>
              </a:buClr>
            </a:pPr>
            <a:r>
              <a:rPr lang="hu-HU" sz="3600" dirty="0" err="1" smtClean="0"/>
              <a:t>Positive</a:t>
            </a:r>
            <a:r>
              <a:rPr lang="hu-HU" sz="3600" dirty="0" smtClean="0"/>
              <a:t> </a:t>
            </a:r>
            <a:r>
              <a:rPr lang="hu-HU" sz="3600" dirty="0" err="1"/>
              <a:t>effect</a:t>
            </a:r>
            <a:r>
              <a:rPr lang="hu-HU" sz="3600" dirty="0"/>
              <a:t> </a:t>
            </a:r>
            <a:r>
              <a:rPr lang="hu-HU" sz="3600" dirty="0" err="1"/>
              <a:t>on</a:t>
            </a:r>
            <a:r>
              <a:rPr lang="hu-HU" sz="3600" dirty="0"/>
              <a:t> </a:t>
            </a:r>
            <a:r>
              <a:rPr lang="hu-HU" sz="3600" dirty="0" err="1"/>
              <a:t>cumulative</a:t>
            </a:r>
            <a:r>
              <a:rPr lang="hu-HU" sz="3600" dirty="0"/>
              <a:t> </a:t>
            </a:r>
            <a:r>
              <a:rPr lang="hu-HU" sz="3600" dirty="0" err="1"/>
              <a:t>wages</a:t>
            </a:r>
            <a:r>
              <a:rPr lang="hu-HU" sz="3600" dirty="0"/>
              <a:t> </a:t>
            </a:r>
            <a:r>
              <a:rPr lang="hu-HU" sz="3600" dirty="0" err="1"/>
              <a:t>excluding</a:t>
            </a:r>
            <a:r>
              <a:rPr lang="hu-HU" sz="3600" dirty="0"/>
              <a:t>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</a:t>
            </a:r>
            <a:r>
              <a:rPr lang="hu-HU" sz="3600" dirty="0"/>
              <a:t>, </a:t>
            </a:r>
            <a:r>
              <a:rPr lang="hu-HU" sz="3600" dirty="0" err="1"/>
              <a:t>but</a:t>
            </a:r>
            <a:r>
              <a:rPr lang="hu-HU" sz="3600" dirty="0"/>
              <a:t> </a:t>
            </a:r>
            <a:r>
              <a:rPr lang="hu-HU" sz="3600" dirty="0" err="1"/>
              <a:t>zero</a:t>
            </a:r>
            <a:r>
              <a:rPr lang="hu-HU" sz="3600" dirty="0"/>
              <a:t> </a:t>
            </a:r>
            <a:r>
              <a:rPr lang="hu-HU" sz="3600" dirty="0" err="1"/>
              <a:t>or</a:t>
            </a:r>
            <a:r>
              <a:rPr lang="hu-HU" sz="3600" dirty="0"/>
              <a:t> </a:t>
            </a:r>
            <a:r>
              <a:rPr lang="hu-HU" sz="3600" dirty="0" err="1"/>
              <a:t>negative</a:t>
            </a:r>
            <a:r>
              <a:rPr lang="hu-HU" sz="3600" dirty="0"/>
              <a:t> </a:t>
            </a:r>
            <a:r>
              <a:rPr lang="hu-HU" sz="3600" dirty="0" err="1"/>
              <a:t>including</a:t>
            </a:r>
            <a:r>
              <a:rPr lang="hu-HU" sz="3600" dirty="0"/>
              <a:t> </a:t>
            </a:r>
            <a:r>
              <a:rPr lang="hu-HU" sz="3600" dirty="0" err="1"/>
              <a:t>pw</a:t>
            </a:r>
            <a:r>
              <a:rPr lang="hu-HU" sz="3600" dirty="0" smtClean="0"/>
              <a:t>..</a:t>
            </a:r>
          </a:p>
          <a:p>
            <a:pPr>
              <a:buClr>
                <a:srgbClr val="B81639"/>
              </a:buClr>
            </a:pPr>
            <a:r>
              <a:rPr lang="hu-HU" sz="3600" dirty="0"/>
              <a:t>T</a:t>
            </a:r>
            <a:r>
              <a:rPr lang="hu-HU" sz="3600" dirty="0" smtClean="0"/>
              <a:t>he </a:t>
            </a:r>
            <a:r>
              <a:rPr lang="hu-HU" sz="3600" dirty="0" err="1"/>
              <a:t>impact</a:t>
            </a:r>
            <a:r>
              <a:rPr lang="hu-HU" sz="3600" dirty="0"/>
              <a:t> is </a:t>
            </a:r>
            <a:r>
              <a:rPr lang="hu-HU" sz="3600" dirty="0" err="1"/>
              <a:t>diminishes</a:t>
            </a:r>
            <a:r>
              <a:rPr lang="hu-HU" sz="3600" dirty="0"/>
              <a:t> </a:t>
            </a:r>
            <a:r>
              <a:rPr lang="hu-HU" sz="3600" dirty="0" err="1"/>
              <a:t>with</a:t>
            </a:r>
            <a:r>
              <a:rPr lang="hu-HU" sz="3600" dirty="0"/>
              <a:t> </a:t>
            </a:r>
            <a:r>
              <a:rPr lang="hu-HU" sz="3600" dirty="0" err="1"/>
              <a:t>time</a:t>
            </a:r>
            <a:endParaRPr lang="hu-HU" sz="3600" dirty="0"/>
          </a:p>
          <a:p>
            <a:pPr>
              <a:buClr>
                <a:srgbClr val="B81639"/>
              </a:buClr>
            </a:pPr>
            <a:endParaRPr lang="hu-HU" sz="3600" dirty="0" smtClean="0"/>
          </a:p>
          <a:p>
            <a:pPr>
              <a:buClr>
                <a:srgbClr val="B81639"/>
              </a:buClr>
            </a:pPr>
            <a:endParaRPr lang="hu-HU" sz="3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643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6C4BEE-905A-4241-A9A7-7798B8E2C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Thank you for your attention!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9B2A3E9-90B0-4E29-9075-528186AE5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Budapest Institute for Policy Analysis</a:t>
            </a:r>
            <a:endParaRPr lang="pl-PL" dirty="0"/>
          </a:p>
          <a:p>
            <a:r>
              <a:rPr lang="pl-PL" dirty="0" smtClean="0"/>
              <a:t>info@budapestistitute.eu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157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8"/>
            <a:ext cx="16682557" cy="1477328"/>
          </a:xfrm>
        </p:spPr>
        <p:txBody>
          <a:bodyPr/>
          <a:lstStyle/>
          <a:p>
            <a:r>
              <a:rPr lang="hu-HU" sz="4800" dirty="0"/>
              <a:t>GENDER DIFFERENCES IN THE EFFECT OF THE </a:t>
            </a:r>
            <a:r>
              <a:rPr lang="hu-HU" sz="4800" dirty="0" smtClean="0"/>
              <a:t>JOB TRIAL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997199"/>
            <a:ext cx="21801328" cy="9806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/>
              <a:t>In </a:t>
            </a:r>
            <a:r>
              <a:rPr lang="hu-HU" sz="3200" dirty="0" err="1"/>
              <a:t>contrast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bulk</a:t>
            </a:r>
            <a:r>
              <a:rPr lang="hu-HU" sz="3200" dirty="0"/>
              <a:t> of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literature</a:t>
            </a:r>
            <a:r>
              <a:rPr lang="hu-HU" sz="3200" dirty="0"/>
              <a:t>,</a:t>
            </a:r>
          </a:p>
          <a:p>
            <a:pPr marL="0" indent="0">
              <a:buNone/>
            </a:pPr>
            <a:r>
              <a:rPr lang="hu-HU" sz="2400" dirty="0"/>
              <a:t>(</a:t>
            </a:r>
            <a:r>
              <a:rPr lang="hu-HU" sz="2400" dirty="0" err="1"/>
              <a:t>e.g</a:t>
            </a:r>
            <a:r>
              <a:rPr lang="hu-HU" sz="2400" dirty="0"/>
              <a:t>. </a:t>
            </a:r>
            <a:r>
              <a:rPr lang="hu-HU" sz="2400" dirty="0" err="1"/>
              <a:t>Bergemann</a:t>
            </a:r>
            <a:r>
              <a:rPr lang="hu-HU" sz="2400" dirty="0"/>
              <a:t> and </a:t>
            </a:r>
            <a:r>
              <a:rPr lang="hu-HU" sz="2400" dirty="0" err="1"/>
              <a:t>Bulk</a:t>
            </a:r>
            <a:r>
              <a:rPr lang="hu-HU" sz="2400" dirty="0"/>
              <a:t>, 2006, Kluve,2017, </a:t>
            </a:r>
            <a:r>
              <a:rPr lang="hu-HU" sz="2400" dirty="0" err="1"/>
              <a:t>Kluve,Card,Weber</a:t>
            </a:r>
            <a:r>
              <a:rPr lang="hu-HU" sz="2400" dirty="0"/>
              <a:t> 2015, </a:t>
            </a:r>
            <a:r>
              <a:rPr lang="en-GB" sz="2400" dirty="0" err="1"/>
              <a:t>Lechner</a:t>
            </a:r>
            <a:r>
              <a:rPr lang="en-GB" sz="2400" dirty="0"/>
              <a:t> </a:t>
            </a:r>
            <a:r>
              <a:rPr lang="hu-HU" sz="2400" dirty="0"/>
              <a:t>- </a:t>
            </a:r>
            <a:r>
              <a:rPr lang="en-GB" sz="2400" dirty="0" err="1"/>
              <a:t>Wiehler</a:t>
            </a:r>
            <a:r>
              <a:rPr lang="hu-HU" sz="2400" dirty="0"/>
              <a:t>,2011)</a:t>
            </a:r>
          </a:p>
          <a:p>
            <a:pPr marL="0" indent="0">
              <a:buNone/>
            </a:pP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employment</a:t>
            </a:r>
            <a:r>
              <a:rPr lang="hu-HU" sz="3200" dirty="0"/>
              <a:t> </a:t>
            </a:r>
            <a:r>
              <a:rPr lang="hu-HU" sz="3200" b="1" dirty="0" err="1"/>
              <a:t>effect</a:t>
            </a:r>
            <a:r>
              <a:rPr lang="hu-HU" sz="3200" b="1" dirty="0"/>
              <a:t> </a:t>
            </a:r>
            <a:r>
              <a:rPr lang="hu-HU" sz="3200" b="1" dirty="0" err="1"/>
              <a:t>on</a:t>
            </a:r>
            <a:r>
              <a:rPr lang="hu-HU" sz="3200" b="1" dirty="0"/>
              <a:t> </a:t>
            </a:r>
            <a:r>
              <a:rPr lang="hu-HU" sz="3200" b="1" dirty="0" err="1"/>
              <a:t>females</a:t>
            </a:r>
            <a:r>
              <a:rPr lang="hu-HU" sz="3200" b="1" dirty="0"/>
              <a:t> is </a:t>
            </a:r>
            <a:r>
              <a:rPr lang="hu-HU" sz="3200" b="1" dirty="0" err="1"/>
              <a:t>weaker</a:t>
            </a:r>
            <a:r>
              <a:rPr lang="hu-HU" sz="3200" b="1" dirty="0"/>
              <a:t> </a:t>
            </a:r>
            <a:r>
              <a:rPr lang="hu-HU" sz="3200" dirty="0" err="1"/>
              <a:t>than</a:t>
            </a:r>
            <a:r>
              <a:rPr lang="hu-HU" sz="3200" dirty="0"/>
              <a:t> </a:t>
            </a:r>
            <a:r>
              <a:rPr lang="hu-HU" sz="3200" dirty="0" err="1"/>
              <a:t>on</a:t>
            </a:r>
            <a:r>
              <a:rPr lang="hu-HU" sz="3200" dirty="0"/>
              <a:t> </a:t>
            </a:r>
            <a:r>
              <a:rPr lang="hu-HU" sz="3200" dirty="0" err="1" smtClean="0"/>
              <a:t>males</a:t>
            </a:r>
            <a:r>
              <a:rPr lang="hu-HU" sz="3200" dirty="0" smtClean="0"/>
              <a:t>  </a:t>
            </a:r>
            <a:r>
              <a:rPr lang="hu-HU" sz="3200" dirty="0" err="1" smtClean="0"/>
              <a:t>compared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public</a:t>
            </a:r>
            <a:r>
              <a:rPr lang="hu-HU" sz="3200" dirty="0" smtClean="0"/>
              <a:t> </a:t>
            </a:r>
            <a:r>
              <a:rPr lang="hu-HU" sz="3200" dirty="0" err="1" smtClean="0"/>
              <a:t>works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944" y="5875506"/>
            <a:ext cx="8630212" cy="6927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9156" y="5875507"/>
            <a:ext cx="7706807" cy="69277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65963" y="5875505"/>
            <a:ext cx="7260144" cy="69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2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0"/>
            <a:ext cx="16682557" cy="738664"/>
          </a:xfrm>
        </p:spPr>
        <p:txBody>
          <a:bodyPr/>
          <a:lstStyle/>
          <a:p>
            <a:r>
              <a:rPr lang="hu-HU" sz="4800" dirty="0" smtClean="0"/>
              <a:t>SELECTION OF FEMALES  AND FERTILITY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70672"/>
            <a:ext cx="8884277" cy="106795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200" dirty="0" err="1"/>
              <a:t>What</a:t>
            </a:r>
            <a:r>
              <a:rPr lang="hu-HU" sz="3200" dirty="0"/>
              <a:t> is </a:t>
            </a:r>
            <a:r>
              <a:rPr lang="hu-HU" sz="3200" dirty="0" err="1"/>
              <a:t>behind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</a:t>
            </a:r>
            <a:r>
              <a:rPr lang="hu-HU" sz="3200" dirty="0" err="1"/>
              <a:t>gender</a:t>
            </a:r>
            <a:r>
              <a:rPr lang="hu-HU" sz="3200" dirty="0"/>
              <a:t> </a:t>
            </a:r>
            <a:r>
              <a:rPr lang="hu-HU" sz="3200" dirty="0" err="1"/>
              <a:t>differences</a:t>
            </a:r>
            <a:r>
              <a:rPr lang="hu-HU" sz="3200" dirty="0"/>
              <a:t>? </a:t>
            </a:r>
          </a:p>
          <a:p>
            <a:pPr marL="514350" indent="-514350">
              <a:buAutoNum type="arabicParenR"/>
            </a:pPr>
            <a:r>
              <a:rPr lang="hu-HU" sz="3200" b="1" dirty="0" err="1" smtClean="0"/>
              <a:t>Selection</a:t>
            </a:r>
            <a:r>
              <a:rPr lang="hu-HU" sz="3200" b="1" dirty="0" smtClean="0"/>
              <a:t> </a:t>
            </a:r>
            <a:r>
              <a:rPr lang="hu-HU" sz="3200" b="1" dirty="0"/>
              <a:t>of most </a:t>
            </a:r>
            <a:r>
              <a:rPr lang="hu-HU" sz="3200" b="1" dirty="0" err="1"/>
              <a:t>employable</a:t>
            </a:r>
            <a:r>
              <a:rPr lang="hu-HU" sz="3200" b="1" dirty="0"/>
              <a:t> </a:t>
            </a:r>
            <a:r>
              <a:rPr lang="hu-HU" sz="3200" b="1" dirty="0" err="1" smtClean="0"/>
              <a:t>unemployed</a:t>
            </a:r>
            <a:r>
              <a:rPr lang="hu-HU" sz="3200" b="1" dirty="0" smtClean="0"/>
              <a:t>                                                    </a:t>
            </a:r>
            <a:r>
              <a:rPr lang="hu-HU" sz="3200" b="1" dirty="0"/>
              <a:t>is </a:t>
            </a:r>
            <a:r>
              <a:rPr lang="hu-HU" sz="3200" b="1" dirty="0" err="1"/>
              <a:t>even</a:t>
            </a:r>
            <a:r>
              <a:rPr lang="hu-HU" sz="3200" b="1" dirty="0"/>
              <a:t> </a:t>
            </a:r>
            <a:r>
              <a:rPr lang="hu-HU" sz="3200" b="1" dirty="0" err="1"/>
              <a:t>stronger</a:t>
            </a:r>
            <a:r>
              <a:rPr lang="hu-HU" sz="3200" b="1" dirty="0"/>
              <a:t> in </a:t>
            </a:r>
            <a:r>
              <a:rPr lang="hu-HU" sz="3200" b="1" dirty="0" err="1"/>
              <a:t>case</a:t>
            </a:r>
            <a:r>
              <a:rPr lang="hu-HU" sz="3200" b="1" dirty="0"/>
              <a:t> of </a:t>
            </a:r>
            <a:r>
              <a:rPr lang="hu-HU" sz="3200" b="1" dirty="0" err="1"/>
              <a:t>women</a:t>
            </a:r>
            <a:r>
              <a:rPr lang="hu-HU" sz="3200" b="1" dirty="0"/>
              <a:t> </a:t>
            </a:r>
            <a:endParaRPr lang="hu-HU" sz="3200" b="1" dirty="0" smtClean="0"/>
          </a:p>
          <a:p>
            <a:r>
              <a:rPr lang="hu-HU" sz="3200" dirty="0" err="1"/>
              <a:t>Female</a:t>
            </a:r>
            <a:r>
              <a:rPr lang="hu-HU" sz="3200" dirty="0"/>
              <a:t> </a:t>
            </a:r>
            <a:r>
              <a:rPr lang="hu-HU" sz="3200" dirty="0" err="1"/>
              <a:t>paricipants</a:t>
            </a:r>
            <a:r>
              <a:rPr lang="hu-HU" sz="3200" dirty="0"/>
              <a:t> </a:t>
            </a:r>
            <a:r>
              <a:rPr lang="hu-HU" sz="3200" dirty="0" err="1"/>
              <a:t>are</a:t>
            </a:r>
            <a:r>
              <a:rPr lang="hu-HU" sz="3200" dirty="0"/>
              <a:t> more </a:t>
            </a:r>
            <a:r>
              <a:rPr lang="hu-HU" sz="3200" dirty="0" err="1"/>
              <a:t>educated</a:t>
            </a:r>
            <a:r>
              <a:rPr lang="hu-HU" sz="3200" dirty="0"/>
              <a:t>, </a:t>
            </a:r>
            <a:r>
              <a:rPr lang="hu-HU" sz="3200" dirty="0" err="1"/>
              <a:t>have</a:t>
            </a:r>
            <a:r>
              <a:rPr lang="hu-HU" sz="3200" dirty="0"/>
              <a:t> </a:t>
            </a:r>
            <a:r>
              <a:rPr lang="hu-HU" sz="3200" dirty="0" err="1"/>
              <a:t>shorter</a:t>
            </a:r>
            <a:r>
              <a:rPr lang="hu-HU" sz="3200" dirty="0"/>
              <a:t> </a:t>
            </a:r>
            <a:r>
              <a:rPr lang="hu-HU" sz="3200" dirty="0" err="1" smtClean="0"/>
              <a:t>unemployment</a:t>
            </a:r>
            <a:r>
              <a:rPr lang="hu-HU" sz="3200" dirty="0" smtClean="0"/>
              <a:t> </a:t>
            </a:r>
            <a:r>
              <a:rPr lang="hu-HU" sz="3200" dirty="0"/>
              <a:t>and NEET </a:t>
            </a:r>
            <a:r>
              <a:rPr lang="hu-HU" sz="3200" dirty="0" err="1"/>
              <a:t>history</a:t>
            </a:r>
            <a:r>
              <a:rPr lang="hu-HU" sz="3200" dirty="0"/>
              <a:t>, </a:t>
            </a:r>
            <a:r>
              <a:rPr lang="hu-HU" sz="3200" dirty="0" err="1"/>
              <a:t>even</a:t>
            </a:r>
            <a:r>
              <a:rPr lang="hu-HU" sz="3200" dirty="0"/>
              <a:t> </a:t>
            </a:r>
            <a:r>
              <a:rPr lang="hu-HU" sz="3200" dirty="0" err="1"/>
              <a:t>without</a:t>
            </a:r>
            <a:r>
              <a:rPr lang="hu-HU" sz="3200" dirty="0"/>
              <a:t> </a:t>
            </a:r>
            <a:r>
              <a:rPr lang="hu-HU" sz="3200" dirty="0" err="1"/>
              <a:t>maternity</a:t>
            </a:r>
            <a:r>
              <a:rPr lang="hu-HU" sz="3200" dirty="0"/>
              <a:t> </a:t>
            </a:r>
            <a:r>
              <a:rPr lang="hu-HU" sz="3200" dirty="0" err="1"/>
              <a:t>leave</a:t>
            </a:r>
            <a:r>
              <a:rPr lang="hu-HU" sz="3200" dirty="0"/>
              <a:t> </a:t>
            </a:r>
            <a:r>
              <a:rPr lang="hu-HU" sz="3200" dirty="0" err="1"/>
              <a:t>than</a:t>
            </a:r>
            <a:r>
              <a:rPr lang="hu-HU" sz="3200" dirty="0"/>
              <a:t> </a:t>
            </a:r>
            <a:r>
              <a:rPr lang="hu-HU" sz="3200" dirty="0" err="1"/>
              <a:t>males</a:t>
            </a:r>
            <a:r>
              <a:rPr lang="hu-HU" sz="3200" dirty="0"/>
              <a:t> </a:t>
            </a:r>
          </a:p>
          <a:p>
            <a:r>
              <a:rPr lang="hu-HU" sz="3200" dirty="0" err="1" smtClean="0"/>
              <a:t>Maternity</a:t>
            </a:r>
            <a:r>
              <a:rPr lang="hu-HU" sz="3200" dirty="0" smtClean="0"/>
              <a:t> </a:t>
            </a:r>
            <a:r>
              <a:rPr lang="hu-HU" sz="3200" dirty="0" err="1" smtClean="0"/>
              <a:t>reduces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chance</a:t>
            </a:r>
            <a:r>
              <a:rPr lang="hu-HU" sz="3200" dirty="0" smtClean="0"/>
              <a:t> of  </a:t>
            </a:r>
            <a:r>
              <a:rPr lang="hu-HU" sz="3200" dirty="0" err="1" smtClean="0"/>
              <a:t>participating</a:t>
            </a:r>
            <a:r>
              <a:rPr lang="hu-HU" sz="3200" dirty="0" smtClean="0"/>
              <a:t>  </a:t>
            </a:r>
            <a:r>
              <a:rPr lang="hu-HU" sz="3200" dirty="0"/>
              <a:t>in </a:t>
            </a:r>
            <a:r>
              <a:rPr lang="hu-HU" sz="3200" dirty="0" smtClean="0"/>
              <a:t>YG </a:t>
            </a:r>
            <a:r>
              <a:rPr lang="hu-HU" sz="3200" dirty="0" err="1"/>
              <a:t>than</a:t>
            </a:r>
            <a:r>
              <a:rPr lang="hu-HU" sz="3200" dirty="0"/>
              <a:t> in </a:t>
            </a: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work</a:t>
            </a:r>
            <a:r>
              <a:rPr lang="hu-HU" sz="3200" dirty="0"/>
              <a:t> and </a:t>
            </a:r>
            <a:r>
              <a:rPr lang="hu-HU" sz="3200" dirty="0" err="1"/>
              <a:t>training</a:t>
            </a:r>
            <a:r>
              <a:rPr lang="hu-HU" sz="3200" dirty="0"/>
              <a:t>  </a:t>
            </a:r>
            <a:r>
              <a:rPr lang="hu-HU" sz="3200" dirty="0" err="1"/>
              <a:t>even</a:t>
            </a:r>
            <a:r>
              <a:rPr lang="hu-HU" sz="3200" dirty="0"/>
              <a:t> </a:t>
            </a:r>
            <a:r>
              <a:rPr lang="hu-HU" sz="3200" dirty="0" err="1"/>
              <a:t>after</a:t>
            </a:r>
            <a:r>
              <a:rPr lang="hu-HU" sz="3200" dirty="0"/>
              <a:t> </a:t>
            </a:r>
            <a:r>
              <a:rPr lang="hu-HU" sz="3200" dirty="0" err="1"/>
              <a:t>controlling</a:t>
            </a:r>
            <a:r>
              <a:rPr lang="hu-HU" sz="3200" dirty="0"/>
              <a:t> </a:t>
            </a:r>
            <a:r>
              <a:rPr lang="hu-HU" sz="3200" dirty="0" err="1"/>
              <a:t>for</a:t>
            </a:r>
            <a:r>
              <a:rPr lang="hu-HU" sz="3200" dirty="0"/>
              <a:t> </a:t>
            </a:r>
            <a:r>
              <a:rPr lang="hu-HU" sz="3200" dirty="0" err="1"/>
              <a:t>differences</a:t>
            </a:r>
            <a:r>
              <a:rPr lang="hu-HU" sz="3200" dirty="0"/>
              <a:t> in </a:t>
            </a:r>
            <a:r>
              <a:rPr lang="hu-HU" sz="3200" dirty="0" err="1"/>
              <a:t>all</a:t>
            </a:r>
            <a:r>
              <a:rPr lang="hu-HU" sz="3200" dirty="0"/>
              <a:t> </a:t>
            </a:r>
            <a:r>
              <a:rPr lang="hu-HU" sz="3200" dirty="0" err="1"/>
              <a:t>characteristics</a:t>
            </a:r>
            <a:r>
              <a:rPr lang="hu-HU" sz="3200" dirty="0"/>
              <a:t>  (</a:t>
            </a:r>
            <a:r>
              <a:rPr lang="hu-HU" sz="3200" dirty="0" err="1"/>
              <a:t>except</a:t>
            </a:r>
            <a:r>
              <a:rPr lang="hu-HU" sz="3200" dirty="0"/>
              <a:t> </a:t>
            </a:r>
            <a:r>
              <a:rPr lang="hu-HU" sz="3200" dirty="0" err="1"/>
              <a:t>history</a:t>
            </a:r>
            <a:r>
              <a:rPr lang="hu-HU" sz="3200" dirty="0"/>
              <a:t> </a:t>
            </a:r>
            <a:r>
              <a:rPr lang="hu-HU" sz="3200" dirty="0" smtClean="0"/>
              <a:t>)</a:t>
            </a:r>
          </a:p>
          <a:p>
            <a:pPr marL="0" indent="0" algn="ctr">
              <a:buNone/>
            </a:pPr>
            <a:r>
              <a:rPr lang="hu-HU" sz="3200" dirty="0" smtClean="0"/>
              <a:t>↓</a:t>
            </a:r>
            <a:endParaRPr lang="hu-HU" sz="3200" dirty="0"/>
          </a:p>
          <a:p>
            <a:r>
              <a:rPr lang="hu-HU" sz="3200" dirty="0" smtClean="0"/>
              <a:t>Main </a:t>
            </a:r>
            <a:r>
              <a:rPr lang="hu-HU" sz="3200" dirty="0" err="1" smtClean="0"/>
              <a:t>argument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literature</a:t>
            </a:r>
            <a:r>
              <a:rPr lang="hu-HU" sz="3200" dirty="0" smtClean="0"/>
              <a:t> (</a:t>
            </a:r>
            <a:r>
              <a:rPr lang="hu-HU" sz="3200" dirty="0" err="1" smtClean="0"/>
              <a:t>women</a:t>
            </a:r>
            <a:r>
              <a:rPr lang="hu-HU" sz="3200" dirty="0" smtClean="0"/>
              <a:t> </a:t>
            </a:r>
            <a:r>
              <a:rPr lang="hu-HU" sz="3200" dirty="0" err="1" smtClean="0"/>
              <a:t>have</a:t>
            </a:r>
            <a:r>
              <a:rPr lang="hu-HU" sz="3200" dirty="0" smtClean="0"/>
              <a:t> more </a:t>
            </a:r>
            <a:r>
              <a:rPr lang="hu-HU" sz="3200" dirty="0" err="1" smtClean="0"/>
              <a:t>elastic</a:t>
            </a:r>
            <a:r>
              <a:rPr lang="hu-HU" sz="3200" dirty="0" smtClean="0"/>
              <a:t> </a:t>
            </a:r>
            <a:r>
              <a:rPr lang="hu-HU" sz="3200" dirty="0" err="1" smtClean="0"/>
              <a:t>labour</a:t>
            </a:r>
            <a:r>
              <a:rPr lang="hu-HU" sz="3200" dirty="0" smtClean="0"/>
              <a:t> </a:t>
            </a:r>
            <a:r>
              <a:rPr lang="hu-HU" sz="3200" dirty="0" err="1" smtClean="0"/>
              <a:t>supply</a:t>
            </a:r>
            <a:r>
              <a:rPr lang="hu-HU" sz="3200" dirty="0" smtClean="0"/>
              <a:t> </a:t>
            </a:r>
            <a:r>
              <a:rPr lang="hu-HU" sz="3200" dirty="0" err="1" smtClean="0"/>
              <a:t>as</a:t>
            </a:r>
            <a:r>
              <a:rPr lang="hu-HU" sz="3200" dirty="0" smtClean="0"/>
              <a:t> </a:t>
            </a:r>
            <a:r>
              <a:rPr lang="hu-HU" sz="3200" dirty="0" err="1" smtClean="0"/>
              <a:t>have</a:t>
            </a:r>
            <a:r>
              <a:rPr lang="hu-HU" sz="3200" dirty="0" smtClean="0"/>
              <a:t> more </a:t>
            </a:r>
            <a:r>
              <a:rPr lang="hu-HU" sz="3200" dirty="0" err="1" smtClean="0"/>
              <a:t>options</a:t>
            </a:r>
            <a:r>
              <a:rPr lang="hu-HU" sz="3200" dirty="0" smtClean="0"/>
              <a:t> and a </a:t>
            </a:r>
            <a:r>
              <a:rPr lang="hu-HU" sz="3200" dirty="0" err="1" smtClean="0"/>
              <a:t>greater</a:t>
            </a:r>
            <a:r>
              <a:rPr lang="hu-HU" sz="3200" dirty="0" smtClean="0"/>
              <a:t> </a:t>
            </a:r>
            <a:r>
              <a:rPr lang="hu-HU" sz="3200" dirty="0" err="1" smtClean="0"/>
              <a:t>distance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labour</a:t>
            </a:r>
            <a:r>
              <a:rPr lang="hu-HU" sz="3200" dirty="0" smtClean="0"/>
              <a:t> market) </a:t>
            </a:r>
            <a:r>
              <a:rPr lang="hu-HU" sz="3200" dirty="0" err="1" smtClean="0"/>
              <a:t>does</a:t>
            </a:r>
            <a:r>
              <a:rPr lang="hu-HU" sz="3200" dirty="0" smtClean="0"/>
              <a:t> </a:t>
            </a:r>
            <a:r>
              <a:rPr lang="hu-HU" sz="3200" dirty="0" err="1" smtClean="0"/>
              <a:t>not</a:t>
            </a:r>
            <a:r>
              <a:rPr lang="hu-HU" sz="3200" dirty="0" smtClean="0"/>
              <a:t> hold </a:t>
            </a: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5" name="Picture 4" descr="C:\Users\kreko.judit\Box Sync\5projektek_futo\5P_2018_13_IBS_youth\wp3_wage_subsidies\genderdiff_rawbalan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66098" y="3450566"/>
            <a:ext cx="10852030" cy="90749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662249" y="2708694"/>
            <a:ext cx="12749841" cy="7418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i="1" dirty="0" err="1" smtClean="0">
                <a:solidFill>
                  <a:schemeClr val="tx1"/>
                </a:solidFill>
              </a:rPr>
              <a:t>Standardized</a:t>
            </a:r>
            <a:r>
              <a:rPr lang="hu-HU" sz="2800" i="1" dirty="0" smtClean="0">
                <a:solidFill>
                  <a:schemeClr val="tx1"/>
                </a:solidFill>
              </a:rPr>
              <a:t> </a:t>
            </a:r>
            <a:r>
              <a:rPr lang="hu-HU" sz="2800" i="1" dirty="0" err="1" smtClean="0">
                <a:solidFill>
                  <a:schemeClr val="tx1"/>
                </a:solidFill>
              </a:rPr>
              <a:t>mean</a:t>
            </a:r>
            <a:r>
              <a:rPr lang="hu-HU" sz="2800" i="1" dirty="0" smtClean="0">
                <a:solidFill>
                  <a:schemeClr val="tx1"/>
                </a:solidFill>
              </a:rPr>
              <a:t> </a:t>
            </a:r>
            <a:r>
              <a:rPr lang="hu-HU" sz="2800" i="1" dirty="0" err="1" smtClean="0">
                <a:solidFill>
                  <a:schemeClr val="tx1"/>
                </a:solidFill>
              </a:rPr>
              <a:t>difference</a:t>
            </a:r>
            <a:r>
              <a:rPr lang="hu-HU" sz="2800" i="1" dirty="0" smtClean="0">
                <a:solidFill>
                  <a:schemeClr val="tx1"/>
                </a:solidFill>
              </a:rPr>
              <a:t> </a:t>
            </a:r>
            <a:r>
              <a:rPr lang="hu-HU" sz="2800" i="1" dirty="0" err="1" smtClean="0">
                <a:solidFill>
                  <a:schemeClr val="tx1"/>
                </a:solidFill>
              </a:rPr>
              <a:t>between</a:t>
            </a:r>
            <a:r>
              <a:rPr lang="hu-HU" sz="2800" i="1" dirty="0" smtClean="0">
                <a:solidFill>
                  <a:schemeClr val="tx1"/>
                </a:solidFill>
              </a:rPr>
              <a:t> </a:t>
            </a:r>
            <a:r>
              <a:rPr lang="hu-HU" sz="2800" i="1" dirty="0" err="1" smtClean="0">
                <a:solidFill>
                  <a:schemeClr val="tx1"/>
                </a:solidFill>
              </a:rPr>
              <a:t>male</a:t>
            </a:r>
            <a:r>
              <a:rPr lang="hu-HU" sz="2800" i="1" dirty="0" smtClean="0">
                <a:solidFill>
                  <a:schemeClr val="tx1"/>
                </a:solidFill>
              </a:rPr>
              <a:t> and </a:t>
            </a:r>
            <a:r>
              <a:rPr lang="hu-HU" sz="2800" i="1" dirty="0" err="1" smtClean="0">
                <a:solidFill>
                  <a:schemeClr val="tx1"/>
                </a:solidFill>
              </a:rPr>
              <a:t>female</a:t>
            </a:r>
            <a:r>
              <a:rPr lang="hu-HU" sz="2800" i="1" dirty="0" smtClean="0">
                <a:solidFill>
                  <a:schemeClr val="tx1"/>
                </a:solidFill>
              </a:rPr>
              <a:t> </a:t>
            </a:r>
            <a:r>
              <a:rPr lang="hu-HU" sz="2800" i="1" dirty="0" err="1" smtClean="0">
                <a:solidFill>
                  <a:schemeClr val="tx1"/>
                </a:solidFill>
              </a:rPr>
              <a:t>job</a:t>
            </a:r>
            <a:r>
              <a:rPr lang="hu-HU" sz="2800" i="1" dirty="0" smtClean="0">
                <a:solidFill>
                  <a:schemeClr val="tx1"/>
                </a:solidFill>
              </a:rPr>
              <a:t> </a:t>
            </a:r>
            <a:r>
              <a:rPr lang="hu-HU" sz="2800" i="1" dirty="0" err="1" smtClean="0">
                <a:solidFill>
                  <a:schemeClr val="tx1"/>
                </a:solidFill>
              </a:rPr>
              <a:t>trial</a:t>
            </a:r>
            <a:r>
              <a:rPr lang="hu-HU" sz="2800" i="1" dirty="0" smtClean="0">
                <a:solidFill>
                  <a:schemeClr val="tx1"/>
                </a:solidFill>
              </a:rPr>
              <a:t> </a:t>
            </a:r>
            <a:r>
              <a:rPr lang="hu-HU" sz="2800" i="1" dirty="0" err="1" smtClean="0">
                <a:solidFill>
                  <a:schemeClr val="tx1"/>
                </a:solidFill>
              </a:rPr>
              <a:t>pariticipants</a:t>
            </a:r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9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0"/>
            <a:ext cx="16682557" cy="738664"/>
          </a:xfrm>
        </p:spPr>
        <p:txBody>
          <a:bodyPr/>
          <a:lstStyle/>
          <a:p>
            <a:r>
              <a:rPr lang="hu-HU" sz="4800" dirty="0" smtClean="0"/>
              <a:t>SELECTION OF FEMALES  AND FERTILITY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60" y="2315183"/>
            <a:ext cx="22821089" cy="10934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/>
              <a:t>2) Programme </a:t>
            </a:r>
            <a:r>
              <a:rPr lang="hu-HU" sz="3200" b="1" dirty="0" err="1" smtClean="0"/>
              <a:t>participation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does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not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reduce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or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postpone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pregnancies</a:t>
            </a:r>
            <a:r>
              <a:rPr lang="hu-HU" sz="3200" b="1" dirty="0" smtClean="0"/>
              <a:t> </a:t>
            </a:r>
          </a:p>
          <a:p>
            <a:r>
              <a:rPr lang="hu-HU" sz="3200" dirty="0" err="1" smtClean="0"/>
              <a:t>Explanation</a:t>
            </a:r>
            <a:r>
              <a:rPr lang="hu-HU" sz="3200" dirty="0" smtClean="0"/>
              <a:t> </a:t>
            </a:r>
            <a:r>
              <a:rPr lang="hu-HU" sz="3200" dirty="0" err="1" smtClean="0"/>
              <a:t>for</a:t>
            </a:r>
            <a:r>
              <a:rPr lang="hu-HU" sz="3200" dirty="0" smtClean="0"/>
              <a:t> </a:t>
            </a:r>
            <a:r>
              <a:rPr lang="hu-HU" sz="3200" dirty="0" err="1" smtClean="0"/>
              <a:t>stronger</a:t>
            </a:r>
            <a:r>
              <a:rPr lang="hu-HU" sz="3200" dirty="0" smtClean="0"/>
              <a:t> programme </a:t>
            </a:r>
            <a:r>
              <a:rPr lang="hu-HU" sz="3200" dirty="0" err="1" smtClean="0"/>
              <a:t>effect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women</a:t>
            </a:r>
            <a:r>
              <a:rPr lang="hu-HU" sz="3200" dirty="0" smtClean="0"/>
              <a:t>, </a:t>
            </a:r>
            <a:r>
              <a:rPr lang="hu-HU" sz="3200" dirty="0" err="1" smtClean="0"/>
              <a:t>e.g</a:t>
            </a:r>
            <a:r>
              <a:rPr lang="hu-HU" sz="3200" dirty="0" smtClean="0"/>
              <a:t>. in </a:t>
            </a:r>
            <a:r>
              <a:rPr lang="en-GB" sz="3200" dirty="0" err="1" smtClean="0"/>
              <a:t>Lechner</a:t>
            </a:r>
            <a:r>
              <a:rPr lang="en-GB" sz="3200" dirty="0" smtClean="0"/>
              <a:t> </a:t>
            </a:r>
            <a:r>
              <a:rPr lang="hu-HU" sz="3200" dirty="0"/>
              <a:t>- </a:t>
            </a:r>
            <a:r>
              <a:rPr lang="en-GB" sz="3200" dirty="0" err="1"/>
              <a:t>Wiehler</a:t>
            </a:r>
            <a:r>
              <a:rPr lang="hu-HU" sz="3200" dirty="0" smtClean="0"/>
              <a:t>,2011)</a:t>
            </a:r>
          </a:p>
          <a:p>
            <a:r>
              <a:rPr lang="hu-HU" sz="3200" dirty="0" smtClean="0"/>
              <a:t>Matching: </a:t>
            </a:r>
            <a:r>
              <a:rPr lang="hu-HU" sz="3200" dirty="0" err="1" smtClean="0"/>
              <a:t>participation</a:t>
            </a:r>
            <a:r>
              <a:rPr lang="hu-HU" sz="3200" dirty="0" smtClean="0"/>
              <a:t> </a:t>
            </a:r>
            <a:r>
              <a:rPr lang="hu-HU" sz="3200" dirty="0" err="1" smtClean="0"/>
              <a:t>doesn’t</a:t>
            </a:r>
            <a:r>
              <a:rPr lang="hu-HU" sz="3200" dirty="0" smtClean="0"/>
              <a:t> </a:t>
            </a:r>
            <a:r>
              <a:rPr lang="hu-HU" sz="3200" dirty="0" err="1" smtClean="0"/>
              <a:t>have</a:t>
            </a:r>
            <a:r>
              <a:rPr lang="hu-HU" sz="3200" dirty="0" smtClean="0"/>
              <a:t> an </a:t>
            </a:r>
            <a:r>
              <a:rPr lang="hu-HU" sz="3200" dirty="0" err="1" smtClean="0"/>
              <a:t>impact</a:t>
            </a:r>
            <a:r>
              <a:rPr lang="hu-HU" sz="3200" dirty="0" smtClean="0"/>
              <a:t>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probability</a:t>
            </a:r>
            <a:r>
              <a:rPr lang="hu-HU" sz="3200" dirty="0" smtClean="0"/>
              <a:t> of being </a:t>
            </a:r>
            <a:r>
              <a:rPr lang="hu-HU" sz="3200" dirty="0" err="1" smtClean="0"/>
              <a:t>on</a:t>
            </a:r>
            <a:r>
              <a:rPr lang="hu-HU" sz="3200" dirty="0" smtClean="0"/>
              <a:t> </a:t>
            </a:r>
            <a:r>
              <a:rPr lang="hu-HU" sz="3200" dirty="0" err="1" smtClean="0"/>
              <a:t>maternity</a:t>
            </a:r>
            <a:r>
              <a:rPr lang="hu-HU" sz="3200" dirty="0" smtClean="0"/>
              <a:t> </a:t>
            </a:r>
            <a:r>
              <a:rPr lang="hu-HU" sz="3200" dirty="0" err="1" smtClean="0"/>
              <a:t>leave</a:t>
            </a:r>
            <a:r>
              <a:rPr lang="hu-HU" sz="3200" dirty="0" smtClean="0"/>
              <a:t> 12 </a:t>
            </a:r>
            <a:r>
              <a:rPr lang="hu-HU" sz="3200" dirty="0" err="1" smtClean="0"/>
              <a:t>months</a:t>
            </a:r>
            <a:r>
              <a:rPr lang="hu-HU" sz="3200" dirty="0" smtClean="0"/>
              <a:t> </a:t>
            </a:r>
            <a:r>
              <a:rPr lang="hu-HU" sz="3200" dirty="0" err="1" smtClean="0"/>
              <a:t>after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programme</a:t>
            </a:r>
          </a:p>
          <a:p>
            <a:pPr marL="0" indent="0">
              <a:buNone/>
            </a:pPr>
            <a:r>
              <a:rPr lang="en-GB" i="1" dirty="0" smtClean="0"/>
              <a:t> </a:t>
            </a:r>
            <a:endParaRPr lang="hu-HU" i="1" dirty="0" smtClean="0"/>
          </a:p>
          <a:p>
            <a:pPr marL="0" indent="0">
              <a:buNone/>
            </a:pPr>
            <a:r>
              <a:rPr lang="en-GB" i="1" dirty="0" smtClean="0"/>
              <a:t>Propensity </a:t>
            </a:r>
            <a:r>
              <a:rPr lang="en-GB" i="1" dirty="0"/>
              <a:t>score matching estimates for the parental status of young women, 12 months after the beginning of </a:t>
            </a:r>
            <a:r>
              <a:rPr lang="en-GB" i="1" dirty="0" err="1" smtClean="0"/>
              <a:t>treatmen</a:t>
            </a:r>
            <a:r>
              <a:rPr lang="hu-HU" i="1" dirty="0" smtClean="0"/>
              <a:t>t</a:t>
            </a:r>
            <a:endParaRPr lang="hu-HU" sz="3200" dirty="0"/>
          </a:p>
          <a:p>
            <a:endParaRPr lang="hu-HU" sz="3200" dirty="0"/>
          </a:p>
          <a:p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090" y="7626485"/>
            <a:ext cx="17344687" cy="58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5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599932"/>
            <a:ext cx="16682557" cy="738664"/>
          </a:xfrm>
        </p:spPr>
        <p:txBody>
          <a:bodyPr/>
          <a:lstStyle/>
          <a:p>
            <a:r>
              <a:rPr lang="hu-HU" sz="4800" dirty="0"/>
              <a:t>GENDER DIMENSION 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05456"/>
            <a:ext cx="19245519" cy="10373965"/>
          </a:xfrm>
        </p:spPr>
        <p:txBody>
          <a:bodyPr>
            <a:normAutofit/>
          </a:bodyPr>
          <a:lstStyle/>
          <a:p>
            <a:r>
              <a:rPr lang="hu-HU" sz="3600" dirty="0" err="1"/>
              <a:t>Gender</a:t>
            </a:r>
            <a:r>
              <a:rPr lang="hu-HU" sz="3600" dirty="0"/>
              <a:t> NEET </a:t>
            </a:r>
            <a:r>
              <a:rPr lang="hu-HU" sz="3600" dirty="0" err="1"/>
              <a:t>gap</a:t>
            </a:r>
            <a:r>
              <a:rPr lang="hu-HU" sz="3600" dirty="0"/>
              <a:t> </a:t>
            </a:r>
            <a:r>
              <a:rPr lang="hu-HU" sz="3600" dirty="0" smtClean="0"/>
              <a:t>in Hungary is </a:t>
            </a:r>
            <a:r>
              <a:rPr lang="hu-HU" sz="3600" dirty="0" err="1"/>
              <a:t>one</a:t>
            </a:r>
            <a:r>
              <a:rPr lang="hu-HU" sz="3600" dirty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highest</a:t>
            </a:r>
            <a:r>
              <a:rPr lang="hu-HU" sz="3600" dirty="0"/>
              <a:t> in Europe </a:t>
            </a:r>
            <a:endParaRPr lang="hu-HU" sz="3600" dirty="0" smtClean="0"/>
          </a:p>
          <a:p>
            <a:endParaRPr lang="hu-HU" sz="3600" dirty="0"/>
          </a:p>
          <a:p>
            <a:r>
              <a:rPr lang="hu-HU" sz="3600" dirty="0" smtClean="0"/>
              <a:t>Main </a:t>
            </a:r>
            <a:r>
              <a:rPr lang="hu-HU" sz="3600" dirty="0" err="1"/>
              <a:t>factor</a:t>
            </a:r>
            <a:r>
              <a:rPr lang="hu-HU" sz="3600" dirty="0"/>
              <a:t> </a:t>
            </a:r>
            <a:r>
              <a:rPr lang="hu-HU" sz="3600" dirty="0" err="1"/>
              <a:t>behind</a:t>
            </a:r>
            <a:r>
              <a:rPr lang="hu-HU" sz="3600" dirty="0"/>
              <a:t> </a:t>
            </a:r>
            <a:r>
              <a:rPr lang="hu-HU" sz="3600" dirty="0" err="1"/>
              <a:t>gender</a:t>
            </a:r>
            <a:r>
              <a:rPr lang="hu-HU" sz="3600" dirty="0"/>
              <a:t> </a:t>
            </a:r>
            <a:r>
              <a:rPr lang="hu-HU" sz="3600" dirty="0" err="1"/>
              <a:t>gap</a:t>
            </a:r>
            <a:r>
              <a:rPr lang="hu-HU" sz="3600" dirty="0"/>
              <a:t> : </a:t>
            </a:r>
            <a:r>
              <a:rPr lang="hu-HU" sz="3600" dirty="0" err="1"/>
              <a:t>generous</a:t>
            </a:r>
            <a:r>
              <a:rPr lang="hu-HU" sz="3600" dirty="0"/>
              <a:t> </a:t>
            </a:r>
            <a:r>
              <a:rPr lang="hu-HU" sz="3600" dirty="0" err="1"/>
              <a:t>maternity</a:t>
            </a:r>
            <a:r>
              <a:rPr lang="hu-HU" sz="3600" dirty="0"/>
              <a:t> </a:t>
            </a:r>
            <a:r>
              <a:rPr lang="hu-HU" sz="3600" dirty="0" err="1" smtClean="0"/>
              <a:t>leave</a:t>
            </a:r>
            <a:r>
              <a:rPr lang="hu-HU" sz="3600" dirty="0" smtClean="0"/>
              <a:t> (</a:t>
            </a:r>
            <a:r>
              <a:rPr lang="hu-HU" sz="3600" dirty="0" err="1" smtClean="0"/>
              <a:t>available</a:t>
            </a:r>
            <a:r>
              <a:rPr lang="hu-HU" sz="3600" dirty="0" smtClean="0"/>
              <a:t> </a:t>
            </a:r>
            <a:r>
              <a:rPr lang="hu-HU" sz="3600" dirty="0" err="1" smtClean="0"/>
              <a:t>until</a:t>
            </a:r>
            <a:r>
              <a:rPr lang="hu-HU" sz="3600" dirty="0" smtClean="0"/>
              <a:t> </a:t>
            </a:r>
            <a:r>
              <a:rPr lang="hu-HU" sz="3600" dirty="0" err="1" smtClean="0"/>
              <a:t>age</a:t>
            </a:r>
            <a:r>
              <a:rPr lang="hu-HU" sz="3600" dirty="0" smtClean="0"/>
              <a:t> 3 of </a:t>
            </a:r>
            <a:r>
              <a:rPr lang="hu-HU" sz="3600" dirty="0" err="1" smtClean="0"/>
              <a:t>the</a:t>
            </a:r>
            <a:r>
              <a:rPr lang="hu-HU" sz="3600" dirty="0" smtClean="0"/>
              <a:t> </a:t>
            </a:r>
            <a:r>
              <a:rPr lang="hu-HU" sz="3600" dirty="0" err="1" smtClean="0"/>
              <a:t>child</a:t>
            </a:r>
            <a:r>
              <a:rPr lang="hu-HU" sz="3600" dirty="0" smtClean="0"/>
              <a:t>)</a:t>
            </a:r>
            <a:endParaRPr lang="hu-HU" sz="3600" dirty="0"/>
          </a:p>
          <a:p>
            <a:endParaRPr lang="hu-HU" sz="3600" dirty="0" smtClean="0"/>
          </a:p>
          <a:p>
            <a:r>
              <a:rPr lang="hu-HU" sz="3600" dirty="0" smtClean="0"/>
              <a:t>Main </a:t>
            </a:r>
            <a:r>
              <a:rPr lang="hu-HU" sz="3600" dirty="0" err="1"/>
              <a:t>question</a:t>
            </a:r>
            <a:r>
              <a:rPr lang="hu-HU" sz="3600" dirty="0"/>
              <a:t>: </a:t>
            </a:r>
            <a:r>
              <a:rPr lang="hu-HU" sz="3600" dirty="0" err="1"/>
              <a:t>does</a:t>
            </a:r>
            <a:r>
              <a:rPr lang="hu-HU" sz="3600" dirty="0"/>
              <a:t> </a:t>
            </a:r>
            <a:r>
              <a:rPr lang="hu-HU" sz="3600" dirty="0" smtClean="0"/>
              <a:t>YG </a:t>
            </a:r>
            <a:r>
              <a:rPr lang="hu-HU" sz="3600" dirty="0" err="1"/>
              <a:t>help</a:t>
            </a:r>
            <a:r>
              <a:rPr lang="hu-HU" sz="3600" dirty="0"/>
              <a:t> </a:t>
            </a:r>
            <a:r>
              <a:rPr lang="hu-HU" sz="3600" dirty="0" err="1"/>
              <a:t>young</a:t>
            </a:r>
            <a:r>
              <a:rPr lang="hu-HU" sz="3600" dirty="0"/>
              <a:t> </a:t>
            </a:r>
            <a:r>
              <a:rPr lang="hu-HU" sz="3600" dirty="0" err="1"/>
              <a:t>mothers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return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 smtClean="0"/>
              <a:t>labour</a:t>
            </a:r>
            <a:r>
              <a:rPr lang="hu-HU" sz="3600" dirty="0" smtClean="0"/>
              <a:t> </a:t>
            </a:r>
            <a:r>
              <a:rPr lang="hu-HU" sz="3600" dirty="0"/>
              <a:t>market? </a:t>
            </a:r>
            <a:endParaRPr lang="hu-HU" sz="3600" dirty="0" smtClean="0"/>
          </a:p>
          <a:p>
            <a:endParaRPr lang="hu-HU" sz="3600" dirty="0"/>
          </a:p>
          <a:p>
            <a:pPr marL="514350" indent="-514350">
              <a:buAutoNum type="arabicParenR"/>
            </a:pPr>
            <a:r>
              <a:rPr lang="hu-HU" sz="3600" dirty="0" err="1" smtClean="0"/>
              <a:t>Motherhood</a:t>
            </a:r>
            <a:r>
              <a:rPr lang="hu-HU" sz="3600" dirty="0" smtClean="0"/>
              <a:t> </a:t>
            </a:r>
            <a:r>
              <a:rPr lang="hu-HU" sz="3600" dirty="0"/>
              <a:t>and </a:t>
            </a:r>
            <a:r>
              <a:rPr lang="hu-HU" sz="3600" dirty="0" err="1"/>
              <a:t>gender</a:t>
            </a:r>
            <a:r>
              <a:rPr lang="hu-HU" sz="3600" dirty="0"/>
              <a:t> </a:t>
            </a:r>
            <a:r>
              <a:rPr lang="hu-HU" sz="3600" dirty="0" err="1"/>
              <a:t>differences</a:t>
            </a:r>
            <a:r>
              <a:rPr lang="hu-HU" sz="3600" dirty="0"/>
              <a:t> in </a:t>
            </a:r>
            <a:r>
              <a:rPr lang="hu-HU" sz="3600" dirty="0" err="1"/>
              <a:t>selection</a:t>
            </a:r>
            <a:r>
              <a:rPr lang="hu-HU" sz="3600" dirty="0"/>
              <a:t> </a:t>
            </a:r>
            <a:r>
              <a:rPr lang="hu-HU" sz="3600" dirty="0" err="1"/>
              <a:t>into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</a:p>
          <a:p>
            <a:pPr marL="514350" indent="-514350">
              <a:buAutoNum type="arabicParenR"/>
            </a:pPr>
            <a:r>
              <a:rPr lang="hu-HU" sz="3600" dirty="0" err="1"/>
              <a:t>Gender</a:t>
            </a:r>
            <a:r>
              <a:rPr lang="hu-HU" sz="3600" dirty="0"/>
              <a:t> </a:t>
            </a:r>
            <a:r>
              <a:rPr lang="hu-HU" sz="3600" dirty="0" err="1"/>
              <a:t>differences</a:t>
            </a:r>
            <a:r>
              <a:rPr lang="hu-HU" sz="3600" dirty="0"/>
              <a:t> in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effect</a:t>
            </a:r>
            <a:r>
              <a:rPr lang="hu-HU" sz="3600" dirty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  <a:r>
              <a:rPr lang="hu-HU" sz="3600" dirty="0" err="1"/>
              <a:t>on</a:t>
            </a:r>
            <a:r>
              <a:rPr lang="hu-HU" sz="3600" dirty="0"/>
              <a:t> </a:t>
            </a:r>
            <a:r>
              <a:rPr lang="hu-HU" sz="3600" dirty="0" err="1"/>
              <a:t>outcomes</a:t>
            </a:r>
            <a:endParaRPr lang="hu-HU" sz="3600" dirty="0"/>
          </a:p>
          <a:p>
            <a:pPr marL="514350" indent="-514350">
              <a:buAutoNum type="arabicParenR"/>
            </a:pPr>
            <a:endParaRPr lang="hu-HU" sz="3200" dirty="0"/>
          </a:p>
          <a:p>
            <a:pPr marL="514350" indent="-514350">
              <a:buAutoNum type="arabicParenR"/>
            </a:pPr>
            <a:endParaRPr lang="hu-HU" sz="3200" dirty="0"/>
          </a:p>
          <a:p>
            <a:pPr marL="0" indent="0">
              <a:buNone/>
            </a:pPr>
            <a:endParaRPr lang="hu-HU" sz="3200" dirty="0"/>
          </a:p>
          <a:p>
            <a:endParaRPr lang="hu-HU" sz="32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989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-1200325"/>
            <a:ext cx="16682557" cy="3231654"/>
          </a:xfrm>
        </p:spPr>
        <p:txBody>
          <a:bodyPr/>
          <a:lstStyle/>
          <a:p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4800" dirty="0"/>
              <a:t>BACKGROUND AND MOTIVATION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089498"/>
            <a:ext cx="23156499" cy="1191327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u-HU" sz="5100" u="sng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u-HU" sz="5100" u="sng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5100" b="1" u="sng" dirty="0" smtClean="0">
                <a:solidFill>
                  <a:srgbClr val="000000"/>
                </a:solidFill>
              </a:rPr>
              <a:t>T</a:t>
            </a:r>
            <a:r>
              <a:rPr lang="hu-HU" sz="5100" b="1" u="sng" dirty="0" smtClean="0">
                <a:solidFill>
                  <a:srgbClr val="000000"/>
                </a:solidFill>
              </a:rPr>
              <a:t>h</a:t>
            </a:r>
            <a:r>
              <a:rPr lang="en-US" sz="5100" b="1" u="sng" dirty="0" smtClean="0">
                <a:solidFill>
                  <a:srgbClr val="000000"/>
                </a:solidFill>
              </a:rPr>
              <a:t>e </a:t>
            </a:r>
            <a:r>
              <a:rPr lang="en-US" sz="5100" b="1" u="sng" dirty="0">
                <a:solidFill>
                  <a:srgbClr val="000000"/>
                </a:solidFill>
              </a:rPr>
              <a:t>Youth Guarantee </a:t>
            </a:r>
            <a:r>
              <a:rPr lang="en-US" sz="5100" b="1" dirty="0">
                <a:solidFill>
                  <a:srgbClr val="000000"/>
                </a:solidFill>
              </a:rPr>
              <a:t>is </a:t>
            </a:r>
            <a:r>
              <a:rPr lang="en-US" sz="5100" dirty="0">
                <a:solidFill>
                  <a:srgbClr val="000000"/>
                </a:solidFill>
              </a:rPr>
              <a:t>a commitment by all Member States to ensure that all </a:t>
            </a:r>
            <a:r>
              <a:rPr lang="en-US" sz="5100" b="1" dirty="0">
                <a:solidFill>
                  <a:srgbClr val="000000"/>
                </a:solidFill>
              </a:rPr>
              <a:t>young people under the age of 25</a:t>
            </a:r>
            <a:r>
              <a:rPr lang="en-US" sz="5100" dirty="0">
                <a:solidFill>
                  <a:srgbClr val="000000"/>
                </a:solidFill>
              </a:rPr>
              <a:t> years receive 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en-US" sz="5100" dirty="0">
                <a:solidFill>
                  <a:srgbClr val="000000"/>
                </a:solidFill>
              </a:rPr>
              <a:t>a good quality offer </a:t>
            </a:r>
            <a:r>
              <a:rPr lang="en-US" sz="5100" dirty="0" smtClean="0">
                <a:solidFill>
                  <a:srgbClr val="000000"/>
                </a:solidFill>
              </a:rPr>
              <a:t>of</a:t>
            </a:r>
            <a:r>
              <a:rPr lang="hu-HU" sz="5100" dirty="0" smtClean="0">
                <a:solidFill>
                  <a:srgbClr val="000000"/>
                </a:solidFill>
              </a:rPr>
              <a:t> e</a:t>
            </a:r>
            <a:r>
              <a:rPr lang="en-US" sz="5100" dirty="0" err="1" smtClean="0">
                <a:solidFill>
                  <a:srgbClr val="000000"/>
                </a:solidFill>
              </a:rPr>
              <a:t>mployment</a:t>
            </a:r>
            <a:r>
              <a:rPr lang="hu-HU" sz="5100" dirty="0" smtClean="0">
                <a:solidFill>
                  <a:srgbClr val="000000"/>
                </a:solidFill>
              </a:rPr>
              <a:t>, </a:t>
            </a:r>
            <a:r>
              <a:rPr lang="hu-HU" sz="5100" dirty="0" err="1" smtClean="0">
                <a:solidFill>
                  <a:srgbClr val="000000"/>
                </a:solidFill>
              </a:rPr>
              <a:t>or</a:t>
            </a:r>
            <a:r>
              <a:rPr lang="hu-HU" sz="5100" dirty="0" smtClean="0">
                <a:solidFill>
                  <a:srgbClr val="000000"/>
                </a:solidFill>
              </a:rPr>
              <a:t>  </a:t>
            </a:r>
            <a:r>
              <a:rPr lang="hu-HU" sz="5100" dirty="0" err="1">
                <a:solidFill>
                  <a:srgbClr val="000000"/>
                </a:solidFill>
              </a:rPr>
              <a:t>continued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en-US" sz="5100" dirty="0" smtClean="0">
                <a:solidFill>
                  <a:srgbClr val="000000"/>
                </a:solidFill>
              </a:rPr>
              <a:t>education</a:t>
            </a:r>
            <a:r>
              <a:rPr lang="hu-HU" sz="5100" dirty="0" smtClean="0">
                <a:solidFill>
                  <a:srgbClr val="000000"/>
                </a:solidFill>
              </a:rPr>
              <a:t>, </a:t>
            </a:r>
            <a:r>
              <a:rPr lang="hu-HU" sz="5100" dirty="0" err="1" smtClean="0">
                <a:solidFill>
                  <a:srgbClr val="000000"/>
                </a:solidFill>
              </a:rPr>
              <a:t>or</a:t>
            </a:r>
            <a:r>
              <a:rPr lang="hu-HU" sz="5100" dirty="0" smtClean="0">
                <a:solidFill>
                  <a:srgbClr val="000000"/>
                </a:solidFill>
              </a:rPr>
              <a:t> </a:t>
            </a:r>
            <a:r>
              <a:rPr lang="en-US" sz="5100" dirty="0">
                <a:solidFill>
                  <a:srgbClr val="000000"/>
                </a:solidFill>
              </a:rPr>
              <a:t>apprenticeship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 smtClean="0">
                <a:solidFill>
                  <a:srgbClr val="000000"/>
                </a:solidFill>
              </a:rPr>
              <a:t>or</a:t>
            </a:r>
            <a:r>
              <a:rPr lang="hu-HU" sz="5100" dirty="0" smtClean="0">
                <a:solidFill>
                  <a:srgbClr val="000000"/>
                </a:solidFill>
              </a:rPr>
              <a:t> </a:t>
            </a:r>
            <a:r>
              <a:rPr lang="hu-HU" sz="5100" dirty="0" err="1" smtClean="0">
                <a:solidFill>
                  <a:srgbClr val="000000"/>
                </a:solidFill>
              </a:rPr>
              <a:t>traineeship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>
                <a:solidFill>
                  <a:srgbClr val="000000"/>
                </a:solidFill>
              </a:rPr>
              <a:t>w</a:t>
            </a:r>
            <a:r>
              <a:rPr lang="en-US" sz="5100" dirty="0" err="1">
                <a:solidFill>
                  <a:srgbClr val="000000"/>
                </a:solidFill>
              </a:rPr>
              <a:t>ithin</a:t>
            </a:r>
            <a:r>
              <a:rPr lang="en-US" sz="5100" dirty="0">
                <a:solidFill>
                  <a:srgbClr val="000000"/>
                </a:solidFill>
              </a:rPr>
              <a:t> a </a:t>
            </a:r>
            <a:r>
              <a:rPr lang="hu-HU" sz="5100" dirty="0" err="1">
                <a:solidFill>
                  <a:srgbClr val="000000"/>
                </a:solidFill>
              </a:rPr>
              <a:t>short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period</a:t>
            </a:r>
            <a:r>
              <a:rPr lang="hu-HU" sz="5100" dirty="0">
                <a:solidFill>
                  <a:srgbClr val="000000"/>
                </a:solidFill>
              </a:rPr>
              <a:t> ( 4 </a:t>
            </a:r>
            <a:r>
              <a:rPr lang="en-US" sz="5100" dirty="0">
                <a:solidFill>
                  <a:srgbClr val="000000"/>
                </a:solidFill>
              </a:rPr>
              <a:t> months</a:t>
            </a:r>
            <a:r>
              <a:rPr lang="hu-HU" sz="5100" dirty="0">
                <a:solidFill>
                  <a:srgbClr val="000000"/>
                </a:solidFill>
              </a:rPr>
              <a:t>) </a:t>
            </a:r>
            <a:r>
              <a:rPr lang="en-US" sz="5100" dirty="0">
                <a:solidFill>
                  <a:srgbClr val="000000"/>
                </a:solidFill>
              </a:rPr>
              <a:t>of becoming unemployed or leaving formal education</a:t>
            </a:r>
            <a:endParaRPr lang="hu-HU" sz="5100" dirty="0">
              <a:solidFill>
                <a:srgbClr val="000000"/>
              </a:solidFill>
            </a:endParaRPr>
          </a:p>
          <a:p>
            <a:r>
              <a:rPr lang="hu-HU" sz="5100" dirty="0" err="1">
                <a:solidFill>
                  <a:srgbClr val="000000"/>
                </a:solidFill>
              </a:rPr>
              <a:t>P</a:t>
            </a:r>
            <a:r>
              <a:rPr lang="hu-HU" sz="5100" dirty="0" err="1" smtClean="0">
                <a:solidFill>
                  <a:srgbClr val="000000"/>
                </a:solidFill>
              </a:rPr>
              <a:t>riority</a:t>
            </a:r>
            <a:r>
              <a:rPr lang="hu-HU" sz="5100" dirty="0">
                <a:solidFill>
                  <a:srgbClr val="000000"/>
                </a:solidFill>
              </a:rPr>
              <a:t>: </a:t>
            </a:r>
            <a:r>
              <a:rPr lang="hu-HU" sz="5100" dirty="0" err="1">
                <a:solidFill>
                  <a:srgbClr val="000000"/>
                </a:solidFill>
              </a:rPr>
              <a:t>long-term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unemployed</a:t>
            </a:r>
            <a:r>
              <a:rPr lang="hu-HU" sz="5100" dirty="0">
                <a:solidFill>
                  <a:srgbClr val="000000"/>
                </a:solidFill>
              </a:rPr>
              <a:t>, </a:t>
            </a:r>
            <a:r>
              <a:rPr lang="hu-HU" sz="5100" dirty="0" err="1">
                <a:solidFill>
                  <a:srgbClr val="000000"/>
                </a:solidFill>
              </a:rPr>
              <a:t>vulnerable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smtClean="0">
                <a:solidFill>
                  <a:srgbClr val="000000"/>
                </a:solidFill>
              </a:rPr>
              <a:t>and </a:t>
            </a:r>
            <a:r>
              <a:rPr lang="hu-HU" sz="5100" dirty="0" err="1">
                <a:solidFill>
                  <a:srgbClr val="000000"/>
                </a:solidFill>
              </a:rPr>
              <a:t>socially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 smtClean="0">
                <a:solidFill>
                  <a:srgbClr val="000000"/>
                </a:solidFill>
              </a:rPr>
              <a:t>excluded</a:t>
            </a:r>
            <a:r>
              <a:rPr lang="hu-HU" sz="5100" dirty="0" smtClean="0">
                <a:solidFill>
                  <a:srgbClr val="000000"/>
                </a:solidFill>
              </a:rPr>
              <a:t> </a:t>
            </a:r>
            <a:r>
              <a:rPr lang="hu-HU" sz="5100" dirty="0" err="1" smtClean="0">
                <a:solidFill>
                  <a:srgbClr val="000000"/>
                </a:solidFill>
              </a:rPr>
              <a:t>groups</a:t>
            </a:r>
            <a:endParaRPr lang="hu-HU" sz="5100" dirty="0" smtClean="0">
              <a:solidFill>
                <a:srgbClr val="000000"/>
              </a:solidFill>
            </a:endParaRPr>
          </a:p>
          <a:p>
            <a:endParaRPr lang="hu-HU" sz="5100" dirty="0" smtClean="0">
              <a:solidFill>
                <a:srgbClr val="000000"/>
              </a:solidFill>
            </a:endParaRPr>
          </a:p>
          <a:p>
            <a:r>
              <a:rPr lang="hu-HU" sz="5100" dirty="0" err="1" smtClean="0">
                <a:solidFill>
                  <a:srgbClr val="000000"/>
                </a:solidFill>
              </a:rPr>
              <a:t>Supported</a:t>
            </a:r>
            <a:r>
              <a:rPr lang="hu-HU" sz="5100" dirty="0" smtClean="0">
                <a:solidFill>
                  <a:srgbClr val="000000"/>
                </a:solidFill>
              </a:rPr>
              <a:t> </a:t>
            </a:r>
            <a:r>
              <a:rPr lang="hu-HU" sz="5100" dirty="0" err="1" smtClean="0">
                <a:solidFill>
                  <a:srgbClr val="000000"/>
                </a:solidFill>
              </a:rPr>
              <a:t>by</a:t>
            </a:r>
            <a:r>
              <a:rPr lang="hu-HU" sz="5100" dirty="0" smtClean="0">
                <a:solidFill>
                  <a:srgbClr val="000000"/>
                </a:solidFill>
              </a:rPr>
              <a:t> EU </a:t>
            </a:r>
            <a:r>
              <a:rPr lang="hu-HU" sz="5100" dirty="0" err="1" smtClean="0">
                <a:solidFill>
                  <a:srgbClr val="000000"/>
                </a:solidFill>
              </a:rPr>
              <a:t>financial</a:t>
            </a:r>
            <a:r>
              <a:rPr lang="hu-HU" sz="5100" dirty="0" smtClean="0">
                <a:solidFill>
                  <a:srgbClr val="000000"/>
                </a:solidFill>
              </a:rPr>
              <a:t> </a:t>
            </a:r>
            <a:r>
              <a:rPr lang="hu-HU" sz="5100" dirty="0" err="1" smtClean="0">
                <a:solidFill>
                  <a:srgbClr val="000000"/>
                </a:solidFill>
              </a:rPr>
              <a:t>sources</a:t>
            </a:r>
            <a:r>
              <a:rPr lang="hu-HU" sz="5100" dirty="0" smtClean="0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hu-HU" sz="5100" dirty="0" smtClean="0">
                <a:solidFill>
                  <a:srgbClr val="000000"/>
                </a:solidFill>
              </a:rPr>
              <a:t>Young </a:t>
            </a:r>
            <a:r>
              <a:rPr lang="hu-HU" sz="5100" dirty="0" err="1">
                <a:solidFill>
                  <a:srgbClr val="000000"/>
                </a:solidFill>
              </a:rPr>
              <a:t>Employment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 smtClean="0">
                <a:solidFill>
                  <a:srgbClr val="000000"/>
                </a:solidFill>
              </a:rPr>
              <a:t>Initiative</a:t>
            </a:r>
            <a:r>
              <a:rPr lang="hu-HU" sz="5100" dirty="0" smtClean="0">
                <a:solidFill>
                  <a:srgbClr val="000000"/>
                </a:solidFill>
              </a:rPr>
              <a:t>, European </a:t>
            </a:r>
            <a:r>
              <a:rPr lang="hu-HU" sz="5100" dirty="0" err="1">
                <a:solidFill>
                  <a:srgbClr val="000000"/>
                </a:solidFill>
              </a:rPr>
              <a:t>Social</a:t>
            </a:r>
            <a:r>
              <a:rPr lang="hu-HU" sz="5100" dirty="0">
                <a:solidFill>
                  <a:srgbClr val="000000"/>
                </a:solidFill>
              </a:rPr>
              <a:t> </a:t>
            </a:r>
            <a:r>
              <a:rPr lang="hu-HU" sz="5100" dirty="0" err="1">
                <a:solidFill>
                  <a:srgbClr val="000000"/>
                </a:solidFill>
              </a:rPr>
              <a:t>Fund</a:t>
            </a:r>
            <a:endParaRPr lang="hu-HU" sz="5100" dirty="0">
              <a:solidFill>
                <a:srgbClr val="000000"/>
              </a:solidFill>
            </a:endParaRPr>
          </a:p>
          <a:p>
            <a:pPr lvl="1"/>
            <a:r>
              <a:rPr lang="hu-HU" sz="5100" dirty="0">
                <a:solidFill>
                  <a:srgbClr val="000000"/>
                </a:solidFill>
              </a:rPr>
              <a:t>8,8 </a:t>
            </a:r>
            <a:r>
              <a:rPr lang="hu-HU" sz="5100" dirty="0" err="1">
                <a:solidFill>
                  <a:srgbClr val="000000"/>
                </a:solidFill>
              </a:rPr>
              <a:t>billion</a:t>
            </a:r>
            <a:r>
              <a:rPr lang="hu-HU" sz="5100" dirty="0">
                <a:solidFill>
                  <a:srgbClr val="000000"/>
                </a:solidFill>
              </a:rPr>
              <a:t> EUR </a:t>
            </a:r>
            <a:r>
              <a:rPr lang="hu-HU" sz="5100" dirty="0" err="1">
                <a:solidFill>
                  <a:srgbClr val="000000"/>
                </a:solidFill>
              </a:rPr>
              <a:t>for</a:t>
            </a:r>
            <a:r>
              <a:rPr lang="hu-HU" sz="5100" dirty="0">
                <a:solidFill>
                  <a:srgbClr val="000000"/>
                </a:solidFill>
              </a:rPr>
              <a:t> 2014-2020</a:t>
            </a:r>
          </a:p>
          <a:p>
            <a:pPr marL="868119" indent="-857250">
              <a:lnSpc>
                <a:spcPct val="120000"/>
              </a:lnSpc>
            </a:pPr>
            <a:endParaRPr lang="en-GB" sz="5100" dirty="0"/>
          </a:p>
          <a:p>
            <a:pPr marL="10869" indent="0">
              <a:lnSpc>
                <a:spcPct val="120000"/>
              </a:lnSpc>
              <a:buNone/>
            </a:pPr>
            <a:r>
              <a:rPr lang="hu-HU" sz="5100" dirty="0" err="1" smtClean="0">
                <a:cs typeface="Calibri" panose="020F0502020204030204" pitchFamily="34" charset="0"/>
              </a:rPr>
              <a:t>Hungarian</a:t>
            </a:r>
            <a:r>
              <a:rPr lang="hu-HU" sz="5100" dirty="0" smtClean="0">
                <a:cs typeface="Calibri" panose="020F0502020204030204" pitchFamily="34" charset="0"/>
              </a:rPr>
              <a:t> context:</a:t>
            </a:r>
            <a:endParaRPr lang="hu-HU" sz="51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>
                <a:cs typeface="Calibri" panose="020F0502020204030204" pitchFamily="34" charset="0"/>
              </a:rPr>
              <a:t>Young </a:t>
            </a:r>
            <a:r>
              <a:rPr lang="hu-HU" sz="5100" dirty="0" err="1">
                <a:cs typeface="Calibri" panose="020F0502020204030204" pitchFamily="34" charset="0"/>
              </a:rPr>
              <a:t>unemployment</a:t>
            </a:r>
            <a:r>
              <a:rPr lang="hu-HU" sz="5100" dirty="0">
                <a:cs typeface="Calibri" panose="020F0502020204030204" pitchFamily="34" charset="0"/>
              </a:rPr>
              <a:t> is </a:t>
            </a:r>
            <a:r>
              <a:rPr lang="hu-HU" sz="5100" dirty="0" err="1">
                <a:cs typeface="Calibri" panose="020F0502020204030204" pitchFamily="34" charset="0"/>
              </a:rPr>
              <a:t>not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especially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high</a:t>
            </a:r>
            <a:r>
              <a:rPr lang="hu-HU" sz="5100" dirty="0">
                <a:cs typeface="Calibri" panose="020F0502020204030204" pitchFamily="34" charset="0"/>
              </a:rPr>
              <a:t>,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 err="1">
                <a:cs typeface="Calibri" panose="020F0502020204030204" pitchFamily="34" charset="0"/>
              </a:rPr>
              <a:t>But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high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smtClean="0">
                <a:cs typeface="Calibri" panose="020F0502020204030204" pitchFamily="34" charset="0"/>
              </a:rPr>
              <a:t>NEET  </a:t>
            </a:r>
            <a:r>
              <a:rPr lang="hu-HU" sz="5100" dirty="0" err="1">
                <a:cs typeface="Calibri" panose="020F0502020204030204" pitchFamily="34" charset="0"/>
              </a:rPr>
              <a:t>rate</a:t>
            </a:r>
            <a:r>
              <a:rPr lang="hu-HU" sz="5100" dirty="0">
                <a:cs typeface="Calibri" panose="020F0502020204030204" pitchFamily="34" charset="0"/>
              </a:rPr>
              <a:t> is an </a:t>
            </a:r>
            <a:r>
              <a:rPr lang="hu-HU" sz="5100" dirty="0" err="1">
                <a:cs typeface="Calibri" panose="020F0502020204030204" pitchFamily="34" charset="0"/>
              </a:rPr>
              <a:t>issue</a:t>
            </a:r>
            <a:r>
              <a:rPr lang="hu-HU" sz="5100" dirty="0">
                <a:cs typeface="Calibri" panose="020F0502020204030204" pitchFamily="34" charset="0"/>
              </a:rPr>
              <a:t>, </a:t>
            </a:r>
            <a:r>
              <a:rPr lang="hu-HU" sz="5100" dirty="0" err="1">
                <a:cs typeface="Calibri" panose="020F0502020204030204" pitchFamily="34" charset="0"/>
              </a:rPr>
              <a:t>especially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>
                <a:cs typeface="Calibri" panose="020F0502020204030204" pitchFamily="34" charset="0"/>
              </a:rPr>
              <a:t>for</a:t>
            </a:r>
            <a:r>
              <a:rPr lang="hu-HU" sz="5100" dirty="0">
                <a:cs typeface="Calibri" panose="020F0502020204030204" pitchFamily="34" charset="0"/>
              </a:rPr>
              <a:t> </a:t>
            </a:r>
            <a:r>
              <a:rPr lang="hu-HU" sz="5100" dirty="0" err="1" smtClean="0">
                <a:cs typeface="Calibri" panose="020F0502020204030204" pitchFamily="34" charset="0"/>
              </a:rPr>
              <a:t>women</a:t>
            </a:r>
            <a:endParaRPr lang="hu-HU" sz="5100" dirty="0" smtClean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hu-HU" sz="51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5100" dirty="0" smtClean="0">
                <a:cs typeface="Calibri" panose="020F0502020204030204" pitchFamily="34" charset="0"/>
              </a:rPr>
              <a:t>NEET: </a:t>
            </a:r>
            <a:r>
              <a:rPr lang="hu-HU" sz="5400" dirty="0" err="1" smtClean="0">
                <a:solidFill>
                  <a:srgbClr val="C00000"/>
                </a:solidFill>
              </a:rPr>
              <a:t>N</a:t>
            </a:r>
            <a:r>
              <a:rPr lang="hu-HU" sz="5400" dirty="0" err="1" smtClean="0"/>
              <a:t>ot</a:t>
            </a:r>
            <a:r>
              <a:rPr lang="hu-HU" sz="5400" dirty="0" smtClean="0"/>
              <a:t> </a:t>
            </a:r>
            <a:r>
              <a:rPr lang="hu-HU" sz="5400" dirty="0"/>
              <a:t>in </a:t>
            </a:r>
            <a:r>
              <a:rPr lang="hu-HU" sz="5400" dirty="0">
                <a:solidFill>
                  <a:srgbClr val="C00000"/>
                </a:solidFill>
              </a:rPr>
              <a:t>E</a:t>
            </a:r>
            <a:r>
              <a:rPr lang="hu-HU" sz="5400" dirty="0"/>
              <a:t>ducation, </a:t>
            </a:r>
            <a:r>
              <a:rPr lang="hu-HU" sz="5400" dirty="0" err="1">
                <a:solidFill>
                  <a:srgbClr val="C00000"/>
                </a:solidFill>
              </a:rPr>
              <a:t>E</a:t>
            </a:r>
            <a:r>
              <a:rPr lang="hu-HU" sz="5400" dirty="0" err="1"/>
              <a:t>mployment</a:t>
            </a:r>
            <a:r>
              <a:rPr lang="hu-HU" sz="5400" dirty="0"/>
              <a:t> </a:t>
            </a:r>
            <a:r>
              <a:rPr lang="hu-HU" sz="5400" dirty="0" err="1"/>
              <a:t>or</a:t>
            </a:r>
            <a:r>
              <a:rPr lang="hu-HU" sz="5400" dirty="0"/>
              <a:t> </a:t>
            </a:r>
            <a:r>
              <a:rPr lang="hu-HU" sz="5400" dirty="0" err="1">
                <a:solidFill>
                  <a:srgbClr val="C00000"/>
                </a:solidFill>
              </a:rPr>
              <a:t>T</a:t>
            </a:r>
            <a:r>
              <a:rPr lang="hu-HU" sz="5400" dirty="0" err="1"/>
              <a:t>raining</a:t>
            </a:r>
            <a:endParaRPr lang="en-GB" sz="5100" dirty="0"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583" y="5719863"/>
            <a:ext cx="11478637" cy="74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4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37"/>
            <a:ext cx="16682557" cy="1477328"/>
          </a:xfrm>
        </p:spPr>
        <p:txBody>
          <a:bodyPr/>
          <a:lstStyle/>
          <a:p>
            <a:r>
              <a:rPr lang="hu-HU" sz="4800" dirty="0"/>
              <a:t>MATCHING RESULTS FOR 4 </a:t>
            </a:r>
            <a:r>
              <a:rPr lang="hu-HU" sz="4800" dirty="0" smtClean="0"/>
              <a:t>COUNTIES WITH NO SUBSEQUENT WAGE SUBSIDY</a:t>
            </a:r>
            <a:endParaRPr lang="en-GB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55060-2E32-437B-B6CE-22025B459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69" y="3748246"/>
            <a:ext cx="23490885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2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C58D618-16CF-4460-BFED-5F551C12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728" y="1456368"/>
            <a:ext cx="16683038" cy="738664"/>
          </a:xfrm>
        </p:spPr>
        <p:txBody>
          <a:bodyPr/>
          <a:lstStyle/>
          <a:p>
            <a:r>
              <a:rPr lang="hu-HU" sz="4800" dirty="0"/>
              <a:t>MATCHING RESULTS: 6 vs. 12 </a:t>
            </a:r>
            <a:r>
              <a:rPr lang="hu-HU" sz="4800" dirty="0" err="1"/>
              <a:t>months</a:t>
            </a:r>
            <a:endParaRPr lang="en-GB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76" y="2563906"/>
            <a:ext cx="18359717" cy="99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55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97340"/>
            <a:ext cx="21197278" cy="1477328"/>
          </a:xfrm>
        </p:spPr>
        <p:txBody>
          <a:bodyPr/>
          <a:lstStyle/>
          <a:p>
            <a:r>
              <a:rPr lang="hu-HU" sz="4800" dirty="0"/>
              <a:t>DOES JOB TRIAL PROMOTE LONG TERM WORK RELATIONS?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60320"/>
            <a:ext cx="22020238" cy="9719209"/>
          </a:xfrm>
        </p:spPr>
        <p:txBody>
          <a:bodyPr/>
          <a:lstStyle/>
          <a:p>
            <a:pPr>
              <a:buClr>
                <a:srgbClr val="B81639"/>
              </a:buClr>
            </a:pPr>
            <a:r>
              <a:rPr lang="hu-HU" sz="3600" dirty="0" err="1"/>
              <a:t>Some</a:t>
            </a:r>
            <a:r>
              <a:rPr lang="hu-HU" sz="3600" dirty="0"/>
              <a:t> </a:t>
            </a:r>
            <a:r>
              <a:rPr lang="hu-HU" sz="3600" dirty="0" err="1"/>
              <a:t>firms</a:t>
            </a:r>
            <a:r>
              <a:rPr lang="hu-HU" sz="3600" dirty="0"/>
              <a:t>  </a:t>
            </a:r>
            <a:r>
              <a:rPr lang="hu-HU" sz="3600" dirty="0" err="1"/>
              <a:t>misuse</a:t>
            </a:r>
            <a:r>
              <a:rPr lang="hu-HU" sz="3600" dirty="0"/>
              <a:t> 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: </a:t>
            </a:r>
          </a:p>
          <a:p>
            <a:pPr lvl="1">
              <a:buClr>
                <a:srgbClr val="B81639"/>
              </a:buClr>
            </a:pPr>
            <a:r>
              <a:rPr lang="hu-HU" sz="3600" dirty="0"/>
              <a:t>of </a:t>
            </a:r>
            <a:r>
              <a:rPr lang="hu-HU" sz="3600" dirty="0" err="1"/>
              <a:t>those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workplace</a:t>
            </a:r>
            <a:r>
              <a:rPr lang="hu-HU" sz="3600" dirty="0"/>
              <a:t> </a:t>
            </a:r>
            <a:r>
              <a:rPr lang="hu-HU" sz="3600" dirty="0" err="1"/>
              <a:t>where</a:t>
            </a:r>
            <a:r>
              <a:rPr lang="hu-HU" sz="3600" dirty="0"/>
              <a:t> </a:t>
            </a:r>
            <a:r>
              <a:rPr lang="hu-HU" sz="3600" dirty="0" err="1"/>
              <a:t>received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, 12%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temporary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r>
              <a:rPr lang="hu-HU" sz="3600" dirty="0"/>
              <a:t> and 8% </a:t>
            </a:r>
            <a:r>
              <a:rPr lang="hu-HU" sz="3600" dirty="0" err="1"/>
              <a:t>as</a:t>
            </a:r>
            <a:r>
              <a:rPr lang="hu-HU" sz="3600" dirty="0"/>
              <a:t> a </a:t>
            </a:r>
            <a:r>
              <a:rPr lang="hu-HU" sz="3600" dirty="0" err="1"/>
              <a:t>public</a:t>
            </a:r>
            <a:r>
              <a:rPr lang="hu-HU" sz="3600" dirty="0"/>
              <a:t> </a:t>
            </a:r>
            <a:r>
              <a:rPr lang="hu-HU" sz="3600" dirty="0" err="1"/>
              <a:t>worker</a:t>
            </a:r>
            <a:endParaRPr lang="hu-HU" sz="3600" dirty="0"/>
          </a:p>
          <a:p>
            <a:pPr>
              <a:buClr>
                <a:srgbClr val="B81639"/>
              </a:buClr>
            </a:pPr>
            <a:r>
              <a:rPr lang="en-GB" sz="3600" dirty="0"/>
              <a:t>Of those who </a:t>
            </a:r>
            <a:r>
              <a:rPr lang="hu-HU" sz="3600" dirty="0" err="1"/>
              <a:t>employed</a:t>
            </a:r>
            <a:r>
              <a:rPr lang="en-GB" sz="3600" dirty="0"/>
              <a:t> 6 months after the programme, 45% works at the same firm where  received the subsidy</a:t>
            </a:r>
            <a:r>
              <a:rPr lang="hu-HU" sz="3600" dirty="0"/>
              <a:t>, 67% </a:t>
            </a:r>
            <a:r>
              <a:rPr lang="hu-HU" sz="3600" dirty="0" err="1"/>
              <a:t>if</a:t>
            </a:r>
            <a:r>
              <a:rPr lang="hu-HU" sz="3600" dirty="0"/>
              <a:t> </a:t>
            </a:r>
            <a:r>
              <a:rPr lang="hu-HU" sz="3600" dirty="0" err="1"/>
              <a:t>including</a:t>
            </a:r>
            <a:r>
              <a:rPr lang="hu-HU" sz="3600" dirty="0"/>
              <a:t> </a:t>
            </a:r>
            <a:r>
              <a:rPr lang="hu-HU" sz="3600" dirty="0" err="1"/>
              <a:t>subsequent</a:t>
            </a:r>
            <a:r>
              <a:rPr lang="hu-HU" sz="3600" dirty="0"/>
              <a:t>  (8+4 </a:t>
            </a:r>
            <a:r>
              <a:rPr lang="hu-HU" sz="3600" dirty="0" err="1"/>
              <a:t>month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)</a:t>
            </a:r>
          </a:p>
          <a:p>
            <a:pPr>
              <a:buClr>
                <a:srgbClr val="B81639"/>
              </a:buClr>
            </a:pP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stays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/>
              <a:t>firm</a:t>
            </a:r>
            <a:r>
              <a:rPr lang="hu-HU" sz="3600" dirty="0"/>
              <a:t>?</a:t>
            </a:r>
          </a:p>
          <a:p>
            <a:pPr lvl="1">
              <a:buClr>
                <a:srgbClr val="B81639"/>
              </a:buClr>
            </a:pPr>
            <a:r>
              <a:rPr lang="hu-HU" sz="3600" dirty="0"/>
              <a:t>Best </a:t>
            </a:r>
            <a:r>
              <a:rPr lang="hu-HU" sz="3600" dirty="0" err="1"/>
              <a:t>workers</a:t>
            </a:r>
            <a:r>
              <a:rPr lang="hu-HU" sz="3600" dirty="0"/>
              <a:t> </a:t>
            </a:r>
            <a:r>
              <a:rPr lang="hu-HU" sz="3600" dirty="0" err="1"/>
              <a:t>are</a:t>
            </a:r>
            <a:r>
              <a:rPr lang="hu-HU" sz="3600" dirty="0"/>
              <a:t> </a:t>
            </a:r>
            <a:r>
              <a:rPr lang="hu-HU" sz="3600" dirty="0" err="1"/>
              <a:t>enrolled</a:t>
            </a:r>
            <a:r>
              <a:rPr lang="hu-HU" sz="3600" dirty="0"/>
              <a:t>  </a:t>
            </a:r>
            <a:r>
              <a:rPr lang="hu-HU" sz="3600" dirty="0" err="1"/>
              <a:t>into</a:t>
            </a:r>
            <a:r>
              <a:rPr lang="hu-HU" sz="3600" dirty="0"/>
              <a:t> 8+4 </a:t>
            </a:r>
            <a:r>
              <a:rPr lang="hu-HU" sz="3600" dirty="0" err="1"/>
              <a:t>month</a:t>
            </a:r>
            <a:r>
              <a:rPr lang="hu-HU" sz="3600" dirty="0"/>
              <a:t> </a:t>
            </a:r>
            <a:r>
              <a:rPr lang="hu-HU" sz="3600" dirty="0" err="1"/>
              <a:t>wage</a:t>
            </a:r>
            <a:r>
              <a:rPr lang="hu-HU" sz="3600" dirty="0"/>
              <a:t> </a:t>
            </a:r>
            <a:r>
              <a:rPr lang="hu-HU" sz="3600" dirty="0" err="1"/>
              <a:t>subsidy</a:t>
            </a:r>
            <a:r>
              <a:rPr lang="hu-HU" sz="3600" dirty="0"/>
              <a:t> </a:t>
            </a:r>
            <a:r>
              <a:rPr lang="hu-HU" sz="3600" dirty="0" err="1"/>
              <a:t>after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90 </a:t>
            </a:r>
            <a:r>
              <a:rPr lang="hu-HU" sz="3600" dirty="0" err="1"/>
              <a:t>day</a:t>
            </a:r>
            <a:r>
              <a:rPr lang="hu-HU" sz="3600" dirty="0"/>
              <a:t> </a:t>
            </a:r>
            <a:r>
              <a:rPr lang="hu-HU" sz="3600" dirty="0" err="1"/>
              <a:t>job</a:t>
            </a:r>
            <a:r>
              <a:rPr lang="hu-HU" sz="3600" dirty="0"/>
              <a:t> </a:t>
            </a:r>
            <a:r>
              <a:rPr lang="hu-HU" sz="3600" dirty="0" err="1"/>
              <a:t>trial</a:t>
            </a:r>
            <a:r>
              <a:rPr lang="hu-HU" sz="3600" dirty="0"/>
              <a:t> </a:t>
            </a:r>
          </a:p>
          <a:p>
            <a:pPr lvl="1">
              <a:buClr>
                <a:srgbClr val="B81639"/>
              </a:buClr>
            </a:pPr>
            <a:r>
              <a:rPr lang="hu-HU" sz="3600" dirty="0"/>
              <a:t> </a:t>
            </a:r>
            <a:r>
              <a:rPr lang="hu-HU" sz="3600" dirty="0" err="1"/>
              <a:t>Only</a:t>
            </a:r>
            <a:r>
              <a:rPr lang="hu-HU" sz="3600" dirty="0"/>
              <a:t> </a:t>
            </a:r>
            <a:r>
              <a:rPr lang="hu-HU" sz="3600" dirty="0" err="1"/>
              <a:t>treatment</a:t>
            </a:r>
            <a:r>
              <a:rPr lang="hu-HU" sz="3600" dirty="0"/>
              <a:t> </a:t>
            </a:r>
            <a:r>
              <a:rPr lang="hu-HU" sz="3600" dirty="0" err="1"/>
              <a:t>group</a:t>
            </a:r>
            <a:r>
              <a:rPr lang="hu-HU" sz="3600" dirty="0"/>
              <a:t>: no </a:t>
            </a:r>
            <a:r>
              <a:rPr lang="hu-HU" sz="3600" dirty="0" err="1"/>
              <a:t>difference</a:t>
            </a:r>
            <a:r>
              <a:rPr lang="hu-HU" sz="3600" dirty="0"/>
              <a:t> </a:t>
            </a:r>
            <a:r>
              <a:rPr lang="hu-HU" sz="3600" dirty="0" err="1"/>
              <a:t>between</a:t>
            </a:r>
            <a:r>
              <a:rPr lang="hu-HU" sz="3600" dirty="0"/>
              <a:t>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who</a:t>
            </a:r>
            <a:r>
              <a:rPr lang="hu-HU" sz="3600" dirty="0"/>
              <a:t> </a:t>
            </a:r>
            <a:r>
              <a:rPr lang="hu-HU" sz="3600" dirty="0" err="1"/>
              <a:t>stay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same</a:t>
            </a:r>
            <a:r>
              <a:rPr lang="hu-HU" sz="3600" dirty="0"/>
              <a:t> </a:t>
            </a:r>
            <a:r>
              <a:rPr lang="hu-HU" sz="3600" dirty="0" err="1" smtClean="0"/>
              <a:t>firm</a:t>
            </a:r>
            <a:r>
              <a:rPr lang="hu-HU" sz="3600" dirty="0" smtClean="0"/>
              <a:t> </a:t>
            </a:r>
            <a:r>
              <a:rPr lang="hu-HU" sz="3600" dirty="0"/>
              <a:t>and </a:t>
            </a:r>
            <a:r>
              <a:rPr lang="hu-HU" sz="3600" dirty="0" err="1"/>
              <a:t>work</a:t>
            </a:r>
            <a:r>
              <a:rPr lang="hu-HU" sz="3600" dirty="0"/>
              <a:t> </a:t>
            </a:r>
            <a:r>
              <a:rPr lang="hu-HU" sz="3600" dirty="0" err="1"/>
              <a:t>at</a:t>
            </a:r>
            <a:r>
              <a:rPr lang="hu-HU" sz="3600" dirty="0"/>
              <a:t> </a:t>
            </a:r>
            <a:r>
              <a:rPr lang="hu-HU" sz="3600" dirty="0" err="1"/>
              <a:t>another</a:t>
            </a:r>
            <a:r>
              <a:rPr lang="hu-HU" sz="3600" dirty="0"/>
              <a:t> </a:t>
            </a:r>
            <a:r>
              <a:rPr lang="hu-HU" sz="3600" dirty="0" err="1"/>
              <a:t>firm</a:t>
            </a:r>
            <a:endParaRPr lang="hu-HU" sz="3600" dirty="0"/>
          </a:p>
          <a:p>
            <a:pPr>
              <a:buClr>
                <a:srgbClr val="B81639"/>
              </a:buClr>
            </a:pPr>
            <a:endParaRPr lang="en-GB" sz="3600" dirty="0"/>
          </a:p>
          <a:p>
            <a:pPr lvl="1"/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343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618" y="1303246"/>
            <a:ext cx="20744849" cy="738664"/>
          </a:xfrm>
        </p:spPr>
        <p:txBody>
          <a:bodyPr/>
          <a:lstStyle/>
          <a:p>
            <a:r>
              <a:rPr lang="hu-HU" sz="4800" dirty="0"/>
              <a:t>COVARIATE BALANCE (CONTROL </a:t>
            </a:r>
            <a:r>
              <a:rPr lang="hu-HU" sz="4800" dirty="0" smtClean="0"/>
              <a:t>GROUP:PUBLIC </a:t>
            </a:r>
            <a:r>
              <a:rPr lang="hu-HU" sz="4800" dirty="0"/>
              <a:t>WORKERS)</a:t>
            </a:r>
            <a:endParaRPr lang="en-GB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77477" y="3001613"/>
          <a:ext cx="16677861" cy="10772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1906">
                  <a:extLst>
                    <a:ext uri="{9D8B030D-6E8A-4147-A177-3AD203B41FA5}">
                      <a16:colId xmlns:a16="http://schemas.microsoft.com/office/drawing/2014/main" xmlns="" val="2648727288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xmlns="" val="524401008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xmlns="" val="3313201512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xmlns="" val="410872360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xmlns="" val="3807598562"/>
                    </a:ext>
                  </a:extLst>
                </a:gridCol>
                <a:gridCol w="1855191">
                  <a:extLst>
                    <a:ext uri="{9D8B030D-6E8A-4147-A177-3AD203B41FA5}">
                      <a16:colId xmlns:a16="http://schemas.microsoft.com/office/drawing/2014/main" xmlns="" val="2616416003"/>
                    </a:ext>
                  </a:extLst>
                </a:gridCol>
              </a:tblGrid>
              <a:tr h="560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Mean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T-test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 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36769907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Variable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Treated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Control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%bias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t</a:t>
                      </a:r>
                      <a:endParaRPr lang="en-GB" sz="32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 Unicode MS"/>
                        </a:rPr>
                        <a:t>p&gt;|t|</a:t>
                      </a:r>
                      <a:endParaRPr lang="en-GB" sz="32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7563744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working history, number of months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75195120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in </a:t>
                      </a:r>
                      <a:r>
                        <a:rPr lang="en-GB" sz="2800" b="1" dirty="0" err="1">
                          <a:effectLst/>
                        </a:rPr>
                        <a:t>empl</a:t>
                      </a:r>
                      <a:r>
                        <a:rPr lang="en-GB" sz="2800" b="1" dirty="0">
                          <a:effectLst/>
                        </a:rPr>
                        <a:t>.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14.464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10.464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28.9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14.3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0.000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766707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in </a:t>
                      </a:r>
                      <a:r>
                        <a:rPr lang="en-GB" sz="2800" b="1" dirty="0" err="1">
                          <a:effectLst/>
                        </a:rPr>
                        <a:t>empl</a:t>
                      </a:r>
                      <a:r>
                        <a:rPr lang="en-GB" sz="2800" b="1" dirty="0">
                          <a:effectLst/>
                        </a:rPr>
                        <a:t>. in last 2 years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8.232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5.769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33.4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16.5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0.000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0802364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as NEET, excl. parental leave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12.200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14.169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-13.3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-6.5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0.000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2966373"/>
                  </a:ext>
                </a:extLst>
              </a:tr>
              <a:tr h="951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# of months as NEET  in last 2 years, excl. parental leave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6.336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8.139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-26.7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-12.9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915902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# of months with child benefit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0.970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2.016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-14.1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-6.6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824731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# of months with child benefit  in last 2 years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0.483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0.870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-10.9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-5.1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0.000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7935202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Received child related transfer ever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0.032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0.062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-14.1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-6.6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8011765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Has a  max 3 years old  child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0.012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0.021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-7.2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-3.4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0.001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1684121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Time since registry more than 12 months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0.159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0.215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-14.4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-6.9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3593006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Time since registry less than 4 months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0.625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0.507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24.0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11.6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0.000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6671413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Number of </a:t>
                      </a:r>
                      <a:r>
                        <a:rPr lang="en-GB" sz="2800" dirty="0" err="1">
                          <a:effectLst/>
                        </a:rPr>
                        <a:t>regi</a:t>
                      </a:r>
                      <a:r>
                        <a:rPr lang="hu-HU" sz="2800" dirty="0">
                          <a:effectLst/>
                        </a:rPr>
                        <a:t>s</a:t>
                      </a:r>
                      <a:r>
                        <a:rPr lang="en-GB" sz="2800" dirty="0">
                          <a:effectLst/>
                        </a:rPr>
                        <a:t>try spells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1.503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1.503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0.997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5118781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Education elementary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0.282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0.487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-43.1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-20.7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26030417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Education secondary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0.680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0.505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</a:rPr>
                        <a:t>36.3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17.5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7975427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Education tertiary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0.038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19.7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10.4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0.000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2868731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hu-HU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observations</a:t>
                      </a:r>
                      <a:endParaRPr lang="hu-HU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828526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3760</a:t>
                      </a: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1828526" rtl="0" eaLnBrk="1" latinLnBrk="0" hangingPunct="1">
                        <a:spcAft>
                          <a:spcPts val="0"/>
                        </a:spcAft>
                      </a:pPr>
                      <a:r>
                        <a:rPr lang="hu-H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26631</a:t>
                      </a: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1828526" rtl="0" eaLnBrk="1" latinLnBrk="0" hangingPunct="1">
                        <a:spcAft>
                          <a:spcPts val="0"/>
                        </a:spcAft>
                      </a:pPr>
                      <a:endParaRPr lang="en-GB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738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36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 smtClean="0"/>
              <a:t>RICH SET OF COVARIATES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12" y="2395728"/>
            <a:ext cx="22852620" cy="11318686"/>
          </a:xfrm>
        </p:spPr>
        <p:txBody>
          <a:bodyPr>
            <a:normAutofit/>
          </a:bodyPr>
          <a:lstStyle/>
          <a:p>
            <a:r>
              <a:rPr lang="pl-PL" sz="3600" dirty="0" smtClean="0"/>
              <a:t>Education</a:t>
            </a:r>
          </a:p>
          <a:p>
            <a:r>
              <a:rPr lang="pl-PL" sz="3600" dirty="0" smtClean="0"/>
              <a:t>Labour market history:</a:t>
            </a:r>
          </a:p>
          <a:p>
            <a:pPr lvl="1"/>
            <a:r>
              <a:rPr lang="pl-PL" sz="3600" dirty="0" smtClean="0"/>
              <a:t> employment,  unemployment, NEET history, public work, parental transfer </a:t>
            </a:r>
          </a:p>
          <a:p>
            <a:r>
              <a:rPr lang="pl-PL" sz="3600" dirty="0" smtClean="0"/>
              <a:t>Geographical</a:t>
            </a:r>
          </a:p>
          <a:p>
            <a:pPr lvl="1"/>
            <a:r>
              <a:rPr lang="pl-PL" sz="3600" dirty="0" smtClean="0"/>
              <a:t>Type of settlement,  development of the district, public employment service at the county seat, share of public workers in the settlement, distance of the settlement from the public employment service</a:t>
            </a:r>
          </a:p>
          <a:p>
            <a:r>
              <a:rPr lang="pl-PL" sz="3600" dirty="0" smtClean="0"/>
              <a:t>Healthcare expenditures (drug consumption, inpatient and outpatient </a:t>
            </a:r>
          </a:p>
          <a:p>
            <a:endParaRPr lang="pl-PL" sz="3600" dirty="0" smtClean="0"/>
          </a:p>
          <a:p>
            <a:r>
              <a:rPr lang="pl-PL" sz="3600" dirty="0" smtClean="0"/>
              <a:t>Compared to public workers: occupation code (FEOR)</a:t>
            </a:r>
          </a:p>
          <a:p>
            <a:r>
              <a:rPr lang="pl-PL" sz="3600" dirty="0"/>
              <a:t>Competence test </a:t>
            </a:r>
            <a:r>
              <a:rPr lang="pl-PL" sz="3600" dirty="0" smtClean="0"/>
              <a:t>scores (available to a subsample)</a:t>
            </a:r>
            <a:endParaRPr lang="pl-PL" sz="3600" dirty="0"/>
          </a:p>
          <a:p>
            <a:endParaRPr lang="pl-PL" sz="3600" dirty="0" smtClean="0"/>
          </a:p>
          <a:p>
            <a:endParaRPr lang="pl-PL" sz="3600" dirty="0" smtClean="0"/>
          </a:p>
          <a:p>
            <a:endParaRPr lang="pl-PL" sz="3600" dirty="0" smtClean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b="1" dirty="0"/>
          </a:p>
          <a:p>
            <a:endParaRPr lang="pl-PL" sz="3600" dirty="0"/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23693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DATA, OUTCOME 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90280"/>
            <a:ext cx="22545545" cy="112241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900" b="1" dirty="0"/>
              <a:t>Da</a:t>
            </a:r>
            <a:r>
              <a:rPr lang="hu-HU" sz="3900" b="1" dirty="0" err="1"/>
              <a:t>ta</a:t>
            </a:r>
            <a:r>
              <a:rPr lang="hu-HU" sz="3900" b="1" dirty="0"/>
              <a:t>:</a:t>
            </a:r>
            <a:r>
              <a:rPr lang="en-GB" sz="3900" b="1" dirty="0"/>
              <a:t> </a:t>
            </a:r>
            <a:r>
              <a:rPr lang="hu-HU" sz="3900" b="1" dirty="0" smtClean="0"/>
              <a:t>Admin3 (</a:t>
            </a:r>
            <a:r>
              <a:rPr lang="en-GB" sz="4000" dirty="0" smtClean="0"/>
              <a:t>CERS Databank</a:t>
            </a:r>
            <a:r>
              <a:rPr lang="hu-HU" sz="4000" dirty="0" smtClean="0"/>
              <a:t>)</a:t>
            </a:r>
            <a:endParaRPr lang="hu-HU" sz="3900" b="1" dirty="0" smtClean="0"/>
          </a:p>
          <a:p>
            <a:r>
              <a:rPr lang="hu-HU" sz="3700" dirty="0"/>
              <a:t>L</a:t>
            </a:r>
            <a:r>
              <a:rPr lang="en-GB" sz="3700" dirty="0" smtClean="0"/>
              <a:t>inked</a:t>
            </a:r>
            <a:r>
              <a:rPr lang="hu-HU" sz="3700" dirty="0" smtClean="0"/>
              <a:t> panel of </a:t>
            </a:r>
            <a:r>
              <a:rPr lang="hu-HU" sz="3700" dirty="0" err="1" smtClean="0"/>
              <a:t>administrative</a:t>
            </a:r>
            <a:r>
              <a:rPr lang="hu-HU" sz="3700" dirty="0" smtClean="0"/>
              <a:t> </a:t>
            </a:r>
            <a:r>
              <a:rPr lang="hu-HU" sz="3700" dirty="0" err="1" smtClean="0"/>
              <a:t>data</a:t>
            </a:r>
            <a:r>
              <a:rPr lang="hu-HU" sz="3700" dirty="0" smtClean="0"/>
              <a:t>, </a:t>
            </a:r>
            <a:r>
              <a:rPr lang="hu-HU" sz="3700" dirty="0" err="1" smtClean="0"/>
              <a:t>contains</a:t>
            </a:r>
            <a:r>
              <a:rPr lang="hu-HU" sz="3700" dirty="0" smtClean="0"/>
              <a:t> linked </a:t>
            </a:r>
            <a:r>
              <a:rPr lang="hu-HU" sz="3700" dirty="0" err="1" smtClean="0"/>
              <a:t>datasets</a:t>
            </a:r>
            <a:r>
              <a:rPr lang="hu-HU" sz="3700" dirty="0" smtClean="0"/>
              <a:t> of </a:t>
            </a:r>
          </a:p>
          <a:p>
            <a:pPr lvl="1"/>
            <a:r>
              <a:rPr lang="hu-HU" sz="3700" dirty="0" smtClean="0"/>
              <a:t>P</a:t>
            </a:r>
            <a:r>
              <a:rPr lang="en-GB" sz="3700" dirty="0" err="1" smtClean="0"/>
              <a:t>ublic</a:t>
            </a:r>
            <a:r>
              <a:rPr lang="en-GB" sz="3700" dirty="0" smtClean="0"/>
              <a:t> employment </a:t>
            </a:r>
            <a:r>
              <a:rPr lang="en-GB" sz="3700" dirty="0"/>
              <a:t>service </a:t>
            </a:r>
            <a:r>
              <a:rPr lang="hu-HU" sz="3700" dirty="0"/>
              <a:t>(PES</a:t>
            </a:r>
            <a:r>
              <a:rPr lang="hu-HU" sz="3700" dirty="0" smtClean="0"/>
              <a:t>)</a:t>
            </a:r>
          </a:p>
          <a:p>
            <a:pPr lvl="1"/>
            <a:r>
              <a:rPr lang="hu-HU" sz="3700" dirty="0"/>
              <a:t>S</a:t>
            </a:r>
            <a:r>
              <a:rPr lang="en-GB" sz="3700" dirty="0" err="1" smtClean="0"/>
              <a:t>ocial</a:t>
            </a:r>
            <a:r>
              <a:rPr lang="en-GB" sz="3700" dirty="0" smtClean="0"/>
              <a:t> </a:t>
            </a:r>
            <a:r>
              <a:rPr lang="en-GB" sz="3700" dirty="0"/>
              <a:t>security </a:t>
            </a:r>
            <a:r>
              <a:rPr lang="en-GB" sz="3700" dirty="0" smtClean="0"/>
              <a:t>data</a:t>
            </a:r>
            <a:endParaRPr lang="hu-HU" sz="3700" dirty="0" smtClean="0"/>
          </a:p>
          <a:p>
            <a:pPr lvl="1"/>
            <a:r>
              <a:rPr lang="hu-HU" sz="3700" dirty="0" err="1" smtClean="0"/>
              <a:t>Educational</a:t>
            </a:r>
            <a:r>
              <a:rPr lang="hu-HU" sz="3700" dirty="0" smtClean="0"/>
              <a:t> </a:t>
            </a:r>
            <a:r>
              <a:rPr lang="hu-HU" sz="3700" dirty="0" err="1" smtClean="0"/>
              <a:t>autority</a:t>
            </a:r>
            <a:endParaRPr lang="hu-HU" sz="3700" dirty="0" smtClean="0"/>
          </a:p>
          <a:p>
            <a:pPr lvl="1"/>
            <a:r>
              <a:rPr lang="hu-HU" sz="3700" dirty="0" err="1" smtClean="0"/>
              <a:t>Firm</a:t>
            </a:r>
            <a:r>
              <a:rPr lang="hu-HU" sz="3700" dirty="0" smtClean="0"/>
              <a:t> </a:t>
            </a:r>
            <a:r>
              <a:rPr lang="hu-HU" sz="3700" dirty="0" err="1" smtClean="0"/>
              <a:t>tax</a:t>
            </a:r>
            <a:r>
              <a:rPr lang="hu-HU" sz="3700" dirty="0" smtClean="0"/>
              <a:t> </a:t>
            </a:r>
            <a:r>
              <a:rPr lang="hu-HU" sz="3700" dirty="0" err="1" smtClean="0"/>
              <a:t>database</a:t>
            </a:r>
            <a:r>
              <a:rPr lang="hu-HU" sz="3700" dirty="0" smtClean="0"/>
              <a:t> </a:t>
            </a:r>
          </a:p>
          <a:p>
            <a:pPr marL="457131" lvl="1">
              <a:spcBef>
                <a:spcPts val="2000"/>
              </a:spcBef>
            </a:pPr>
            <a:r>
              <a:rPr lang="hu-HU" sz="3700" dirty="0" err="1" smtClean="0"/>
              <a:t>Individual</a:t>
            </a:r>
            <a:r>
              <a:rPr lang="hu-HU" sz="3700" dirty="0" smtClean="0"/>
              <a:t> </a:t>
            </a:r>
            <a:r>
              <a:rPr lang="hu-HU" sz="3700" dirty="0" err="1"/>
              <a:t>level</a:t>
            </a:r>
            <a:r>
              <a:rPr lang="hu-HU" sz="3700" dirty="0"/>
              <a:t>,  random 50% </a:t>
            </a:r>
            <a:r>
              <a:rPr lang="hu-HU" sz="3700" dirty="0" err="1"/>
              <a:t>sample</a:t>
            </a:r>
            <a:r>
              <a:rPr lang="hu-HU" sz="3700" dirty="0"/>
              <a:t> of </a:t>
            </a:r>
            <a:r>
              <a:rPr lang="hu-HU" sz="3700" dirty="0" err="1"/>
              <a:t>the</a:t>
            </a:r>
            <a:r>
              <a:rPr lang="hu-HU" sz="3700" dirty="0"/>
              <a:t> </a:t>
            </a:r>
            <a:r>
              <a:rPr lang="hu-HU" sz="3700" dirty="0" err="1" smtClean="0"/>
              <a:t>population</a:t>
            </a:r>
            <a:r>
              <a:rPr lang="hu-HU" sz="3700" dirty="0" smtClean="0"/>
              <a:t>, 2003-2017</a:t>
            </a:r>
            <a:endParaRPr lang="hu-HU" sz="3700" dirty="0"/>
          </a:p>
          <a:p>
            <a:r>
              <a:rPr lang="hu-HU" sz="3700" dirty="0" smtClean="0"/>
              <a:t>Data </a:t>
            </a:r>
            <a:r>
              <a:rPr lang="hu-HU" sz="3700" dirty="0" err="1"/>
              <a:t>on</a:t>
            </a:r>
            <a:r>
              <a:rPr lang="hu-HU" sz="3700" dirty="0"/>
              <a:t> program </a:t>
            </a:r>
            <a:r>
              <a:rPr lang="hu-HU" sz="3700" dirty="0" err="1"/>
              <a:t>details</a:t>
            </a:r>
            <a:r>
              <a:rPr lang="hu-HU" sz="3700" dirty="0"/>
              <a:t>, </a:t>
            </a:r>
            <a:r>
              <a:rPr lang="hu-HU" sz="3700" dirty="0" err="1"/>
              <a:t>employment</a:t>
            </a:r>
            <a:r>
              <a:rPr lang="hu-HU" sz="3700" dirty="0"/>
              <a:t>, </a:t>
            </a:r>
            <a:r>
              <a:rPr lang="hu-HU" sz="3700" dirty="0" err="1" smtClean="0"/>
              <a:t>wages</a:t>
            </a:r>
            <a:r>
              <a:rPr lang="hu-HU" sz="3700" dirty="0" smtClean="0"/>
              <a:t>, </a:t>
            </a:r>
            <a:r>
              <a:rPr lang="hu-HU" sz="3700" dirty="0" err="1" smtClean="0"/>
              <a:t>benefits</a:t>
            </a:r>
            <a:r>
              <a:rPr lang="hu-HU" sz="3700" dirty="0" smtClean="0"/>
              <a:t> </a:t>
            </a:r>
            <a:r>
              <a:rPr lang="hu-HU" sz="3700" dirty="0" err="1" smtClean="0"/>
              <a:t>from</a:t>
            </a:r>
            <a:r>
              <a:rPr lang="hu-HU" sz="3700" dirty="0" smtClean="0"/>
              <a:t> 2003</a:t>
            </a:r>
            <a:endParaRPr lang="hu-HU" sz="3700" dirty="0"/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r>
              <a:rPr lang="pl-PL" sz="3600" b="1" dirty="0"/>
              <a:t>7 Outcome variables:</a:t>
            </a:r>
          </a:p>
          <a:p>
            <a:r>
              <a:rPr lang="pl-PL" sz="3600" dirty="0"/>
              <a:t>Work 6 and 12 months after </a:t>
            </a:r>
            <a:r>
              <a:rPr lang="pl-PL" sz="3600" dirty="0" smtClean="0"/>
              <a:t>completing </a:t>
            </a:r>
            <a:r>
              <a:rPr lang="pl-PL" sz="3600" dirty="0"/>
              <a:t>the program</a:t>
            </a:r>
          </a:p>
          <a:p>
            <a:pPr lvl="1"/>
            <a:r>
              <a:rPr lang="pl-PL" sz="3600" dirty="0"/>
              <a:t>Employee</a:t>
            </a:r>
          </a:p>
          <a:p>
            <a:pPr lvl="1"/>
            <a:r>
              <a:rPr lang="pl-PL" sz="3600" dirty="0"/>
              <a:t>Any employment contract with wage exceeding </a:t>
            </a:r>
            <a:r>
              <a:rPr lang="pl-PL" sz="3600" dirty="0" smtClean="0"/>
              <a:t>80% of the  </a:t>
            </a:r>
            <a:r>
              <a:rPr lang="pl-PL" sz="3600" dirty="0"/>
              <a:t>minimum wage</a:t>
            </a:r>
          </a:p>
          <a:p>
            <a:pPr lvl="1"/>
            <a:r>
              <a:rPr lang="pl-PL" sz="3600" dirty="0" smtClean="0"/>
              <a:t>Cumulative </a:t>
            </a:r>
            <a:r>
              <a:rPr lang="pl-PL" sz="3600" dirty="0"/>
              <a:t>number of days in work after completing the </a:t>
            </a:r>
            <a:r>
              <a:rPr lang="pl-PL" sz="3600" dirty="0" smtClean="0"/>
              <a:t>program</a:t>
            </a:r>
            <a:r>
              <a:rPr lang="pl-PL" sz="3600" dirty="0"/>
              <a:t> </a:t>
            </a:r>
            <a:r>
              <a:rPr lang="pl-PL" sz="3600" dirty="0" smtClean="0"/>
              <a:t>(all days, employee)</a:t>
            </a:r>
            <a:endParaRPr lang="pl-PL" sz="3600" dirty="0"/>
          </a:p>
          <a:p>
            <a:r>
              <a:rPr lang="pl-PL" sz="3600" dirty="0" smtClean="0"/>
              <a:t>Cumulative wage </a:t>
            </a:r>
            <a:r>
              <a:rPr lang="pl-PL" sz="3600" dirty="0"/>
              <a:t>to minimum wage, with and w/o public work</a:t>
            </a:r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28858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 smtClean="0"/>
              <a:t>DEADWEIGTH LOSSES AND DISPLACEMENT </a:t>
            </a:r>
            <a:endParaRPr lang="en-GB" sz="4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0060F179-0947-4CBE-9C8C-2770757C0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0386" y="2432304"/>
                <a:ext cx="22545545" cy="11282109"/>
              </a:xfrm>
            </p:spPr>
            <p:txBody>
              <a:bodyPr>
                <a:normAutofit fontScale="92500"/>
              </a:bodyPr>
              <a:lstStyle/>
              <a:p>
                <a:pPr>
                  <a:buClr>
                    <a:srgbClr val="B81639"/>
                  </a:buClr>
                </a:pP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 smtClean="0"/>
                  <a:t>High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risk</a:t>
                </a:r>
                <a:r>
                  <a:rPr lang="hu-HU" sz="3200" dirty="0" smtClean="0"/>
                  <a:t> of </a:t>
                </a:r>
                <a:r>
                  <a:rPr lang="hu-HU" sz="3200" dirty="0" err="1" smtClean="0"/>
                  <a:t>deadweight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losses</a:t>
                </a: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 smtClean="0"/>
                  <a:t>Requirement</a:t>
                </a:r>
                <a:r>
                  <a:rPr lang="hu-HU" sz="3200" dirty="0" smtClean="0"/>
                  <a:t> of </a:t>
                </a:r>
                <a:r>
                  <a:rPr lang="hu-HU" sz="3200" dirty="0" err="1" smtClean="0"/>
                  <a:t>job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trial:average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workforce</a:t>
                </a:r>
                <a:r>
                  <a:rPr lang="hu-HU" sz="3200" dirty="0" smtClean="0"/>
                  <a:t> must </a:t>
                </a:r>
                <a:r>
                  <a:rPr lang="hu-HU" sz="3200" dirty="0" err="1" smtClean="0"/>
                  <a:t>increase</a:t>
                </a:r>
                <a:r>
                  <a:rPr lang="hu-HU" sz="3200" dirty="0" smtClean="0"/>
                  <a:t>, </a:t>
                </a:r>
                <a:r>
                  <a:rPr lang="hu-HU" sz="3200" dirty="0" err="1" smtClean="0"/>
                  <a:t>may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not</a:t>
                </a:r>
                <a:r>
                  <a:rPr lang="hu-HU" sz="3200" dirty="0" smtClean="0"/>
                  <a:t> </a:t>
                </a:r>
                <a:r>
                  <a:rPr lang="hu-HU" sz="3200" dirty="0"/>
                  <a:t> </a:t>
                </a:r>
                <a:r>
                  <a:rPr lang="hu-HU" sz="3200" dirty="0" err="1" smtClean="0"/>
                  <a:t>bebinding</a:t>
                </a:r>
                <a:r>
                  <a:rPr lang="hu-HU" sz="3200" dirty="0" smtClean="0"/>
                  <a:t> during  a  </a:t>
                </a:r>
                <a:r>
                  <a:rPr lang="hu-HU" sz="3200" dirty="0" err="1"/>
                  <a:t>economic</a:t>
                </a:r>
                <a:r>
                  <a:rPr lang="hu-HU" sz="3200" dirty="0"/>
                  <a:t> boom </a:t>
                </a: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smtClean="0"/>
                  <a:t>Basic ide: </a:t>
                </a:r>
                <a:r>
                  <a:rPr lang="hu-HU" sz="3200" dirty="0" err="1" smtClean="0"/>
                  <a:t>compare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firms</a:t>
                </a:r>
                <a:r>
                  <a:rPr lang="hu-HU" sz="3200" dirty="0" smtClean="0"/>
                  <a:t>, </a:t>
                </a:r>
                <a:r>
                  <a:rPr lang="hu-HU" sz="3200" dirty="0" err="1" smtClean="0"/>
                  <a:t>who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hire</a:t>
                </a:r>
                <a:r>
                  <a:rPr lang="hu-HU" sz="3200" dirty="0" smtClean="0"/>
                  <a:t>  </a:t>
                </a:r>
                <a:r>
                  <a:rPr lang="hu-HU" sz="3200" dirty="0" err="1" smtClean="0"/>
                  <a:t>young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pepople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with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subsidy</a:t>
                </a:r>
                <a:r>
                  <a:rPr lang="hu-HU" sz="3200" dirty="0" smtClean="0"/>
                  <a:t>, </a:t>
                </a:r>
                <a:r>
                  <a:rPr lang="hu-HU" sz="3200" dirty="0" err="1" smtClean="0"/>
                  <a:t>with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similar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firms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which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do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not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hire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subsidied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youth</a:t>
                </a: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 smtClean="0"/>
                  <a:t>By</a:t>
                </a:r>
                <a:r>
                  <a:rPr lang="hu-HU" sz="3200" dirty="0" smtClean="0"/>
                  <a:t>  linking admin3 </a:t>
                </a:r>
                <a:r>
                  <a:rPr lang="hu-HU" sz="3200" dirty="0" err="1" smtClean="0"/>
                  <a:t>with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the</a:t>
                </a:r>
                <a:r>
                  <a:rPr lang="hu-HU" sz="3200" dirty="0" smtClean="0"/>
                  <a:t> NAV </a:t>
                </a:r>
                <a:r>
                  <a:rPr lang="hu-HU" sz="3200" dirty="0" err="1" smtClean="0"/>
                  <a:t>database</a:t>
                </a: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endParaRPr lang="hu-HU" sz="3200" dirty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smtClean="0"/>
                  <a:t>Basic </a:t>
                </a:r>
                <a:r>
                  <a:rPr lang="hu-HU" sz="3200" dirty="0" err="1" smtClean="0"/>
                  <a:t>specification</a:t>
                </a:r>
                <a:r>
                  <a:rPr lang="hu-HU" sz="3200" dirty="0" smtClean="0"/>
                  <a:t>: </a:t>
                </a:r>
              </a:p>
              <a:p>
                <a:pPr marL="0" indent="0">
                  <a:buClr>
                    <a:srgbClr val="B8163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𝑒𝑚𝑝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𝑒𝑚𝑝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𝑌𝐺𝑛𝑒𝑤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hu-HU" sz="3600" dirty="0" smtClean="0"/>
              </a:p>
              <a:p>
                <a:pPr marL="0" indent="0">
                  <a:buClr>
                    <a:srgbClr val="B8163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u-HU" sz="3200" dirty="0"/>
                  <a:t>: </a:t>
                </a:r>
                <a:r>
                  <a:rPr lang="hu-HU" sz="3200" dirty="0" err="1"/>
                  <a:t>district</a:t>
                </a:r>
                <a:r>
                  <a:rPr lang="hu-HU" sz="3200" dirty="0"/>
                  <a:t> (174) , </a:t>
                </a:r>
                <a:r>
                  <a:rPr lang="hu-HU" sz="3200" dirty="0" err="1"/>
                  <a:t>two-digit</a:t>
                </a:r>
                <a:r>
                  <a:rPr lang="hu-HU" sz="3200" dirty="0"/>
                  <a:t> NACE, </a:t>
                </a:r>
                <a:r>
                  <a:rPr lang="hu-HU" sz="3200" dirty="0" err="1"/>
                  <a:t>employment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change</a:t>
                </a:r>
                <a:r>
                  <a:rPr lang="hu-HU" sz="3200" dirty="0"/>
                  <a:t> in </a:t>
                </a:r>
                <a:r>
                  <a:rPr lang="hu-HU" sz="3200" dirty="0" err="1"/>
                  <a:t>the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preceding</a:t>
                </a:r>
                <a:r>
                  <a:rPr lang="hu-HU" sz="3200" dirty="0"/>
                  <a:t> </a:t>
                </a:r>
                <a:r>
                  <a:rPr lang="hu-HU" sz="3200" dirty="0" err="1"/>
                  <a:t>years</a:t>
                </a:r>
                <a:r>
                  <a:rPr lang="hu-HU" sz="3200" dirty="0"/>
                  <a:t>, </a:t>
                </a:r>
                <a:endParaRPr lang="en-GB" sz="3200" dirty="0"/>
              </a:p>
              <a:p>
                <a:pPr marL="0" indent="0">
                  <a:buClr>
                    <a:srgbClr val="B81639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hu-HU" sz="3200" dirty="0" smtClean="0"/>
                  <a:t>: </a:t>
                </a:r>
                <a:r>
                  <a:rPr lang="hu-HU" sz="3200" dirty="0" err="1"/>
                  <a:t>employment</a:t>
                </a:r>
                <a:r>
                  <a:rPr lang="hu-HU" sz="3200" dirty="0"/>
                  <a:t> </a:t>
                </a:r>
                <a:r>
                  <a:rPr lang="hu-HU" sz="3200" dirty="0" err="1"/>
                  <a:t>change</a:t>
                </a:r>
                <a:r>
                  <a:rPr lang="hu-HU" sz="3200" dirty="0"/>
                  <a:t> in </a:t>
                </a:r>
                <a:r>
                  <a:rPr lang="hu-HU" sz="3200" dirty="0" err="1"/>
                  <a:t>the</a:t>
                </a:r>
                <a:r>
                  <a:rPr lang="hu-HU" sz="3200" dirty="0"/>
                  <a:t> </a:t>
                </a:r>
                <a:r>
                  <a:rPr lang="hu-HU" sz="3200" dirty="0" err="1"/>
                  <a:t>preceding</a:t>
                </a:r>
                <a:r>
                  <a:rPr lang="hu-HU" sz="3200" dirty="0"/>
                  <a:t> </a:t>
                </a:r>
                <a:r>
                  <a:rPr lang="hu-HU" sz="3200" dirty="0" smtClean="0"/>
                  <a:t>2 </a:t>
                </a:r>
                <a:r>
                  <a:rPr lang="hu-HU" sz="3200" dirty="0" err="1" smtClean="0"/>
                  <a:t>years</a:t>
                </a:r>
                <a:r>
                  <a:rPr lang="hu-HU" sz="3200" dirty="0" smtClean="0"/>
                  <a:t>, </a:t>
                </a:r>
                <a:r>
                  <a:rPr lang="hu-HU" sz="3200" dirty="0" err="1" smtClean="0"/>
                  <a:t>average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wage</a:t>
                </a:r>
                <a:r>
                  <a:rPr lang="hu-HU" sz="3200" dirty="0" smtClean="0"/>
                  <a:t>, </a:t>
                </a:r>
                <a:r>
                  <a:rPr lang="hu-HU" sz="3200" dirty="0" err="1" smtClean="0"/>
                  <a:t>revenue</a:t>
                </a:r>
                <a:r>
                  <a:rPr lang="hu-HU" sz="3200" dirty="0" smtClean="0"/>
                  <a:t>/</a:t>
                </a:r>
                <a:r>
                  <a:rPr lang="hu-HU" sz="3200" dirty="0" err="1" smtClean="0"/>
                  <a:t>employee</a:t>
                </a: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r>
                  <a:rPr lang="hu-HU" sz="3200" dirty="0" err="1" smtClean="0"/>
                  <a:t>Alternative</a:t>
                </a:r>
                <a:r>
                  <a:rPr lang="hu-HU" sz="3200" dirty="0" smtClean="0"/>
                  <a:t>: </a:t>
                </a:r>
                <a:r>
                  <a:rPr lang="hu-HU" sz="3200" dirty="0" err="1" smtClean="0"/>
                  <a:t>propensity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score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mathing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comparing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firm</a:t>
                </a:r>
                <a:r>
                  <a:rPr lang="hu-HU" sz="3200" dirty="0" smtClean="0"/>
                  <a:t> w/</a:t>
                </a:r>
                <a:r>
                  <a:rPr lang="hu-HU" sz="3200" dirty="0" err="1" smtClean="0"/>
                  <a:t>wo</a:t>
                </a:r>
                <a:r>
                  <a:rPr lang="hu-HU" sz="3200" dirty="0" smtClean="0"/>
                  <a:t> YG </a:t>
                </a:r>
                <a:r>
                  <a:rPr lang="hu-HU" sz="3200" dirty="0" err="1" smtClean="0"/>
                  <a:t>wage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subsidy</a:t>
                </a:r>
                <a:r>
                  <a:rPr lang="hu-HU" sz="3200" dirty="0" smtClean="0"/>
                  <a:t>, </a:t>
                </a:r>
                <a:r>
                  <a:rPr lang="hu-HU" sz="3200" dirty="0" err="1" smtClean="0"/>
                  <a:t>with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exact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macthing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on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size</a:t>
                </a:r>
                <a:r>
                  <a:rPr lang="hu-HU" sz="3200" dirty="0" smtClean="0"/>
                  <a:t> </a:t>
                </a:r>
                <a:r>
                  <a:rPr lang="hu-HU" sz="3200" dirty="0" err="1" smtClean="0"/>
                  <a:t>category</a:t>
                </a:r>
                <a:r>
                  <a:rPr lang="hu-HU" sz="3200" dirty="0" smtClean="0"/>
                  <a:t>, </a:t>
                </a:r>
                <a:r>
                  <a:rPr lang="hu-HU" sz="3200" dirty="0" err="1" smtClean="0"/>
                  <a:t>district</a:t>
                </a:r>
                <a:r>
                  <a:rPr lang="hu-HU" sz="3200" dirty="0" smtClean="0"/>
                  <a:t>, </a:t>
                </a:r>
                <a:r>
                  <a:rPr lang="hu-HU" sz="3200" dirty="0" err="1" smtClean="0"/>
                  <a:t>industry</a:t>
                </a: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endParaRPr lang="hu-HU" sz="3200" dirty="0" smtClean="0"/>
              </a:p>
              <a:p>
                <a:pPr>
                  <a:buClr>
                    <a:srgbClr val="B81639"/>
                  </a:buClr>
                </a:pPr>
                <a:endParaRPr lang="hu-HU" sz="3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lvl="1"/>
                <a:endParaRPr lang="en-GB" sz="3200" dirty="0"/>
              </a:p>
              <a:p>
                <a:pPr marL="0" indent="0">
                  <a:buNone/>
                </a:pPr>
                <a:endParaRPr lang="en-GB" sz="3200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60F179-0947-4CBE-9C8C-2770757C0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0386" y="2432304"/>
                <a:ext cx="22545545" cy="11282109"/>
              </a:xfrm>
              <a:blipFill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56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71"/>
            <a:ext cx="16682557" cy="738664"/>
          </a:xfrm>
        </p:spPr>
        <p:txBody>
          <a:bodyPr/>
          <a:lstStyle/>
          <a:p>
            <a:r>
              <a:rPr lang="hu-HU" sz="4800" dirty="0" smtClean="0"/>
              <a:t>ESTIMATION OF DEADWEIGTH </a:t>
            </a:r>
            <a:r>
              <a:rPr lang="hu-HU" sz="4800" dirty="0"/>
              <a:t>LOSSES</a:t>
            </a:r>
            <a:endParaRPr lang="en-GB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657" y="2645923"/>
            <a:ext cx="16419041" cy="107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56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-1446547"/>
            <a:ext cx="16682557" cy="3724096"/>
          </a:xfrm>
        </p:spPr>
        <p:txBody>
          <a:bodyPr/>
          <a:lstStyle/>
          <a:p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hu-HU" sz="4800" dirty="0" smtClean="0"/>
              <a:t>90-DAY JOB TRIAL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933856"/>
            <a:ext cx="22818379" cy="12635840"/>
          </a:xfrm>
        </p:spPr>
        <p:txBody>
          <a:bodyPr>
            <a:normAutofit fontScale="25000" lnSpcReduction="20000"/>
          </a:bodyPr>
          <a:lstStyle/>
          <a:p>
            <a:pPr marL="868119" indent="-857250">
              <a:lnSpc>
                <a:spcPct val="120000"/>
              </a:lnSpc>
            </a:pPr>
            <a:endParaRPr lang="en-GB" sz="5900" dirty="0" smtClean="0"/>
          </a:p>
          <a:p>
            <a:pPr marL="10869" indent="0">
              <a:lnSpc>
                <a:spcPct val="120000"/>
              </a:lnSpc>
              <a:buNone/>
            </a:pPr>
            <a:endParaRPr lang="hu-HU" sz="14400" b="1" dirty="0" smtClean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endParaRPr lang="en-GB" sz="5900" dirty="0" smtClean="0"/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>
                <a:cs typeface="Calibri" panose="020F0502020204030204" pitchFamily="34" charset="0"/>
              </a:rPr>
              <a:t>One of the various programmes </a:t>
            </a:r>
            <a:r>
              <a:rPr lang="hu-HU" sz="12800" dirty="0" err="1" smtClean="0">
                <a:cs typeface="Calibri" panose="020F0502020204030204" pitchFamily="34" charset="0"/>
              </a:rPr>
              <a:t>within</a:t>
            </a:r>
            <a:r>
              <a:rPr lang="en-GB" sz="12800" dirty="0" smtClean="0">
                <a:cs typeface="Calibri" panose="020F0502020204030204" pitchFamily="34" charset="0"/>
              </a:rPr>
              <a:t> </a:t>
            </a:r>
            <a:r>
              <a:rPr lang="en-GB" sz="12800" dirty="0">
                <a:cs typeface="Calibri" panose="020F0502020204030204" pitchFamily="34" charset="0"/>
              </a:rPr>
              <a:t>Youth </a:t>
            </a:r>
            <a:r>
              <a:rPr lang="en-GB" sz="12800" dirty="0" smtClean="0">
                <a:cs typeface="Calibri" panose="020F0502020204030204" pitchFamily="34" charset="0"/>
              </a:rPr>
              <a:t>Guarantee</a:t>
            </a:r>
            <a:r>
              <a:rPr lang="hu-HU" sz="12800" dirty="0" smtClean="0">
                <a:cs typeface="Calibri" panose="020F0502020204030204" pitchFamily="34" charset="0"/>
              </a:rPr>
              <a:t>, </a:t>
            </a:r>
            <a:r>
              <a:rPr lang="hu-HU" sz="12800" dirty="0" err="1">
                <a:cs typeface="Calibri" panose="020F0502020204030204" pitchFamily="34" charset="0"/>
              </a:rPr>
              <a:t>introduced</a:t>
            </a:r>
            <a:r>
              <a:rPr lang="hu-HU" sz="12800" dirty="0">
                <a:cs typeface="Calibri" panose="020F0502020204030204" pitchFamily="34" charset="0"/>
              </a:rPr>
              <a:t> in 2015</a:t>
            </a:r>
            <a:endParaRPr lang="en-GB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 smtClean="0">
                <a:cs typeface="Calibri" panose="020F0502020204030204" pitchFamily="34" charset="0"/>
              </a:rPr>
              <a:t>Short term wage subsidy, up to 100%  of total labour costs</a:t>
            </a:r>
            <a:r>
              <a:rPr lang="hu-HU" sz="12800" dirty="0" smtClean="0">
                <a:cs typeface="Calibri" panose="020F0502020204030204" pitchFamily="34" charset="0"/>
              </a:rPr>
              <a:t>, </a:t>
            </a:r>
            <a:endParaRPr lang="en-GB" sz="12800" dirty="0" smtClean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 smtClean="0">
                <a:cs typeface="Calibri" panose="020F0502020204030204" pitchFamily="34" charset="0"/>
              </a:rPr>
              <a:t>Subsidized  period: 90 days, no obligation </a:t>
            </a:r>
            <a:r>
              <a:rPr lang="hu-HU" sz="12800" dirty="0" smtClean="0">
                <a:cs typeface="Calibri" panose="020F0502020204030204" pitchFamily="34" charset="0"/>
              </a:rPr>
              <a:t>of</a:t>
            </a:r>
            <a:r>
              <a:rPr lang="en-GB" sz="12800" dirty="0" smtClean="0">
                <a:cs typeface="Calibri" panose="020F0502020204030204" pitchFamily="34" charset="0"/>
              </a:rPr>
              <a:t> further employment</a:t>
            </a:r>
            <a:endParaRPr lang="hu-HU" sz="12800" dirty="0" smtClean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 smtClean="0">
                <a:cs typeface="Calibri" panose="020F0502020204030204" pitchFamily="34" charset="0"/>
              </a:rPr>
              <a:t>Under</a:t>
            </a:r>
            <a:r>
              <a:rPr lang="hu-HU" sz="12800" dirty="0" smtClean="0">
                <a:cs typeface="Calibri" panose="020F0502020204030204" pitchFamily="34" charset="0"/>
              </a:rPr>
              <a:t> 25 </a:t>
            </a:r>
            <a:r>
              <a:rPr lang="hu-HU" sz="12800" dirty="0" err="1" smtClean="0">
                <a:cs typeface="Calibri" panose="020F0502020204030204" pitchFamily="34" charset="0"/>
              </a:rPr>
              <a:t>years</a:t>
            </a:r>
            <a:r>
              <a:rPr lang="hu-HU" sz="12800" dirty="0" smtClean="0">
                <a:cs typeface="Calibri" panose="020F0502020204030204" pitchFamily="34" charset="0"/>
              </a:rPr>
              <a:t> of </a:t>
            </a:r>
            <a:r>
              <a:rPr lang="hu-HU" sz="12800" dirty="0" err="1" smtClean="0">
                <a:cs typeface="Calibri" panose="020F0502020204030204" pitchFamily="34" charset="0"/>
              </a:rPr>
              <a:t>age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>
                <a:cs typeface="Calibri" panose="020F0502020204030204" pitchFamily="34" charset="0"/>
              </a:rPr>
              <a:t>Few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papers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on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Youth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Guarantee</a:t>
            </a:r>
            <a:r>
              <a:rPr lang="hu-HU" sz="12800" dirty="0">
                <a:cs typeface="Calibri" panose="020F0502020204030204" pitchFamily="34" charset="0"/>
              </a:rPr>
              <a:t> (</a:t>
            </a:r>
            <a:r>
              <a:rPr lang="hu-HU" sz="12800" dirty="0" err="1">
                <a:cs typeface="Calibri" panose="020F0502020204030204" pitchFamily="34" charset="0"/>
              </a:rPr>
              <a:t>e.g</a:t>
            </a:r>
            <a:r>
              <a:rPr lang="hu-HU" sz="12800" dirty="0">
                <a:cs typeface="Calibri" panose="020F0502020204030204" pitchFamily="34" charset="0"/>
              </a:rPr>
              <a:t>. </a:t>
            </a:r>
            <a:r>
              <a:rPr lang="hu-HU" sz="12800" dirty="0" err="1">
                <a:cs typeface="Calibri" panose="020F0502020204030204" pitchFamily="34" charset="0"/>
              </a:rPr>
              <a:t>Bratti</a:t>
            </a:r>
            <a:r>
              <a:rPr lang="hu-HU" sz="12800" dirty="0">
                <a:cs typeface="Calibri" panose="020F0502020204030204" pitchFamily="34" charset="0"/>
              </a:rPr>
              <a:t> et </a:t>
            </a:r>
            <a:r>
              <a:rPr lang="hu-HU" sz="12800" dirty="0" err="1">
                <a:cs typeface="Calibri" panose="020F0502020204030204" pitchFamily="34" charset="0"/>
              </a:rPr>
              <a:t>al</a:t>
            </a:r>
            <a:r>
              <a:rPr lang="hu-HU" sz="12800" dirty="0">
                <a:cs typeface="Calibri" panose="020F0502020204030204" pitchFamily="34" charset="0"/>
              </a:rPr>
              <a:t>, 2018)  and </a:t>
            </a:r>
            <a:r>
              <a:rPr lang="hu-HU" sz="12800" dirty="0" err="1">
                <a:cs typeface="Calibri" panose="020F0502020204030204" pitchFamily="34" charset="0"/>
              </a:rPr>
              <a:t>literature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on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job</a:t>
            </a:r>
            <a:r>
              <a:rPr lang="hu-HU" sz="12800" dirty="0">
                <a:cs typeface="Calibri" panose="020F0502020204030204" pitchFamily="34" charset="0"/>
              </a:rPr>
              <a:t> </a:t>
            </a:r>
            <a:r>
              <a:rPr lang="hu-HU" sz="12800" dirty="0" err="1">
                <a:cs typeface="Calibri" panose="020F0502020204030204" pitchFamily="34" charset="0"/>
              </a:rPr>
              <a:t>trials</a:t>
            </a:r>
            <a:r>
              <a:rPr lang="hu-HU" sz="12800" dirty="0">
                <a:cs typeface="Calibri" panose="020F0502020204030204" pitchFamily="34" charset="0"/>
              </a:rPr>
              <a:t> is </a:t>
            </a:r>
            <a:r>
              <a:rPr lang="hu-HU" sz="12800" dirty="0" err="1">
                <a:cs typeface="Calibri" panose="020F0502020204030204" pitchFamily="34" charset="0"/>
              </a:rPr>
              <a:t>scarce</a:t>
            </a:r>
            <a:r>
              <a:rPr lang="en-GB" sz="12800" dirty="0">
                <a:cs typeface="Calibri" panose="020F0502020204030204" pitchFamily="34" charset="0"/>
              </a:rPr>
              <a:t> </a:t>
            </a:r>
            <a:endParaRPr lang="hu-HU" sz="12800" dirty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endParaRPr lang="hu-HU" sz="12800" dirty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r>
              <a:rPr lang="hu-HU" sz="14400" b="1" dirty="0" err="1" smtClean="0">
                <a:cs typeface="Calibri" panose="020F0502020204030204" pitchFamily="34" charset="0"/>
              </a:rPr>
              <a:t>Cheaper</a:t>
            </a:r>
            <a:r>
              <a:rPr lang="hu-HU" sz="14400" b="1" dirty="0" smtClean="0">
                <a:cs typeface="Calibri" panose="020F0502020204030204" pitchFamily="34" charset="0"/>
              </a:rPr>
              <a:t> </a:t>
            </a:r>
            <a:r>
              <a:rPr lang="hu-HU" sz="14400" b="1" dirty="0" err="1" smtClean="0">
                <a:cs typeface="Calibri" panose="020F0502020204030204" pitchFamily="34" charset="0"/>
              </a:rPr>
              <a:t>than</a:t>
            </a:r>
            <a:r>
              <a:rPr lang="hu-HU" sz="14400" b="1" dirty="0" smtClean="0">
                <a:cs typeface="Calibri" panose="020F0502020204030204" pitchFamily="34" charset="0"/>
              </a:rPr>
              <a:t> </a:t>
            </a:r>
            <a:r>
              <a:rPr lang="en-GB" sz="14400" b="1" dirty="0" smtClean="0">
                <a:cs typeface="Calibri" panose="020F0502020204030204" pitchFamily="34" charset="0"/>
              </a:rPr>
              <a:t>longer wage subsidies</a:t>
            </a:r>
            <a:r>
              <a:rPr lang="hu-HU" sz="14400" b="1" dirty="0" smtClean="0">
                <a:cs typeface="Calibri" panose="020F0502020204030204" pitchFamily="34" charset="0"/>
              </a:rPr>
              <a:t>, </a:t>
            </a:r>
            <a:r>
              <a:rPr lang="hu-HU" sz="14400" b="1" dirty="0" err="1" smtClean="0">
                <a:cs typeface="Calibri" panose="020F0502020204030204" pitchFamily="34" charset="0"/>
              </a:rPr>
              <a:t>but</a:t>
            </a:r>
            <a:r>
              <a:rPr lang="hu-HU" sz="14400" b="1" dirty="0" smtClean="0">
                <a:cs typeface="Calibri" panose="020F0502020204030204" pitchFamily="34" charset="0"/>
              </a:rPr>
              <a:t> </a:t>
            </a:r>
            <a:r>
              <a:rPr lang="hu-HU" sz="14400" b="1" dirty="0" err="1" smtClean="0">
                <a:cs typeface="Calibri" panose="020F0502020204030204" pitchFamily="34" charset="0"/>
              </a:rPr>
              <a:t>provides</a:t>
            </a:r>
            <a:r>
              <a:rPr lang="en-GB" sz="14400" b="1" dirty="0" smtClean="0">
                <a:cs typeface="Calibri" panose="020F0502020204030204" pitchFamily="34" charset="0"/>
              </a:rPr>
              <a:t>: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 smtClean="0">
                <a:cs typeface="Calibri" panose="020F0502020204030204" pitchFamily="34" charset="0"/>
              </a:rPr>
              <a:t>Gain</a:t>
            </a:r>
            <a:r>
              <a:rPr lang="hu-HU" sz="12800" dirty="0" smtClean="0">
                <a:cs typeface="Calibri" panose="020F0502020204030204" pitchFamily="34" charset="0"/>
              </a:rPr>
              <a:t> of</a:t>
            </a:r>
            <a:r>
              <a:rPr lang="en-GB" sz="12800" dirty="0" smtClean="0">
                <a:cs typeface="Calibri" panose="020F0502020204030204" pitchFamily="34" charset="0"/>
              </a:rPr>
              <a:t> real work experience 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 smtClean="0">
                <a:cs typeface="Calibri" panose="020F0502020204030204" pitchFamily="34" charset="0"/>
              </a:rPr>
              <a:t>No need for longer term commitment </a:t>
            </a:r>
            <a:r>
              <a:rPr lang="hu-HU" sz="12800" dirty="0" err="1" smtClean="0">
                <a:cs typeface="Calibri" panose="020F0502020204030204" pitchFamily="34" charset="0"/>
              </a:rPr>
              <a:t>by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hu-HU" sz="12800" dirty="0" err="1" smtClean="0">
                <a:cs typeface="Calibri" panose="020F0502020204030204" pitchFamily="34" charset="0"/>
              </a:rPr>
              <a:t>either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hu-HU" sz="12800" dirty="0" err="1" smtClean="0">
                <a:cs typeface="Calibri" panose="020F0502020204030204" pitchFamily="34" charset="0"/>
              </a:rPr>
              <a:t>party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en-GB" sz="12800" dirty="0" smtClean="0">
                <a:cs typeface="Calibri" panose="020F0502020204030204" pitchFamily="34" charset="0"/>
              </a:rPr>
              <a:t>→lower risk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en-GB" sz="12800" dirty="0" smtClean="0">
                <a:cs typeface="Calibri" panose="020F0502020204030204" pitchFamily="34" charset="0"/>
              </a:rPr>
              <a:t>Work experience increases the value of the CV</a:t>
            </a:r>
          </a:p>
          <a:p>
            <a:pPr marL="868119" indent="-857250">
              <a:lnSpc>
                <a:spcPct val="120000"/>
              </a:lnSpc>
              <a:buClr>
                <a:srgbClr val="C00000"/>
              </a:buClr>
            </a:pPr>
            <a:r>
              <a:rPr lang="hu-HU" sz="12800" dirty="0" err="1" smtClean="0">
                <a:cs typeface="Calibri" panose="020F0502020204030204" pitchFamily="34" charset="0"/>
              </a:rPr>
              <a:t>Helps</a:t>
            </a:r>
            <a:r>
              <a:rPr lang="hu-HU" sz="12800" dirty="0" smtClean="0">
                <a:cs typeface="Calibri" panose="020F0502020204030204" pitchFamily="34" charset="0"/>
              </a:rPr>
              <a:t> in </a:t>
            </a:r>
            <a:r>
              <a:rPr lang="hu-HU" sz="12800" dirty="0" err="1" smtClean="0">
                <a:cs typeface="Calibri" panose="020F0502020204030204" pitchFamily="34" charset="0"/>
              </a:rPr>
              <a:t>overcoming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hu-HU" sz="12800" dirty="0" err="1" smtClean="0">
                <a:cs typeface="Calibri" panose="020F0502020204030204" pitchFamily="34" charset="0"/>
              </a:rPr>
              <a:t>negative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hu-HU" sz="12800" dirty="0" err="1" smtClean="0">
                <a:cs typeface="Calibri" panose="020F0502020204030204" pitchFamily="34" charset="0"/>
              </a:rPr>
              <a:t>stereotypes</a:t>
            </a:r>
            <a:r>
              <a:rPr lang="en-GB" sz="12800" dirty="0" smtClean="0">
                <a:cs typeface="Calibri" panose="020F0502020204030204" pitchFamily="34" charset="0"/>
              </a:rPr>
              <a:t>  </a:t>
            </a:r>
            <a:r>
              <a:rPr lang="hu-HU" sz="12800" dirty="0" smtClean="0">
                <a:cs typeface="Calibri" panose="020F0502020204030204" pitchFamily="34" charset="0"/>
              </a:rPr>
              <a:t>and </a:t>
            </a:r>
            <a:r>
              <a:rPr lang="hu-HU" sz="12800" dirty="0" err="1" smtClean="0">
                <a:cs typeface="Calibri" panose="020F0502020204030204" pitchFamily="34" charset="0"/>
              </a:rPr>
              <a:t>reducing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hu-HU" sz="12800" dirty="0" err="1" smtClean="0">
                <a:cs typeface="Calibri" panose="020F0502020204030204" pitchFamily="34" charset="0"/>
              </a:rPr>
              <a:t>informational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hu-HU" sz="12800" dirty="0" err="1" smtClean="0">
                <a:cs typeface="Calibri" panose="020F0502020204030204" pitchFamily="34" charset="0"/>
              </a:rPr>
              <a:t>asymmetries</a:t>
            </a:r>
            <a:endParaRPr lang="en-GB" sz="12800" dirty="0" smtClean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endParaRPr lang="hu-HU" sz="14400" b="1" dirty="0" smtClean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None/>
            </a:pPr>
            <a:r>
              <a:rPr lang="en-GB" sz="14400" b="1" dirty="0" smtClean="0">
                <a:cs typeface="Calibri" panose="020F0502020204030204" pitchFamily="34" charset="0"/>
              </a:rPr>
              <a:t>Potential </a:t>
            </a:r>
            <a:r>
              <a:rPr lang="hu-HU" sz="14400" b="1" dirty="0" err="1" smtClean="0">
                <a:cs typeface="Calibri" panose="020F0502020204030204" pitchFamily="34" charset="0"/>
              </a:rPr>
              <a:t>risk</a:t>
            </a:r>
            <a:r>
              <a:rPr lang="en-GB" sz="14400" b="1" dirty="0" smtClean="0">
                <a:cs typeface="Calibri" panose="020F0502020204030204" pitchFamily="34" charset="0"/>
              </a:rPr>
              <a:t>s:</a:t>
            </a:r>
            <a:endParaRPr lang="hu-HU" sz="14400" b="1" dirty="0" smtClean="0">
              <a:cs typeface="Calibri" panose="020F0502020204030204" pitchFamily="34" charset="0"/>
            </a:endParaRP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r>
              <a:rPr lang="en-GB" sz="12800" dirty="0" smtClean="0">
                <a:cs typeface="Calibri" panose="020F0502020204030204" pitchFamily="34" charset="0"/>
              </a:rPr>
              <a:t>Firms may regard this program as a short-term </a:t>
            </a:r>
            <a:r>
              <a:rPr lang="hu-HU" sz="12800" dirty="0" err="1" smtClean="0">
                <a:cs typeface="Calibri" panose="020F0502020204030204" pitchFamily="34" charset="0"/>
              </a:rPr>
              <a:t>cheap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hu-HU" sz="12800" dirty="0" err="1" smtClean="0">
                <a:cs typeface="Calibri" panose="020F0502020204030204" pitchFamily="34" charset="0"/>
              </a:rPr>
              <a:t>labour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  <a:r>
              <a:rPr lang="en-GB" sz="12800" dirty="0" smtClean="0">
                <a:cs typeface="Calibri" panose="020F0502020204030204" pitchFamily="34" charset="0"/>
              </a:rPr>
              <a:t> → integration is  not considered </a:t>
            </a: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r>
              <a:rPr lang="en-GB" sz="12800" dirty="0" smtClean="0">
                <a:cs typeface="Calibri" panose="020F0502020204030204" pitchFamily="34" charset="0"/>
              </a:rPr>
              <a:t>Deadweight losses</a:t>
            </a:r>
            <a:r>
              <a:rPr lang="hu-HU" sz="12800" dirty="0" smtClean="0">
                <a:cs typeface="Calibri" panose="020F0502020204030204" pitchFamily="34" charset="0"/>
              </a:rPr>
              <a:t> </a:t>
            </a:r>
          </a:p>
          <a:p>
            <a:pPr marL="868119" indent="-857250">
              <a:lnSpc>
                <a:spcPct val="120000"/>
              </a:lnSpc>
              <a:buClr>
                <a:srgbClr val="B81639"/>
              </a:buClr>
            </a:pPr>
            <a:endParaRPr lang="en-GB" sz="1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7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QUESTION, IDENTIFICATION STRATEGY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0369296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hu-HU" sz="3600" b="1" dirty="0">
                <a:solidFill>
                  <a:schemeClr val="tx1"/>
                </a:solidFill>
              </a:rPr>
              <a:t>Q1</a:t>
            </a:r>
            <a:r>
              <a:rPr lang="hu-HU" sz="3600" dirty="0"/>
              <a:t> </a:t>
            </a:r>
            <a:r>
              <a:rPr lang="en-GB" sz="3600" dirty="0"/>
              <a:t>Who are selected into the program from the pool of registered jobseekers?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</a:rPr>
              <a:t>Principle of Youth Guarantee: priority to long-term unemployed, vulnerable and socially excluded groups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hu-HU" sz="3600" b="1" dirty="0">
                <a:solidFill>
                  <a:schemeClr val="tx1"/>
                </a:solidFill>
              </a:rPr>
              <a:t>Q2</a:t>
            </a:r>
            <a:r>
              <a:rPr lang="hu-HU" sz="3600" b="1" dirty="0"/>
              <a:t> </a:t>
            </a:r>
            <a:r>
              <a:rPr lang="en-GB" sz="3600" dirty="0"/>
              <a:t>What is the </a:t>
            </a:r>
            <a:r>
              <a:rPr lang="en-GB" sz="3600" dirty="0" smtClean="0"/>
              <a:t> </a:t>
            </a:r>
            <a:r>
              <a:rPr lang="en-GB" sz="3600" dirty="0"/>
              <a:t>effect of participation in the job trial program on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/>
              <a:t>Work</a:t>
            </a:r>
            <a:r>
              <a:rPr lang="hu-HU" sz="3200" dirty="0"/>
              <a:t>: </a:t>
            </a:r>
            <a:r>
              <a:rPr lang="en-GB" sz="3200" dirty="0"/>
              <a:t> </a:t>
            </a:r>
            <a:r>
              <a:rPr lang="hu-HU" sz="3200" dirty="0"/>
              <a:t>p</a:t>
            </a:r>
            <a:r>
              <a:rPr lang="en-GB" sz="3200" dirty="0" err="1"/>
              <a:t>robability</a:t>
            </a:r>
            <a:r>
              <a:rPr lang="en-GB" sz="3200" dirty="0"/>
              <a:t> of being employed 6 </a:t>
            </a:r>
            <a:r>
              <a:rPr lang="hu-HU" sz="3200" dirty="0" smtClean="0"/>
              <a:t>and 12 </a:t>
            </a:r>
            <a:r>
              <a:rPr lang="en-GB" sz="3200" dirty="0" smtClean="0"/>
              <a:t>months </a:t>
            </a:r>
            <a:r>
              <a:rPr lang="en-GB" sz="3200" dirty="0"/>
              <a:t>after the program</a:t>
            </a:r>
            <a:r>
              <a:rPr lang="hu-HU" sz="3200" dirty="0"/>
              <a:t> </a:t>
            </a:r>
            <a:r>
              <a:rPr lang="hu-HU" sz="3200" dirty="0" smtClean="0"/>
              <a:t> and </a:t>
            </a:r>
            <a:r>
              <a:rPr lang="hu-HU" sz="3200" dirty="0" err="1" smtClean="0"/>
              <a:t>cumulative</a:t>
            </a:r>
            <a:r>
              <a:rPr lang="hu-HU" sz="3200" dirty="0" smtClean="0"/>
              <a:t> </a:t>
            </a:r>
            <a:r>
              <a:rPr lang="hu-HU" sz="3200" dirty="0" err="1" smtClean="0"/>
              <a:t>days</a:t>
            </a:r>
            <a:r>
              <a:rPr lang="hu-HU" sz="3200" dirty="0" smtClean="0"/>
              <a:t> </a:t>
            </a:r>
            <a:r>
              <a:rPr lang="hu-HU" sz="3200" dirty="0" err="1" smtClean="0"/>
              <a:t>within</a:t>
            </a:r>
            <a:r>
              <a:rPr lang="hu-HU" sz="3200" dirty="0" smtClean="0"/>
              <a:t> 6 and 12  </a:t>
            </a:r>
            <a:r>
              <a:rPr lang="hu-HU" sz="3200" dirty="0" err="1" smtClean="0"/>
              <a:t>months</a:t>
            </a:r>
            <a:r>
              <a:rPr lang="hu-HU" sz="3200" dirty="0" smtClean="0"/>
              <a:t> </a:t>
            </a:r>
            <a:r>
              <a:rPr lang="hu-HU" sz="3200" dirty="0" err="1" smtClean="0"/>
              <a:t>after</a:t>
            </a:r>
            <a:r>
              <a:rPr lang="hu-HU" sz="3200" dirty="0" smtClean="0"/>
              <a:t> </a:t>
            </a:r>
            <a:r>
              <a:rPr lang="hu-HU" sz="3200" dirty="0" err="1" smtClean="0"/>
              <a:t>completing</a:t>
            </a:r>
            <a:r>
              <a:rPr lang="hu-HU" sz="3200" dirty="0" smtClean="0"/>
              <a:t> </a:t>
            </a:r>
            <a:r>
              <a:rPr lang="hu-HU" sz="3200" dirty="0" err="1" smtClean="0"/>
              <a:t>the</a:t>
            </a:r>
            <a:r>
              <a:rPr lang="hu-HU" sz="3200" dirty="0" smtClean="0"/>
              <a:t> programme</a:t>
            </a:r>
            <a:endParaRPr lang="en-GB" sz="3200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/>
              <a:t>W</a:t>
            </a:r>
            <a:r>
              <a:rPr lang="en-GB" sz="3200" dirty="0"/>
              <a:t>ages</a:t>
            </a:r>
            <a:r>
              <a:rPr lang="hu-HU" sz="3200" dirty="0"/>
              <a:t>: </a:t>
            </a:r>
            <a:r>
              <a:rPr lang="en-GB" sz="3200" dirty="0"/>
              <a:t>cumulative wages within 6 </a:t>
            </a:r>
            <a:r>
              <a:rPr lang="hu-HU" sz="3200" dirty="0" smtClean="0"/>
              <a:t>and 12 </a:t>
            </a:r>
            <a:r>
              <a:rPr lang="en-GB" sz="3200" dirty="0" smtClean="0"/>
              <a:t>months </a:t>
            </a:r>
            <a:r>
              <a:rPr lang="en-GB" sz="3200" dirty="0"/>
              <a:t>after completing the program</a:t>
            </a:r>
          </a:p>
          <a:p>
            <a:pPr marL="0" indent="0">
              <a:buNone/>
            </a:pPr>
            <a:endParaRPr lang="hu-HU" sz="3900" b="1" dirty="0" smtClean="0"/>
          </a:p>
          <a:p>
            <a:pPr marL="0" indent="0">
              <a:buNone/>
            </a:pPr>
            <a:r>
              <a:rPr lang="en-GB" sz="3900" b="1" dirty="0" smtClean="0"/>
              <a:t>Identification</a:t>
            </a:r>
            <a:r>
              <a:rPr lang="en-GB" sz="3700" b="1" dirty="0" smtClean="0"/>
              <a:t> </a:t>
            </a:r>
            <a:r>
              <a:rPr lang="hu-HU" sz="3700" b="1" dirty="0" err="1" smtClean="0"/>
              <a:t>strategy</a:t>
            </a:r>
            <a:r>
              <a:rPr lang="hu-HU" sz="3700" b="1" dirty="0" smtClean="0"/>
              <a:t>:</a:t>
            </a:r>
            <a:r>
              <a:rPr lang="hu-HU" sz="3700" b="1" dirty="0"/>
              <a:t> </a:t>
            </a:r>
            <a:r>
              <a:rPr lang="hu-HU" sz="3600" dirty="0" smtClean="0"/>
              <a:t>P</a:t>
            </a:r>
            <a:r>
              <a:rPr lang="en-GB" sz="3600" dirty="0" err="1"/>
              <a:t>ropensity</a:t>
            </a:r>
            <a:r>
              <a:rPr lang="en-GB" sz="3600" dirty="0"/>
              <a:t> score </a:t>
            </a:r>
            <a:r>
              <a:rPr lang="en-GB" sz="3600" dirty="0" smtClean="0"/>
              <a:t>matching</a:t>
            </a:r>
            <a:r>
              <a:rPr lang="hu-HU" sz="3600" dirty="0" smtClean="0"/>
              <a:t> (kernel </a:t>
            </a:r>
            <a:r>
              <a:rPr lang="hu-HU" sz="3600" dirty="0" err="1" smtClean="0"/>
              <a:t>based</a:t>
            </a:r>
            <a:r>
              <a:rPr lang="hu-HU" sz="3600" dirty="0" smtClean="0"/>
              <a:t>) </a:t>
            </a:r>
            <a:r>
              <a:rPr lang="hu-HU" sz="3600" dirty="0" err="1" smtClean="0"/>
              <a:t>using</a:t>
            </a:r>
            <a:r>
              <a:rPr lang="hu-HU" sz="3600" dirty="0" smtClean="0"/>
              <a:t> </a:t>
            </a:r>
            <a:r>
              <a:rPr lang="hu-HU" sz="3600" dirty="0" err="1" smtClean="0"/>
              <a:t>two</a:t>
            </a:r>
            <a:r>
              <a:rPr lang="hu-HU" sz="3600" dirty="0" smtClean="0"/>
              <a:t> </a:t>
            </a:r>
            <a:r>
              <a:rPr lang="hu-HU" sz="3600" dirty="0" err="1" smtClean="0"/>
              <a:t>control</a:t>
            </a:r>
            <a:r>
              <a:rPr lang="hu-HU" sz="3600" dirty="0" smtClean="0"/>
              <a:t> </a:t>
            </a:r>
            <a:r>
              <a:rPr lang="hu-HU" sz="3600" dirty="0" err="1" smtClean="0"/>
              <a:t>groups</a:t>
            </a:r>
            <a:endParaRPr lang="hu-HU" sz="3600" dirty="0" smtClean="0"/>
          </a:p>
          <a:p>
            <a:pPr marL="814388" lvl="1" indent="-457200">
              <a:buFont typeface="+mj-lt"/>
              <a:buAutoNum type="arabicPeriod"/>
            </a:pPr>
            <a:r>
              <a:rPr lang="en-GB" sz="3200" dirty="0"/>
              <a:t>Participants of public work</a:t>
            </a:r>
            <a:r>
              <a:rPr lang="hu-HU" sz="3200" dirty="0"/>
              <a:t>s</a:t>
            </a:r>
            <a:r>
              <a:rPr lang="en-GB" sz="3200" dirty="0"/>
              <a:t> program </a:t>
            </a:r>
            <a:r>
              <a:rPr lang="hu-HU" sz="3200" dirty="0"/>
              <a:t>(and </a:t>
            </a:r>
            <a:r>
              <a:rPr lang="hu-HU" sz="3200" dirty="0" err="1"/>
              <a:t>have</a:t>
            </a:r>
            <a:r>
              <a:rPr lang="hu-HU" sz="3200" dirty="0"/>
              <a:t> </a:t>
            </a:r>
            <a:r>
              <a:rPr lang="hu-HU" sz="3200" dirty="0" err="1"/>
              <a:t>not</a:t>
            </a:r>
            <a:r>
              <a:rPr lang="hu-HU" sz="3200" dirty="0"/>
              <a:t> </a:t>
            </a:r>
            <a:r>
              <a:rPr lang="hu-HU" sz="3200" dirty="0" err="1"/>
              <a:t>participated</a:t>
            </a:r>
            <a:r>
              <a:rPr lang="hu-HU" sz="3200" dirty="0"/>
              <a:t> in YG)     </a:t>
            </a:r>
            <a:endParaRPr lang="en-GB" sz="3200" dirty="0"/>
          </a:p>
          <a:p>
            <a:pPr marL="814388" lvl="1" indent="-457200">
              <a:buFont typeface="+mj-lt"/>
              <a:buAutoNum type="arabicPeriod"/>
            </a:pPr>
            <a:r>
              <a:rPr lang="en-GB" sz="3200" dirty="0"/>
              <a:t>Participants of training programs</a:t>
            </a:r>
            <a:r>
              <a:rPr lang="hu-HU" sz="3200" dirty="0"/>
              <a:t> </a:t>
            </a:r>
            <a:endParaRPr lang="en-GB" sz="3200" dirty="0"/>
          </a:p>
          <a:p>
            <a:pPr marL="0" indent="0">
              <a:buNone/>
            </a:pPr>
            <a:endParaRPr lang="hu-HU" sz="3600" dirty="0" smtClean="0"/>
          </a:p>
          <a:p>
            <a:pPr marL="0" indent="0">
              <a:buNone/>
            </a:pPr>
            <a:endParaRPr lang="hu-HU" sz="3600" dirty="0" smtClean="0"/>
          </a:p>
          <a:p>
            <a:pPr marL="0" indent="0">
              <a:buNone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xmlns="" val="16822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DATA, </a:t>
            </a:r>
            <a:r>
              <a:rPr lang="hu-HU" sz="4800" dirty="0" smtClean="0"/>
              <a:t>OUTCOME AND CONTROL </a:t>
            </a:r>
            <a:r>
              <a:rPr lang="hu-HU" sz="4800" dirty="0"/>
              <a:t>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3004"/>
            <a:ext cx="22545545" cy="113214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b="1" dirty="0"/>
              <a:t>Da</a:t>
            </a:r>
            <a:r>
              <a:rPr lang="hu-HU" sz="4000" b="1" dirty="0" err="1"/>
              <a:t>ta</a:t>
            </a:r>
            <a:r>
              <a:rPr lang="hu-HU" sz="4000" b="1" dirty="0"/>
              <a:t>:</a:t>
            </a:r>
            <a:r>
              <a:rPr lang="en-GB" sz="4000" b="1" dirty="0"/>
              <a:t> </a:t>
            </a:r>
            <a:r>
              <a:rPr lang="hu-HU" sz="4000" b="1" dirty="0" smtClean="0"/>
              <a:t>Admin3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smtClean="0"/>
              <a:t>a </a:t>
            </a:r>
            <a:r>
              <a:rPr lang="hu-HU" sz="4000" dirty="0" err="1" smtClean="0"/>
              <a:t>large</a:t>
            </a:r>
            <a:r>
              <a:rPr lang="hu-HU" sz="4000" dirty="0" smtClean="0"/>
              <a:t> </a:t>
            </a:r>
            <a:r>
              <a:rPr lang="hu-HU" sz="4000" dirty="0" err="1" smtClean="0"/>
              <a:t>monthly</a:t>
            </a:r>
            <a:r>
              <a:rPr lang="hu-HU" sz="4000" dirty="0" smtClean="0"/>
              <a:t> panel </a:t>
            </a:r>
            <a:r>
              <a:rPr lang="hu-HU" sz="4000" dirty="0" err="1" smtClean="0"/>
              <a:t>database</a:t>
            </a:r>
            <a:r>
              <a:rPr lang="hu-HU" sz="4000" dirty="0" smtClean="0"/>
              <a:t> </a:t>
            </a:r>
            <a:r>
              <a:rPr lang="hu-HU" sz="4000" dirty="0" err="1" smtClean="0"/>
              <a:t>consists</a:t>
            </a:r>
            <a:r>
              <a:rPr lang="hu-HU" sz="4000" dirty="0" smtClean="0"/>
              <a:t> of linked </a:t>
            </a:r>
            <a:r>
              <a:rPr lang="hu-HU" sz="4000" dirty="0" err="1" smtClean="0"/>
              <a:t>datasets</a:t>
            </a:r>
            <a:r>
              <a:rPr lang="hu-HU" sz="4000" dirty="0" smtClean="0"/>
              <a:t> of </a:t>
            </a:r>
            <a:r>
              <a:rPr lang="hu-HU" sz="4000" dirty="0" err="1" smtClean="0"/>
              <a:t>administrative</a:t>
            </a:r>
            <a:r>
              <a:rPr lang="hu-HU" sz="4000" dirty="0" smtClean="0"/>
              <a:t> </a:t>
            </a:r>
            <a:r>
              <a:rPr lang="hu-HU" sz="4000" dirty="0" err="1" smtClean="0"/>
              <a:t>authorities</a:t>
            </a:r>
            <a:r>
              <a:rPr lang="hu-HU" sz="4000" dirty="0" smtClean="0"/>
              <a:t>: 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 smtClean="0"/>
              <a:t>Tax</a:t>
            </a:r>
            <a:endParaRPr lang="hu-HU" sz="4000" dirty="0" smtClean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 smtClean="0"/>
              <a:t>social</a:t>
            </a:r>
            <a:r>
              <a:rPr lang="hu-HU" sz="4000" dirty="0" smtClean="0"/>
              <a:t> </a:t>
            </a:r>
            <a:r>
              <a:rPr lang="hu-HU" sz="4000" dirty="0" err="1" smtClean="0"/>
              <a:t>secutiry</a:t>
            </a:r>
            <a:r>
              <a:rPr lang="hu-HU" sz="4000" dirty="0" smtClean="0"/>
              <a:t>, </a:t>
            </a:r>
            <a:endParaRPr lang="hu-HU" sz="4000" dirty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 smtClean="0"/>
              <a:t>health</a:t>
            </a:r>
            <a:r>
              <a:rPr lang="hu-HU" sz="4000" dirty="0" smtClean="0"/>
              <a:t> </a:t>
            </a:r>
            <a:r>
              <a:rPr lang="hu-HU" sz="4000" dirty="0" err="1" smtClean="0"/>
              <a:t>authority</a:t>
            </a:r>
            <a:endParaRPr lang="hu-HU" sz="4000" dirty="0" smtClean="0"/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 smtClean="0"/>
              <a:t>public</a:t>
            </a:r>
            <a:r>
              <a:rPr lang="hu-HU" sz="4000" dirty="0" smtClean="0"/>
              <a:t> </a:t>
            </a:r>
            <a:r>
              <a:rPr lang="hu-HU" sz="4000" dirty="0" err="1" smtClean="0"/>
              <a:t>employment</a:t>
            </a:r>
            <a:r>
              <a:rPr lang="hu-HU" sz="4000" dirty="0" smtClean="0"/>
              <a:t> service (PES)</a:t>
            </a:r>
          </a:p>
          <a:p>
            <a:pPr lvl="1"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smtClean="0"/>
              <a:t> </a:t>
            </a:r>
            <a:r>
              <a:rPr lang="hu-HU" sz="4000" dirty="0" err="1" smtClean="0"/>
              <a:t>educational</a:t>
            </a:r>
            <a:r>
              <a:rPr lang="hu-HU" sz="4000" dirty="0" smtClean="0"/>
              <a:t> </a:t>
            </a:r>
            <a:r>
              <a:rPr lang="hu-HU" sz="4000" dirty="0" err="1" smtClean="0"/>
              <a:t>authority</a:t>
            </a:r>
            <a:endParaRPr lang="hu-HU" sz="40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 smtClean="0"/>
              <a:t>Individual</a:t>
            </a:r>
            <a:r>
              <a:rPr lang="hu-HU" sz="4000" dirty="0" smtClean="0"/>
              <a:t> </a:t>
            </a:r>
            <a:r>
              <a:rPr lang="hu-HU" sz="4000" dirty="0" err="1"/>
              <a:t>level</a:t>
            </a:r>
            <a:r>
              <a:rPr lang="hu-HU" sz="4000" dirty="0"/>
              <a:t>, </a:t>
            </a:r>
            <a:r>
              <a:rPr lang="hu-HU" sz="4000" dirty="0" smtClean="0"/>
              <a:t> random 50% </a:t>
            </a:r>
            <a:r>
              <a:rPr lang="hu-HU" sz="4000" dirty="0" err="1" smtClean="0"/>
              <a:t>sample</a:t>
            </a:r>
            <a:r>
              <a:rPr lang="hu-HU" sz="4000" dirty="0" smtClean="0"/>
              <a:t> of </a:t>
            </a:r>
            <a:r>
              <a:rPr lang="hu-HU" sz="4000" dirty="0" err="1"/>
              <a:t>the</a:t>
            </a:r>
            <a:r>
              <a:rPr lang="hu-HU" sz="4000" dirty="0"/>
              <a:t> </a:t>
            </a:r>
            <a:r>
              <a:rPr lang="hu-HU" sz="4000" dirty="0" err="1"/>
              <a:t>population</a:t>
            </a:r>
            <a:endParaRPr lang="hu-HU" sz="40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/>
              <a:t>Data </a:t>
            </a:r>
            <a:r>
              <a:rPr lang="hu-HU" sz="4000" dirty="0" err="1"/>
              <a:t>on</a:t>
            </a:r>
            <a:r>
              <a:rPr lang="hu-HU" sz="4000" dirty="0"/>
              <a:t> program </a:t>
            </a:r>
            <a:r>
              <a:rPr lang="hu-HU" sz="4000" dirty="0" err="1"/>
              <a:t>details</a:t>
            </a:r>
            <a:r>
              <a:rPr lang="hu-HU" sz="4000" dirty="0"/>
              <a:t>, </a:t>
            </a:r>
            <a:r>
              <a:rPr lang="hu-HU" sz="4000" dirty="0" err="1"/>
              <a:t>employment</a:t>
            </a:r>
            <a:r>
              <a:rPr lang="hu-HU" sz="4000" dirty="0"/>
              <a:t>, </a:t>
            </a:r>
            <a:r>
              <a:rPr lang="hu-HU" sz="4000" dirty="0" err="1" smtClean="0"/>
              <a:t>wages</a:t>
            </a:r>
            <a:r>
              <a:rPr lang="hu-HU" sz="4000" dirty="0" smtClean="0"/>
              <a:t>, </a:t>
            </a:r>
            <a:r>
              <a:rPr lang="hu-HU" sz="4000" dirty="0" err="1" smtClean="0"/>
              <a:t>benefits</a:t>
            </a:r>
            <a:r>
              <a:rPr lang="hu-HU" sz="4000" dirty="0" smtClean="0"/>
              <a:t> </a:t>
            </a:r>
            <a:r>
              <a:rPr lang="hu-HU" sz="4000" dirty="0" err="1" smtClean="0"/>
              <a:t>from</a:t>
            </a:r>
            <a:r>
              <a:rPr lang="hu-HU" sz="4000" dirty="0" smtClean="0"/>
              <a:t> 2003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4000" dirty="0" err="1"/>
              <a:t>Created</a:t>
            </a:r>
            <a:r>
              <a:rPr lang="hu-HU" sz="4000" dirty="0"/>
              <a:t> and </a:t>
            </a:r>
            <a:r>
              <a:rPr lang="hu-HU" sz="4000" dirty="0" err="1"/>
              <a:t>owned</a:t>
            </a:r>
            <a:r>
              <a:rPr lang="hu-HU" sz="4000" dirty="0"/>
              <a:t> </a:t>
            </a:r>
            <a:r>
              <a:rPr lang="hu-HU" sz="4000" dirty="0" err="1"/>
              <a:t>by</a:t>
            </a:r>
            <a:r>
              <a:rPr lang="hu-HU" sz="4000" dirty="0"/>
              <a:t> </a:t>
            </a:r>
            <a:r>
              <a:rPr lang="hu-HU" sz="4000" dirty="0" err="1"/>
              <a:t>the</a:t>
            </a:r>
            <a:r>
              <a:rPr lang="hu-HU" sz="4000" dirty="0"/>
              <a:t> Databank of </a:t>
            </a:r>
            <a:r>
              <a:rPr lang="hu-HU" sz="4000" dirty="0" err="1"/>
              <a:t>the</a:t>
            </a:r>
            <a:r>
              <a:rPr lang="hu-HU" sz="4000" dirty="0"/>
              <a:t> Centre of </a:t>
            </a:r>
            <a:r>
              <a:rPr lang="hu-HU" sz="4000" dirty="0" err="1"/>
              <a:t>Regional</a:t>
            </a:r>
            <a:r>
              <a:rPr lang="hu-HU" sz="4000" dirty="0"/>
              <a:t> and </a:t>
            </a:r>
            <a:r>
              <a:rPr lang="hu-HU" sz="4000" dirty="0" err="1"/>
              <a:t>Economic</a:t>
            </a:r>
            <a:r>
              <a:rPr lang="hu-HU" sz="4000" dirty="0"/>
              <a:t> </a:t>
            </a:r>
            <a:r>
              <a:rPr lang="hu-HU" sz="4000" dirty="0" err="1"/>
              <a:t>Studies</a:t>
            </a:r>
            <a:r>
              <a:rPr lang="hu-HU" sz="4000" dirty="0"/>
              <a:t> </a:t>
            </a:r>
          </a:p>
          <a:p>
            <a:pPr marL="0" indent="0">
              <a:buNone/>
            </a:pPr>
            <a:r>
              <a:rPr lang="pl-PL" sz="4000" b="1" dirty="0" smtClean="0"/>
              <a:t>                       </a:t>
            </a:r>
            <a:r>
              <a:rPr lang="pl-PL" sz="4000" b="1" dirty="0" smtClean="0">
                <a:solidFill>
                  <a:srgbClr val="B81639"/>
                </a:solidFill>
              </a:rPr>
              <a:t>↓</a:t>
            </a:r>
            <a:endParaRPr lang="pl-PL" sz="4000" b="1" dirty="0">
              <a:solidFill>
                <a:srgbClr val="B81639"/>
              </a:solidFill>
            </a:endParaRPr>
          </a:p>
          <a:p>
            <a:pPr marL="0" indent="0">
              <a:buNone/>
            </a:pPr>
            <a:r>
              <a:rPr lang="pl-PL" sz="4000" dirty="0" smtClean="0"/>
              <a:t>Rich set of:</a:t>
            </a:r>
          </a:p>
          <a:p>
            <a:r>
              <a:rPr lang="pl-PL" sz="4000" b="1" dirty="0" smtClean="0"/>
              <a:t>Control variables</a:t>
            </a:r>
            <a:r>
              <a:rPr lang="pl-PL" sz="4000" dirty="0" smtClean="0"/>
              <a:t>: full labour market history, education background, health status, benefits and transfers, competence test scores, type of settlement, distance to public employment service etc. </a:t>
            </a:r>
          </a:p>
          <a:p>
            <a:r>
              <a:rPr lang="pl-PL" sz="4000" b="1" dirty="0" smtClean="0"/>
              <a:t>Outcome variables: </a:t>
            </a:r>
            <a:r>
              <a:rPr lang="pl-PL" sz="4000" dirty="0" smtClean="0"/>
              <a:t>employment status and wage income after completion of the programme</a:t>
            </a:r>
          </a:p>
          <a:p>
            <a:pPr marL="0" indent="0" algn="ctr">
              <a:buNone/>
            </a:pPr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885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TREATMENT AND CONTROL GROUPS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94" y="2395728"/>
            <a:ext cx="22926037" cy="113186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b="1" dirty="0"/>
              <a:t>Treated: </a:t>
            </a:r>
          </a:p>
          <a:p>
            <a:r>
              <a:rPr lang="pl-PL" sz="3600" dirty="0"/>
              <a:t>Participants of wage subsidy, with length of 90 days, started between </a:t>
            </a:r>
            <a:r>
              <a:rPr lang="pl-PL" sz="3600" dirty="0" smtClean="0"/>
              <a:t>January 2015 - March 2017</a:t>
            </a:r>
            <a:endParaRPr lang="pl-PL" sz="3600" dirty="0"/>
          </a:p>
          <a:p>
            <a:r>
              <a:rPr lang="hu-HU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/>
              <a:t>Excluding participants who combine 90 day </a:t>
            </a:r>
            <a:r>
              <a:rPr lang="en-US" sz="3600" dirty="0" err="1"/>
              <a:t>programme</a:t>
            </a:r>
            <a:r>
              <a:rPr lang="en-US" sz="3600" dirty="0"/>
              <a:t> with a 8+4 month 70% wage subsidy (this combination is allowed in YG)</a:t>
            </a:r>
            <a:r>
              <a:rPr lang="hu-HU" sz="3600" dirty="0"/>
              <a:t> </a:t>
            </a:r>
            <a:r>
              <a:rPr lang="en-US" sz="3600" dirty="0"/>
              <a:t>→</a:t>
            </a:r>
            <a:r>
              <a:rPr lang="hu-HU" sz="3600" dirty="0" err="1"/>
              <a:t>selection</a:t>
            </a:r>
            <a:r>
              <a:rPr lang="hu-HU" sz="3600" dirty="0"/>
              <a:t> </a:t>
            </a:r>
            <a:r>
              <a:rPr lang="hu-HU" sz="3600" dirty="0" err="1"/>
              <a:t>issues</a:t>
            </a:r>
            <a:endParaRPr lang="hu-HU" sz="3600" dirty="0"/>
          </a:p>
          <a:p>
            <a:pPr marL="0" indent="0">
              <a:buNone/>
            </a:pPr>
            <a:r>
              <a:rPr lang="hu-HU" sz="3600" dirty="0" smtClean="0">
                <a:solidFill>
                  <a:schemeClr val="tx1"/>
                </a:solidFill>
              </a:rPr>
              <a:t>                            </a:t>
            </a:r>
            <a:r>
              <a:rPr lang="en-US" sz="3600" dirty="0" smtClean="0"/>
              <a:t>→ </a:t>
            </a:r>
            <a:r>
              <a:rPr lang="hu-HU" sz="3600" dirty="0" err="1" smtClean="0">
                <a:solidFill>
                  <a:schemeClr val="tx1"/>
                </a:solidFill>
              </a:rPr>
              <a:t>estimate</a:t>
            </a:r>
            <a:r>
              <a:rPr lang="hu-HU" sz="3600" dirty="0" smtClean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only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on</a:t>
            </a:r>
            <a:r>
              <a:rPr lang="hu-HU" sz="3600" dirty="0">
                <a:solidFill>
                  <a:schemeClr val="tx1"/>
                </a:solidFill>
              </a:rPr>
              <a:t> 4 </a:t>
            </a:r>
            <a:r>
              <a:rPr lang="hu-HU" sz="3600" dirty="0" err="1">
                <a:solidFill>
                  <a:schemeClr val="tx1"/>
                </a:solidFill>
              </a:rPr>
              <a:t>counties</a:t>
            </a:r>
            <a:r>
              <a:rPr lang="hu-HU" sz="3600" dirty="0">
                <a:solidFill>
                  <a:schemeClr val="tx1"/>
                </a:solidFill>
              </a:rPr>
              <a:t>, </a:t>
            </a:r>
            <a:r>
              <a:rPr lang="hu-HU" sz="3600" dirty="0" err="1">
                <a:solidFill>
                  <a:schemeClr val="tx1"/>
                </a:solidFill>
              </a:rPr>
              <a:t>where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subsequent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wage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subsidy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was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not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allowed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as</a:t>
            </a:r>
            <a:r>
              <a:rPr lang="hu-HU" sz="3600" dirty="0">
                <a:solidFill>
                  <a:schemeClr val="tx1"/>
                </a:solidFill>
              </a:rPr>
              <a:t> a </a:t>
            </a:r>
            <a:r>
              <a:rPr lang="hu-HU" sz="3600" dirty="0" err="1">
                <a:solidFill>
                  <a:schemeClr val="tx1"/>
                </a:solidFill>
              </a:rPr>
              <a:t>robustness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600" dirty="0" err="1">
                <a:solidFill>
                  <a:schemeClr val="tx1"/>
                </a:solidFill>
              </a:rPr>
              <a:t>check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hu-HU" sz="3600" b="1" dirty="0" smtClean="0"/>
          </a:p>
          <a:p>
            <a:pPr marL="0" indent="0">
              <a:buNone/>
            </a:pPr>
            <a:r>
              <a:rPr lang="en-US" sz="3600" b="1" dirty="0" smtClean="0"/>
              <a:t>Control </a:t>
            </a:r>
            <a:r>
              <a:rPr lang="en-US" sz="3600" b="1" dirty="0"/>
              <a:t>1: </a:t>
            </a:r>
            <a:endParaRPr lang="hu-HU" sz="3600" b="1" dirty="0"/>
          </a:p>
          <a:p>
            <a:pPr marL="0" indent="0">
              <a:buNone/>
            </a:pPr>
            <a:r>
              <a:rPr lang="en-US" sz="3600" dirty="0"/>
              <a:t>Registered jobseekers, who enrolled into public work after 2015 January 1, but have not entered  into YG, below 25 years</a:t>
            </a:r>
          </a:p>
          <a:p>
            <a:pPr marL="0" indent="0">
              <a:buNone/>
            </a:pPr>
            <a:r>
              <a:rPr lang="en-US" sz="3600" b="1" dirty="0"/>
              <a:t>Control 2:</a:t>
            </a:r>
            <a:endParaRPr lang="hu-HU" sz="3600" b="1" dirty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dirty="0"/>
              <a:t>Registered jobseekers, </a:t>
            </a:r>
            <a:r>
              <a:rPr lang="en-US" sz="3600" dirty="0" smtClean="0"/>
              <a:t> </a:t>
            </a:r>
            <a:r>
              <a:rPr lang="en-US" sz="3600" dirty="0"/>
              <a:t>enrolled into any training </a:t>
            </a:r>
            <a:r>
              <a:rPr lang="en-US" sz="3600" dirty="0" err="1"/>
              <a:t>programme</a:t>
            </a:r>
            <a:r>
              <a:rPr lang="en-US" sz="3600" dirty="0"/>
              <a:t>, but have not </a:t>
            </a:r>
            <a:r>
              <a:rPr lang="hu-HU" sz="3600" dirty="0" err="1" smtClean="0"/>
              <a:t>participated</a:t>
            </a:r>
            <a:r>
              <a:rPr lang="hu-HU" sz="3600" dirty="0" smtClean="0"/>
              <a:t> in</a:t>
            </a:r>
            <a:r>
              <a:rPr lang="en-US" sz="3600" dirty="0" smtClean="0"/>
              <a:t>  </a:t>
            </a:r>
            <a:r>
              <a:rPr lang="en-US" sz="3600" dirty="0"/>
              <a:t>any other wage subsidy </a:t>
            </a:r>
            <a:r>
              <a:rPr lang="en-US" sz="3600" dirty="0" err="1"/>
              <a:t>programme</a:t>
            </a:r>
            <a:r>
              <a:rPr lang="en-US" sz="3600" dirty="0"/>
              <a:t>, below 25 years</a:t>
            </a:r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fld id="{555AE076-F2A2-4633-B525-7CFE26C1D7AB}" type="slidenum">
              <a:rPr lang="pl-PL" sz="3600" b="1" smtClean="0"/>
              <a:pPr marL="0" indent="0">
                <a:buNone/>
              </a:pPr>
              <a:t>6</a:t>
            </a:fld>
            <a:endParaRPr lang="pl-PL" sz="3600" b="1" dirty="0"/>
          </a:p>
          <a:p>
            <a:pPr marL="0" indent="0">
              <a:buNone/>
            </a:pPr>
            <a:endParaRPr lang="pl-PL" sz="3600" b="1" dirty="0"/>
          </a:p>
          <a:p>
            <a:endParaRPr lang="pl-PL" sz="3600" dirty="0"/>
          </a:p>
          <a:p>
            <a:pPr lvl="1"/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xmlns="" val="34346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387" y="1266671"/>
            <a:ext cx="21828213" cy="738664"/>
          </a:xfrm>
        </p:spPr>
        <p:txBody>
          <a:bodyPr/>
          <a:lstStyle/>
          <a:p>
            <a:r>
              <a:rPr lang="hu-HU" sz="4800" dirty="0" smtClean="0"/>
              <a:t>SELECTION INTO THE TREATMENT GROUP: CREAM SKIMMING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387" y="2674188"/>
            <a:ext cx="12277306" cy="10513196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 smtClean="0">
                <a:solidFill>
                  <a:srgbClr val="1E1E1C"/>
                </a:solidFill>
              </a:rPr>
              <a:t> Job trial </a:t>
            </a:r>
            <a:r>
              <a:rPr lang="hu-HU" sz="3600" dirty="0" smtClean="0">
                <a:solidFill>
                  <a:srgbClr val="1E1E1C"/>
                </a:solidFill>
              </a:rPr>
              <a:t>(and YG) </a:t>
            </a:r>
            <a:r>
              <a:rPr lang="en-GB" sz="3600" dirty="0" smtClean="0">
                <a:solidFill>
                  <a:srgbClr val="1E1E1C"/>
                </a:solidFill>
              </a:rPr>
              <a:t>participants are </a:t>
            </a:r>
            <a:r>
              <a:rPr lang="hu-HU" sz="3600" dirty="0" err="1" smtClean="0">
                <a:solidFill>
                  <a:srgbClr val="1E1E1C"/>
                </a:solidFill>
              </a:rPr>
              <a:t>the</a:t>
            </a:r>
            <a:r>
              <a:rPr lang="hu-HU" sz="3600" dirty="0" smtClean="0">
                <a:solidFill>
                  <a:srgbClr val="1E1E1C"/>
                </a:solidFill>
              </a:rPr>
              <a:t> most 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hu-HU" sz="3600" dirty="0" err="1">
                <a:solidFill>
                  <a:srgbClr val="1E1E1C"/>
                </a:solidFill>
              </a:rPr>
              <a:t>e</a:t>
            </a:r>
            <a:r>
              <a:rPr lang="hu-HU" sz="3600" dirty="0" err="1" smtClean="0">
                <a:solidFill>
                  <a:srgbClr val="1E1E1C"/>
                </a:solidFill>
              </a:rPr>
              <a:t>mployable</a:t>
            </a:r>
            <a:r>
              <a:rPr lang="hu-HU" sz="3600" dirty="0" smtClean="0">
                <a:solidFill>
                  <a:srgbClr val="1E1E1C"/>
                </a:solidFill>
              </a:rPr>
              <a:t> </a:t>
            </a:r>
            <a:r>
              <a:rPr lang="hu-HU" sz="3600" dirty="0" err="1" smtClean="0">
                <a:solidFill>
                  <a:srgbClr val="1E1E1C"/>
                </a:solidFill>
              </a:rPr>
              <a:t>registered</a:t>
            </a:r>
            <a:r>
              <a:rPr lang="hu-HU" sz="3600" dirty="0" smtClean="0">
                <a:solidFill>
                  <a:srgbClr val="1E1E1C"/>
                </a:solidFill>
              </a:rPr>
              <a:t> </a:t>
            </a:r>
            <a:r>
              <a:rPr lang="hu-HU" sz="3600" dirty="0" err="1" smtClean="0">
                <a:solidFill>
                  <a:srgbClr val="1E1E1C"/>
                </a:solidFill>
              </a:rPr>
              <a:t>jobseekers</a:t>
            </a:r>
            <a:endParaRPr lang="hu-HU" sz="3600" dirty="0" smtClean="0">
              <a:solidFill>
                <a:srgbClr val="1E1E1C"/>
              </a:solidFill>
            </a:endParaRP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1E1E1C"/>
                </a:solidFill>
              </a:rPr>
              <a:t>More educated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1E1E1C"/>
                </a:solidFill>
              </a:rPr>
              <a:t>Longer employment history,  shorter NEET history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1E1E1C"/>
                </a:solidFill>
              </a:rPr>
              <a:t>Shorter maternity history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 smtClean="0">
                <a:solidFill>
                  <a:srgbClr val="1E1E1C"/>
                </a:solidFill>
              </a:rPr>
              <a:t>Lower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 smtClean="0">
                <a:solidFill>
                  <a:srgbClr val="1E1E1C"/>
                </a:solidFill>
              </a:rPr>
              <a:t>prob</a:t>
            </a:r>
            <a:r>
              <a:rPr lang="hu-HU" sz="3200" dirty="0" smtClean="0">
                <a:solidFill>
                  <a:srgbClr val="1E1E1C"/>
                </a:solidFill>
              </a:rPr>
              <a:t>. </a:t>
            </a:r>
            <a:r>
              <a:rPr lang="hu-HU" sz="3200" dirty="0" err="1" smtClean="0">
                <a:solidFill>
                  <a:srgbClr val="1E1E1C"/>
                </a:solidFill>
              </a:rPr>
              <a:t>to</a:t>
            </a:r>
            <a:r>
              <a:rPr lang="en-GB" sz="3200" dirty="0" smtClean="0">
                <a:solidFill>
                  <a:srgbClr val="1E1E1C"/>
                </a:solidFill>
              </a:rPr>
              <a:t> live in small villages</a:t>
            </a:r>
            <a:r>
              <a:rPr lang="hu-HU" sz="3200" dirty="0" smtClean="0">
                <a:solidFill>
                  <a:srgbClr val="1E1E1C"/>
                </a:solidFill>
              </a:rPr>
              <a:t>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sz="3200" dirty="0" err="1" smtClean="0">
                <a:solidFill>
                  <a:srgbClr val="1E1E1C"/>
                </a:solidFill>
              </a:rPr>
              <a:t>Lower</a:t>
            </a:r>
            <a:r>
              <a:rPr lang="en-GB" sz="3200" dirty="0" smtClean="0">
                <a:solidFill>
                  <a:srgbClr val="1E1E1C"/>
                </a:solidFill>
              </a:rPr>
              <a:t> </a:t>
            </a:r>
            <a:r>
              <a:rPr lang="en-GB" sz="3200" dirty="0" err="1" smtClean="0">
                <a:solidFill>
                  <a:srgbClr val="1E1E1C"/>
                </a:solidFill>
              </a:rPr>
              <a:t>prob</a:t>
            </a:r>
            <a:r>
              <a:rPr lang="hu-HU" sz="3200" dirty="0" smtClean="0">
                <a:solidFill>
                  <a:srgbClr val="1E1E1C"/>
                </a:solidFill>
              </a:rPr>
              <a:t>.</a:t>
            </a:r>
            <a:r>
              <a:rPr lang="en-GB" sz="3200" dirty="0" smtClean="0">
                <a:solidFill>
                  <a:srgbClr val="1E1E1C"/>
                </a:solidFill>
              </a:rPr>
              <a:t> to </a:t>
            </a:r>
            <a:r>
              <a:rPr lang="hu-HU" sz="3200" dirty="0" err="1" smtClean="0">
                <a:solidFill>
                  <a:srgbClr val="1E1E1C"/>
                </a:solidFill>
              </a:rPr>
              <a:t>search</a:t>
            </a:r>
            <a:r>
              <a:rPr lang="hu-HU" sz="3200" dirty="0" smtClean="0">
                <a:solidFill>
                  <a:srgbClr val="1E1E1C"/>
                </a:solidFill>
              </a:rPr>
              <a:t> </a:t>
            </a:r>
            <a:r>
              <a:rPr lang="hu-HU" sz="3200" dirty="0" err="1" smtClean="0">
                <a:solidFill>
                  <a:srgbClr val="1E1E1C"/>
                </a:solidFill>
              </a:rPr>
              <a:t>elementary</a:t>
            </a:r>
            <a:r>
              <a:rPr lang="hu-HU" sz="3200" dirty="0" smtClean="0">
                <a:solidFill>
                  <a:srgbClr val="1E1E1C"/>
                </a:solidFill>
              </a:rPr>
              <a:t> </a:t>
            </a:r>
            <a:r>
              <a:rPr lang="hu-HU" sz="3200" dirty="0" err="1" smtClean="0">
                <a:solidFill>
                  <a:srgbClr val="1E1E1C"/>
                </a:solidFill>
              </a:rPr>
              <a:t>jobs</a:t>
            </a:r>
            <a:endParaRPr lang="en-GB" sz="3600" dirty="0" smtClean="0">
              <a:solidFill>
                <a:srgbClr val="1E1E1C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 smtClean="0"/>
              <a:t>Contradicts principle of Y</a:t>
            </a:r>
            <a:r>
              <a:rPr lang="hu-HU" sz="3600" dirty="0" err="1" smtClean="0"/>
              <a:t>outh</a:t>
            </a:r>
            <a:r>
              <a:rPr lang="hu-HU" sz="3600" dirty="0" smtClean="0"/>
              <a:t> </a:t>
            </a:r>
            <a:r>
              <a:rPr lang="en-GB" sz="3600" dirty="0" smtClean="0"/>
              <a:t>G</a:t>
            </a:r>
            <a:r>
              <a:rPr lang="hu-HU" sz="3600" dirty="0" err="1" smtClean="0"/>
              <a:t>uarantee</a:t>
            </a:r>
            <a:r>
              <a:rPr lang="en-GB" sz="3600" dirty="0" smtClean="0"/>
              <a:t>: </a:t>
            </a: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p</a:t>
            </a:r>
            <a:r>
              <a:rPr lang="en-GB" sz="3600" dirty="0" err="1" smtClean="0"/>
              <a:t>riority</a:t>
            </a:r>
            <a:r>
              <a:rPr lang="en-GB" sz="3600" dirty="0" smtClean="0"/>
              <a:t> should be given to most </a:t>
            </a:r>
            <a:r>
              <a:rPr lang="en-GB" sz="3600" dirty="0" err="1" smtClean="0"/>
              <a:t>vuln</a:t>
            </a:r>
            <a:r>
              <a:rPr lang="hu-HU" sz="3600" dirty="0" smtClean="0"/>
              <a:t>e</a:t>
            </a:r>
            <a:r>
              <a:rPr lang="en-GB" sz="3600" dirty="0" err="1" smtClean="0"/>
              <a:t>rable</a:t>
            </a:r>
            <a:r>
              <a:rPr lang="en-GB" sz="3600" dirty="0" smtClean="0"/>
              <a:t> groups</a:t>
            </a:r>
            <a:endParaRPr lang="hu-HU" sz="3600" dirty="0" smtClean="0"/>
          </a:p>
          <a:p>
            <a:pPr marL="0" indent="0">
              <a:buNone/>
            </a:pPr>
            <a:r>
              <a:rPr lang="en-GB" sz="3600" dirty="0" smtClean="0"/>
              <a:t>and long term unemployed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004" y="3255073"/>
            <a:ext cx="11831769" cy="93908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56543" y="2536166"/>
            <a:ext cx="11590230" cy="718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i="1" dirty="0" err="1" smtClean="0">
                <a:solidFill>
                  <a:schemeClr val="tx1"/>
                </a:solidFill>
              </a:rPr>
              <a:t>Standardized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mean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difference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between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job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trial</a:t>
            </a:r>
            <a:r>
              <a:rPr lang="hu-HU" sz="2400" i="1" dirty="0" smtClean="0">
                <a:solidFill>
                  <a:schemeClr val="tx1"/>
                </a:solidFill>
              </a:rPr>
              <a:t>  </a:t>
            </a:r>
            <a:r>
              <a:rPr lang="hu-HU" sz="2400" i="1" dirty="0" err="1" smtClean="0">
                <a:solidFill>
                  <a:schemeClr val="tx1"/>
                </a:solidFill>
              </a:rPr>
              <a:t>participants</a:t>
            </a:r>
            <a:r>
              <a:rPr lang="hu-HU" sz="2400" i="1" dirty="0" smtClean="0">
                <a:solidFill>
                  <a:schemeClr val="tx1"/>
                </a:solidFill>
              </a:rPr>
              <a:t> and </a:t>
            </a:r>
            <a:r>
              <a:rPr lang="hu-HU" sz="2400" i="1" dirty="0" err="1" smtClean="0">
                <a:solidFill>
                  <a:schemeClr val="tx1"/>
                </a:solidFill>
              </a:rPr>
              <a:t>eligible</a:t>
            </a:r>
            <a:r>
              <a:rPr lang="hu-HU" sz="2400" i="1" dirty="0" smtClean="0">
                <a:solidFill>
                  <a:schemeClr val="tx1"/>
                </a:solidFill>
              </a:rPr>
              <a:t> </a:t>
            </a:r>
            <a:r>
              <a:rPr lang="hu-HU" sz="2400" i="1" dirty="0" err="1" smtClean="0">
                <a:solidFill>
                  <a:schemeClr val="tx1"/>
                </a:solidFill>
              </a:rPr>
              <a:t>jobseekers</a:t>
            </a:r>
            <a:endParaRPr lang="en-GB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1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387" y="841419"/>
            <a:ext cx="22093416" cy="1177127"/>
          </a:xfrm>
        </p:spPr>
        <p:txBody>
          <a:bodyPr/>
          <a:lstStyle/>
          <a:p>
            <a:r>
              <a:rPr lang="hu-HU" sz="4800" dirty="0" smtClean="0"/>
              <a:t>MATCHING DETAILS AND BALANCE  (CONTROL GROUP: PUBLIC WORKS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387" y="2432650"/>
            <a:ext cx="22844753" cy="1045521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Clr>
                <a:srgbClr val="C00000"/>
              </a:buClr>
              <a:buNone/>
            </a:pPr>
            <a:r>
              <a:rPr lang="hu-HU" sz="3600" dirty="0" smtClean="0">
                <a:solidFill>
                  <a:srgbClr val="1E1E1C"/>
                </a:solidFill>
              </a:rPr>
              <a:t>                                                                                             </a:t>
            </a:r>
            <a:r>
              <a:rPr lang="hu-HU" sz="2800" i="1" dirty="0" err="1" smtClean="0">
                <a:solidFill>
                  <a:schemeClr val="bg1">
                    <a:lumMod val="50000"/>
                  </a:schemeClr>
                </a:solidFill>
              </a:rPr>
              <a:t>Distribution</a:t>
            </a:r>
            <a:r>
              <a:rPr lang="hu-HU" sz="2800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sz="2800" i="1" dirty="0" err="1" smtClean="0">
                <a:solidFill>
                  <a:schemeClr val="bg1">
                    <a:lumMod val="50000"/>
                  </a:schemeClr>
                </a:solidFill>
              </a:rPr>
              <a:t>propensity</a:t>
            </a:r>
            <a:r>
              <a:rPr lang="hu-HU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800" i="1" dirty="0" err="1" smtClean="0">
                <a:solidFill>
                  <a:schemeClr val="bg1">
                    <a:lumMod val="50000"/>
                  </a:schemeClr>
                </a:solidFill>
              </a:rPr>
              <a:t>score</a:t>
            </a:r>
            <a:r>
              <a:rPr lang="hu-HU" sz="2800" i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hu-HU" sz="2800" i="1" dirty="0" err="1" smtClean="0">
                <a:solidFill>
                  <a:schemeClr val="bg1">
                    <a:lumMod val="50000"/>
                  </a:schemeClr>
                </a:solidFill>
              </a:rPr>
              <a:t>control:pubic</a:t>
            </a:r>
            <a:r>
              <a:rPr lang="hu-HU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2800" i="1" dirty="0" err="1" smtClean="0">
                <a:solidFill>
                  <a:schemeClr val="bg1">
                    <a:lumMod val="50000"/>
                  </a:schemeClr>
                </a:solidFill>
              </a:rPr>
              <a:t>work</a:t>
            </a:r>
            <a:endParaRPr lang="hu-HU" sz="28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 smtClean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 smtClean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 smtClean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 smtClean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 smtClean="0">
              <a:solidFill>
                <a:srgbClr val="1E1E1C"/>
              </a:solidFill>
            </a:endParaRPr>
          </a:p>
          <a:p>
            <a:pPr>
              <a:buClr>
                <a:srgbClr val="C00000"/>
              </a:buClr>
            </a:pPr>
            <a:endParaRPr lang="hu-HU" sz="3600" dirty="0" smtClean="0">
              <a:solidFill>
                <a:srgbClr val="1E1E1C"/>
              </a:solidFill>
            </a:endParaRPr>
          </a:p>
          <a:p>
            <a:pPr>
              <a:buClr>
                <a:srgbClr val="C00000"/>
              </a:buClr>
            </a:pPr>
            <a:r>
              <a:rPr lang="hu-HU" sz="3600" dirty="0" smtClean="0">
                <a:solidFill>
                  <a:srgbClr val="1E1E1C"/>
                </a:solidFill>
              </a:rPr>
              <a:t>Kernel </a:t>
            </a:r>
            <a:r>
              <a:rPr lang="hu-HU" sz="3600" dirty="0" err="1">
                <a:solidFill>
                  <a:srgbClr val="1E1E1C"/>
                </a:solidFill>
              </a:rPr>
              <a:t>based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 smtClean="0">
                <a:solidFill>
                  <a:srgbClr val="1E1E1C"/>
                </a:solidFill>
              </a:rPr>
              <a:t>matching</a:t>
            </a:r>
            <a:r>
              <a:rPr lang="hu-HU" sz="3600" dirty="0" smtClean="0">
                <a:solidFill>
                  <a:srgbClr val="1E1E1C"/>
                </a:solidFill>
              </a:rPr>
              <a:t>, </a:t>
            </a:r>
            <a:r>
              <a:rPr lang="hu-HU" sz="3600" dirty="0" err="1" smtClean="0">
                <a:solidFill>
                  <a:srgbClr val="1E1E1C"/>
                </a:solidFill>
              </a:rPr>
              <a:t>exact</a:t>
            </a:r>
            <a:r>
              <a:rPr lang="hu-HU" sz="3600" dirty="0" smtClean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matching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on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education</a:t>
            </a:r>
            <a:r>
              <a:rPr lang="hu-HU" sz="3600" dirty="0">
                <a:solidFill>
                  <a:srgbClr val="1E1E1C"/>
                </a:solidFill>
              </a:rPr>
              <a:t> and </a:t>
            </a:r>
            <a:r>
              <a:rPr lang="hu-HU" sz="3600" dirty="0" err="1" smtClean="0">
                <a:solidFill>
                  <a:srgbClr val="1E1E1C"/>
                </a:solidFill>
              </a:rPr>
              <a:t>gender</a:t>
            </a:r>
            <a:endParaRPr lang="hu-HU" sz="3600" dirty="0" smtClean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r>
              <a:rPr lang="hu-HU" sz="3600" dirty="0" err="1">
                <a:solidFill>
                  <a:srgbClr val="1E1E1C"/>
                </a:solidFill>
              </a:rPr>
              <a:t>Imposing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common</a:t>
            </a:r>
            <a:r>
              <a:rPr lang="hu-HU" sz="3600" dirty="0">
                <a:solidFill>
                  <a:srgbClr val="1E1E1C"/>
                </a:solidFill>
              </a:rPr>
              <a:t> </a:t>
            </a:r>
            <a:r>
              <a:rPr lang="hu-HU" sz="3600" dirty="0" err="1">
                <a:solidFill>
                  <a:srgbClr val="1E1E1C"/>
                </a:solidFill>
              </a:rPr>
              <a:t>support</a:t>
            </a:r>
            <a:endParaRPr lang="hu-HU" sz="3600" dirty="0">
              <a:solidFill>
                <a:srgbClr val="1E1E1C"/>
              </a:solidFill>
            </a:endParaRPr>
          </a:p>
          <a:p>
            <a:pPr>
              <a:buClr>
                <a:srgbClr val="C00000"/>
              </a:buClr>
            </a:pPr>
            <a:endParaRPr lang="hu-HU" sz="3600" dirty="0">
              <a:solidFill>
                <a:srgbClr val="1E1E1C"/>
              </a:solidFill>
            </a:endParaRPr>
          </a:p>
          <a:p>
            <a:pPr lvl="0">
              <a:buClr>
                <a:srgbClr val="C00000"/>
              </a:buClr>
            </a:pPr>
            <a:endParaRPr lang="hu-HU" sz="3600" dirty="0" smtClean="0">
              <a:solidFill>
                <a:srgbClr val="1E1E1C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095" y="2005335"/>
            <a:ext cx="11211825" cy="8938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82" y="2005335"/>
            <a:ext cx="11908613" cy="89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5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266669"/>
            <a:ext cx="20236640" cy="738664"/>
          </a:xfrm>
        </p:spPr>
        <p:txBody>
          <a:bodyPr/>
          <a:lstStyle/>
          <a:p>
            <a:r>
              <a:rPr lang="hu-HU" sz="4800" dirty="0" smtClean="0"/>
              <a:t>PSM MATCHING: OUTCOMES ON 6 MONTHS HORIZON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777706"/>
            <a:ext cx="22479508" cy="10800271"/>
          </a:xfrm>
        </p:spPr>
        <p:txBody>
          <a:bodyPr>
            <a:normAutofit fontScale="775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sz="3600" dirty="0" smtClean="0"/>
          </a:p>
          <a:p>
            <a:endParaRPr lang="hu-HU" sz="3600" dirty="0" smtClean="0"/>
          </a:p>
          <a:p>
            <a:r>
              <a:rPr lang="hu-HU" sz="3600" dirty="0" smtClean="0"/>
              <a:t>Job </a:t>
            </a:r>
            <a:r>
              <a:rPr lang="hu-HU" sz="3600" dirty="0" err="1" smtClean="0"/>
              <a:t>trial</a:t>
            </a:r>
            <a:r>
              <a:rPr lang="hu-HU" sz="3600" dirty="0" smtClean="0"/>
              <a:t> </a:t>
            </a:r>
            <a:r>
              <a:rPr lang="hu-HU" sz="3600" dirty="0" err="1" smtClean="0"/>
              <a:t>increases</a:t>
            </a:r>
            <a:r>
              <a:rPr lang="hu-HU" sz="3600" dirty="0" smtClean="0"/>
              <a:t> </a:t>
            </a:r>
            <a:r>
              <a:rPr lang="hu-HU" sz="3600" dirty="0" err="1" smtClean="0"/>
              <a:t>probability</a:t>
            </a:r>
            <a:r>
              <a:rPr lang="hu-HU" sz="3600" dirty="0" smtClean="0"/>
              <a:t> of being </a:t>
            </a:r>
            <a:r>
              <a:rPr lang="hu-HU" sz="3600" dirty="0" err="1" smtClean="0"/>
              <a:t>employed</a:t>
            </a:r>
            <a:r>
              <a:rPr lang="hu-HU" sz="3600" dirty="0" smtClean="0"/>
              <a:t> 6 </a:t>
            </a:r>
            <a:r>
              <a:rPr lang="hu-HU" sz="3600" dirty="0" err="1" smtClean="0"/>
              <a:t>months</a:t>
            </a:r>
            <a:r>
              <a:rPr lang="hu-HU" sz="3600" dirty="0" smtClean="0"/>
              <a:t> </a:t>
            </a:r>
            <a:r>
              <a:rPr lang="hu-HU" sz="3600" dirty="0" err="1" smtClean="0"/>
              <a:t>after</a:t>
            </a:r>
            <a:r>
              <a:rPr lang="hu-HU" sz="3600" dirty="0" smtClean="0"/>
              <a:t> </a:t>
            </a:r>
            <a:r>
              <a:rPr lang="hu-HU" sz="3600" dirty="0" err="1" smtClean="0"/>
              <a:t>the</a:t>
            </a:r>
            <a:r>
              <a:rPr lang="hu-HU" sz="3600" dirty="0" smtClean="0"/>
              <a:t> programme and </a:t>
            </a:r>
            <a:r>
              <a:rPr lang="hu-HU" sz="3600" dirty="0" err="1" smtClean="0"/>
              <a:t>cumulative</a:t>
            </a:r>
            <a:r>
              <a:rPr lang="hu-HU" sz="3600" dirty="0" smtClean="0"/>
              <a:t> </a:t>
            </a:r>
            <a:r>
              <a:rPr lang="hu-HU" sz="3600" dirty="0" err="1" smtClean="0"/>
              <a:t>days</a:t>
            </a:r>
            <a:r>
              <a:rPr lang="hu-HU" sz="3600" dirty="0" smtClean="0"/>
              <a:t> </a:t>
            </a:r>
            <a:r>
              <a:rPr lang="hu-HU" sz="3600" dirty="0" err="1" smtClean="0"/>
              <a:t>significantly</a:t>
            </a:r>
            <a:r>
              <a:rPr lang="hu-HU" sz="3600" dirty="0" smtClean="0"/>
              <a:t> </a:t>
            </a:r>
            <a:r>
              <a:rPr lang="hu-HU" sz="3600" dirty="0" err="1" smtClean="0"/>
              <a:t>compared</a:t>
            </a:r>
            <a:r>
              <a:rPr lang="hu-HU" sz="3600" dirty="0" smtClean="0"/>
              <a:t> </a:t>
            </a:r>
            <a:r>
              <a:rPr lang="hu-HU" sz="3600" dirty="0" err="1" smtClean="0"/>
              <a:t>to</a:t>
            </a:r>
            <a:r>
              <a:rPr lang="hu-HU" sz="3600" dirty="0" smtClean="0"/>
              <a:t> </a:t>
            </a:r>
            <a:r>
              <a:rPr lang="hu-HU" sz="3600" dirty="0" err="1" smtClean="0"/>
              <a:t>public</a:t>
            </a:r>
            <a:r>
              <a:rPr lang="hu-HU" sz="3600" dirty="0" smtClean="0"/>
              <a:t> </a:t>
            </a:r>
            <a:r>
              <a:rPr lang="hu-HU" sz="3600" dirty="0" err="1" smtClean="0"/>
              <a:t>works</a:t>
            </a:r>
            <a:r>
              <a:rPr lang="hu-HU" sz="3600" dirty="0" smtClean="0"/>
              <a:t> </a:t>
            </a:r>
            <a:endParaRPr lang="hu-HU" sz="3600" dirty="0"/>
          </a:p>
          <a:p>
            <a:r>
              <a:rPr lang="hu-HU" sz="3600" dirty="0" err="1" smtClean="0"/>
              <a:t>Smaller</a:t>
            </a:r>
            <a:r>
              <a:rPr lang="hu-HU" sz="3600" dirty="0" smtClean="0"/>
              <a:t> </a:t>
            </a:r>
            <a:r>
              <a:rPr lang="hu-HU" sz="3600" dirty="0" err="1" smtClean="0"/>
              <a:t>difference</a:t>
            </a:r>
            <a:r>
              <a:rPr lang="hu-HU" sz="3600" dirty="0" smtClean="0"/>
              <a:t> </a:t>
            </a:r>
            <a:r>
              <a:rPr lang="hu-HU" sz="3600" dirty="0" err="1" smtClean="0"/>
              <a:t>compared</a:t>
            </a:r>
            <a:r>
              <a:rPr lang="hu-HU" sz="3600" dirty="0" smtClean="0"/>
              <a:t> </a:t>
            </a:r>
            <a:r>
              <a:rPr lang="hu-HU" sz="3600" dirty="0" err="1" smtClean="0"/>
              <a:t>to</a:t>
            </a:r>
            <a:r>
              <a:rPr lang="hu-HU" sz="3600" dirty="0" smtClean="0"/>
              <a:t> </a:t>
            </a:r>
            <a:r>
              <a:rPr lang="hu-HU" sz="3600" dirty="0" err="1" smtClean="0"/>
              <a:t>training</a:t>
            </a:r>
            <a:r>
              <a:rPr lang="hu-HU" sz="3600" dirty="0" smtClean="0"/>
              <a:t> </a:t>
            </a:r>
            <a:r>
              <a:rPr lang="hu-HU" sz="3600" dirty="0" err="1" smtClean="0"/>
              <a:t>programmes</a:t>
            </a:r>
            <a:r>
              <a:rPr lang="hu-HU" sz="3600" dirty="0" smtClean="0"/>
              <a:t>, </a:t>
            </a:r>
            <a:r>
              <a:rPr lang="hu-HU" sz="3600" dirty="0" err="1" smtClean="0"/>
              <a:t>only</a:t>
            </a:r>
            <a:r>
              <a:rPr lang="hu-HU" sz="3600" dirty="0" smtClean="0"/>
              <a:t> in </a:t>
            </a:r>
            <a:r>
              <a:rPr lang="hu-HU" sz="3600" dirty="0" err="1" smtClean="0"/>
              <a:t>cumulative</a:t>
            </a:r>
            <a:r>
              <a:rPr lang="hu-HU" sz="3600" dirty="0" smtClean="0"/>
              <a:t> </a:t>
            </a:r>
            <a:r>
              <a:rPr lang="hu-HU" sz="3600" dirty="0" err="1" smtClean="0"/>
              <a:t>days</a:t>
            </a:r>
            <a:endParaRPr lang="hu-HU" sz="3600" dirty="0" smtClean="0"/>
          </a:p>
          <a:p>
            <a:r>
              <a:rPr lang="hu-HU" sz="3600" dirty="0" smtClean="0"/>
              <a:t>No </a:t>
            </a:r>
            <a:r>
              <a:rPr lang="hu-HU" sz="3600" dirty="0" err="1" smtClean="0"/>
              <a:t>significant</a:t>
            </a:r>
            <a:r>
              <a:rPr lang="hu-HU" sz="3600" dirty="0" smtClean="0"/>
              <a:t> </a:t>
            </a:r>
            <a:r>
              <a:rPr lang="hu-HU" sz="3600" dirty="0" err="1" smtClean="0"/>
              <a:t>effect</a:t>
            </a:r>
            <a:r>
              <a:rPr lang="hu-HU" sz="3600" dirty="0" smtClean="0"/>
              <a:t> </a:t>
            </a:r>
            <a:r>
              <a:rPr lang="hu-HU" sz="3600" dirty="0" err="1" smtClean="0"/>
              <a:t>on</a:t>
            </a:r>
            <a:r>
              <a:rPr lang="hu-HU" sz="3600" dirty="0" smtClean="0"/>
              <a:t> </a:t>
            </a:r>
            <a:r>
              <a:rPr lang="hu-HU" sz="3600" dirty="0" err="1" smtClean="0"/>
              <a:t>cumulative</a:t>
            </a:r>
            <a:r>
              <a:rPr lang="hu-HU" sz="3600" dirty="0" smtClean="0"/>
              <a:t> </a:t>
            </a:r>
            <a:r>
              <a:rPr lang="hu-HU" sz="3600" dirty="0" err="1" smtClean="0"/>
              <a:t>wage</a:t>
            </a:r>
            <a:r>
              <a:rPr lang="hu-HU" sz="3600" dirty="0" smtClean="0"/>
              <a:t> </a:t>
            </a:r>
            <a:r>
              <a:rPr lang="hu-HU" sz="3600" dirty="0" err="1" smtClean="0"/>
              <a:t>to</a:t>
            </a:r>
            <a:r>
              <a:rPr lang="hu-HU" sz="3600" dirty="0" smtClean="0"/>
              <a:t> minimum </a:t>
            </a:r>
            <a:r>
              <a:rPr lang="hu-HU" sz="3600" dirty="0" err="1" smtClean="0"/>
              <a:t>wage</a:t>
            </a:r>
            <a:r>
              <a:rPr lang="hu-HU" sz="3600" dirty="0" smtClean="0"/>
              <a:t>, </a:t>
            </a:r>
            <a:r>
              <a:rPr lang="hu-HU" sz="3600" dirty="0" err="1" smtClean="0"/>
              <a:t>only</a:t>
            </a:r>
            <a:r>
              <a:rPr lang="hu-HU" sz="3600" dirty="0" smtClean="0"/>
              <a:t> </a:t>
            </a:r>
            <a:r>
              <a:rPr lang="hu-HU" sz="3600" dirty="0" err="1" smtClean="0"/>
              <a:t>if</a:t>
            </a:r>
            <a:r>
              <a:rPr lang="hu-HU" sz="3600" dirty="0" smtClean="0"/>
              <a:t> </a:t>
            </a:r>
            <a:r>
              <a:rPr lang="hu-HU" sz="3600" dirty="0" err="1" smtClean="0"/>
              <a:t>exclude</a:t>
            </a:r>
            <a:r>
              <a:rPr lang="hu-HU" sz="3600" dirty="0" smtClean="0"/>
              <a:t> </a:t>
            </a:r>
            <a:r>
              <a:rPr lang="hu-HU" sz="3600" dirty="0" err="1" smtClean="0"/>
              <a:t>public</a:t>
            </a:r>
            <a:r>
              <a:rPr lang="hu-HU" sz="3600" dirty="0" smtClean="0"/>
              <a:t> </a:t>
            </a:r>
            <a:r>
              <a:rPr lang="hu-HU" sz="3600" dirty="0" err="1" smtClean="0"/>
              <a:t>work</a:t>
            </a:r>
            <a:r>
              <a:rPr lang="hu-HU" sz="3600" dirty="0" smtClean="0"/>
              <a:t> </a:t>
            </a:r>
            <a:r>
              <a:rPr lang="hu-HU" sz="3600" dirty="0" err="1" smtClean="0"/>
              <a:t>wages</a:t>
            </a:r>
            <a:r>
              <a:rPr lang="hu-HU" sz="3600" dirty="0" smtClean="0"/>
              <a:t> (</a:t>
            </a:r>
            <a:r>
              <a:rPr lang="hu-HU" sz="3600" dirty="0" err="1" smtClean="0"/>
              <a:t>compared</a:t>
            </a:r>
            <a:r>
              <a:rPr lang="hu-HU" sz="3600" dirty="0" smtClean="0"/>
              <a:t> </a:t>
            </a:r>
            <a:r>
              <a:rPr lang="hu-HU" sz="3600" dirty="0" err="1" smtClean="0"/>
              <a:t>to</a:t>
            </a:r>
            <a:r>
              <a:rPr lang="hu-HU" sz="3600" dirty="0" smtClean="0"/>
              <a:t> </a:t>
            </a:r>
            <a:r>
              <a:rPr lang="hu-HU" sz="3600" dirty="0" err="1" smtClean="0"/>
              <a:t>pw</a:t>
            </a:r>
            <a:r>
              <a:rPr lang="hu-HU" sz="3600" dirty="0" smtClean="0"/>
              <a:t>)</a:t>
            </a:r>
          </a:p>
          <a:p>
            <a:pPr marL="0" indent="0">
              <a:buNone/>
            </a:pPr>
            <a:r>
              <a:rPr lang="hu-HU" sz="3600" dirty="0" smtClean="0"/>
              <a:t>→ </a:t>
            </a:r>
            <a:r>
              <a:rPr lang="hu-HU" sz="3600" dirty="0" err="1" smtClean="0"/>
              <a:t>job</a:t>
            </a:r>
            <a:r>
              <a:rPr lang="hu-HU" sz="3600" dirty="0" smtClean="0"/>
              <a:t> </a:t>
            </a:r>
            <a:r>
              <a:rPr lang="hu-HU" sz="3600" dirty="0" err="1" smtClean="0"/>
              <a:t>trial</a:t>
            </a:r>
            <a:r>
              <a:rPr lang="hu-HU" sz="3600" dirty="0" smtClean="0"/>
              <a:t> </a:t>
            </a:r>
            <a:r>
              <a:rPr lang="hu-HU" sz="3600" dirty="0" err="1" smtClean="0"/>
              <a:t>improves</a:t>
            </a:r>
            <a:r>
              <a:rPr lang="hu-HU" sz="3600" dirty="0" smtClean="0"/>
              <a:t> </a:t>
            </a:r>
            <a:r>
              <a:rPr lang="hu-HU" sz="3600" dirty="0" err="1" smtClean="0"/>
              <a:t>employment</a:t>
            </a:r>
            <a:r>
              <a:rPr lang="hu-HU" sz="3600" dirty="0" smtClean="0"/>
              <a:t> </a:t>
            </a:r>
            <a:r>
              <a:rPr lang="hu-HU" sz="3600" dirty="0" err="1" smtClean="0"/>
              <a:t>prospects</a:t>
            </a:r>
            <a:r>
              <a:rPr lang="hu-HU" sz="3600" dirty="0" smtClean="0"/>
              <a:t>, </a:t>
            </a:r>
            <a:r>
              <a:rPr lang="hu-HU" sz="3600" dirty="0" err="1" smtClean="0"/>
              <a:t>but</a:t>
            </a:r>
            <a:r>
              <a:rPr lang="hu-HU" sz="3600" dirty="0" smtClean="0"/>
              <a:t>   </a:t>
            </a:r>
            <a:r>
              <a:rPr lang="hu-HU" sz="3600" dirty="0" err="1"/>
              <a:t>d</a:t>
            </a:r>
            <a:r>
              <a:rPr lang="hu-HU" sz="3600" dirty="0" err="1" smtClean="0"/>
              <a:t>oes</a:t>
            </a:r>
            <a:r>
              <a:rPr lang="hu-HU" sz="3600" dirty="0" smtClean="0"/>
              <a:t> </a:t>
            </a:r>
            <a:r>
              <a:rPr lang="hu-HU" sz="3600" dirty="0" err="1" smtClean="0"/>
              <a:t>not</a:t>
            </a:r>
            <a:r>
              <a:rPr lang="hu-HU" sz="3600" dirty="0" smtClean="0"/>
              <a:t>  </a:t>
            </a:r>
            <a:r>
              <a:rPr lang="hu-HU" sz="3600" dirty="0" err="1" smtClean="0"/>
              <a:t>ensure</a:t>
            </a:r>
            <a:r>
              <a:rPr lang="hu-HU" sz="3600" dirty="0"/>
              <a:t> </a:t>
            </a:r>
            <a:r>
              <a:rPr lang="hu-HU" sz="3600" dirty="0" err="1" smtClean="0"/>
              <a:t>signifiantly</a:t>
            </a:r>
            <a:r>
              <a:rPr lang="hu-HU" sz="3600" dirty="0" smtClean="0"/>
              <a:t> </a:t>
            </a:r>
            <a:r>
              <a:rPr lang="hu-HU" sz="3600" dirty="0" err="1" smtClean="0"/>
              <a:t>higher</a:t>
            </a:r>
            <a:r>
              <a:rPr lang="hu-HU" sz="3600" dirty="0" smtClean="0"/>
              <a:t> </a:t>
            </a:r>
            <a:r>
              <a:rPr lang="hu-HU" sz="3600" dirty="0" err="1" smtClean="0"/>
              <a:t>wages</a:t>
            </a:r>
            <a:r>
              <a:rPr lang="hu-HU" sz="3600" dirty="0" smtClean="0"/>
              <a:t> </a:t>
            </a:r>
            <a:r>
              <a:rPr lang="hu-HU" sz="3600" dirty="0" err="1" smtClean="0"/>
              <a:t>than</a:t>
            </a:r>
            <a:r>
              <a:rPr lang="hu-HU" sz="3600" dirty="0" smtClean="0"/>
              <a:t> </a:t>
            </a:r>
            <a:r>
              <a:rPr lang="hu-HU" sz="3600" dirty="0" err="1" smtClean="0"/>
              <a:t>public</a:t>
            </a:r>
            <a:r>
              <a:rPr lang="hu-HU" sz="3600" dirty="0" smtClean="0"/>
              <a:t> </a:t>
            </a:r>
            <a:r>
              <a:rPr lang="hu-HU" sz="3600" dirty="0" err="1" smtClean="0"/>
              <a:t>work</a:t>
            </a:r>
            <a:endParaRPr lang="hu-HU" sz="41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1570603"/>
              </p:ext>
            </p:extLst>
          </p:nvPr>
        </p:nvGraphicFramePr>
        <p:xfrm>
          <a:off x="4552543" y="2451370"/>
          <a:ext cx="14977661" cy="7509753"/>
        </p:xfrm>
        <a:graphic>
          <a:graphicData uri="http://schemas.openxmlformats.org/presentationml/2006/ole">
            <p:oleObj spid="_x0000_s1109" name="Document" r:id="rId3" imgW="6126750" imgH="271069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845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91590</TotalTime>
  <Words>2075</Words>
  <Application>Microsoft Office PowerPoint</Application>
  <PresentationFormat>Custom</PresentationFormat>
  <Paragraphs>398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Office-theme</vt:lpstr>
      <vt:lpstr>Document</vt:lpstr>
      <vt:lpstr> Can a short-term job trial programme kick-start young jobseekers’ career?   COUNTERFACTUAL EVALUATION OF THE 90-DAY JOB TRIAL PROGRAMME IN HUNGARY  Judit Krekó, Márton Csillag, Balázs Munkácsy and Ágota Scharle   Youth employment partnerSHIP: evaluation studies in Spain, Hungary, Italy and Poland   COMPIE CONFERENCE   23-25 June 2021</vt:lpstr>
      <vt:lpstr>   BACKGROUND AND MOTIVATION</vt:lpstr>
      <vt:lpstr>   90-DAY JOB TRIAL </vt:lpstr>
      <vt:lpstr>QUESTION, IDENTIFICATION STRATEGY</vt:lpstr>
      <vt:lpstr>DATA, OUTCOME AND CONTROL VARIABLES</vt:lpstr>
      <vt:lpstr>TREATMENT AND CONTROL GROUPS</vt:lpstr>
      <vt:lpstr>SELECTION INTO THE TREATMENT GROUP: CREAM SKIMMING</vt:lpstr>
      <vt:lpstr>MATCHING DETAILS AND BALANCE  (CONTROL GROUP: PUBLIC WORKS</vt:lpstr>
      <vt:lpstr>PSM MATCHING: OUTCOMES ON 6 MONTHS HORIZON</vt:lpstr>
      <vt:lpstr>INCENTIVE TO SELECT MORE EDUCATED JOBSEEKERS INTO THE PROGRAMME </vt:lpstr>
      <vt:lpstr>MATCHING RESULTS: 6 vs. 12 MONTHS: THE IMPACT DIMINISHES WITH TIME </vt:lpstr>
      <vt:lpstr>DOES JOB TRIAL PROMOTE LONG TERM WORK RELATIONS?</vt:lpstr>
      <vt:lpstr>PARTICIPANTS STAYING AT THE FIRM HAVE BETTER OUTCOMES </vt:lpstr>
      <vt:lpstr> CONCLUSIONS</vt:lpstr>
      <vt:lpstr>Thank you for your attention!</vt:lpstr>
      <vt:lpstr>GENDER DIFFERENCES IN THE EFFECT OF THE JOB TRIAL</vt:lpstr>
      <vt:lpstr>SELECTION OF FEMALES  AND FERTILITY</vt:lpstr>
      <vt:lpstr>SELECTION OF FEMALES  AND FERTILITY</vt:lpstr>
      <vt:lpstr>GENDER DIMENSION </vt:lpstr>
      <vt:lpstr>MATCHING RESULTS FOR 4 COUNTIES WITH NO SUBSEQUENT WAGE SUBSIDY</vt:lpstr>
      <vt:lpstr>MATCHING RESULTS: 6 vs. 12 months</vt:lpstr>
      <vt:lpstr>DOES JOB TRIAL PROMOTE LONG TERM WORK RELATIONS?</vt:lpstr>
      <vt:lpstr>COVARIATE BALANCE (CONTROL GROUP:PUBLIC WORKERS)</vt:lpstr>
      <vt:lpstr>RICH SET OF COVARIATES</vt:lpstr>
      <vt:lpstr>DATA, OUTCOME VARIABLES</vt:lpstr>
      <vt:lpstr>DEADWEIGTH LOSSES AND DISPLACEMENT </vt:lpstr>
      <vt:lpstr>ESTIMATION OF DEADWEIGTH LOSSES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Lenovo</cp:lastModifiedBy>
  <cp:revision>423</cp:revision>
  <cp:lastPrinted>2020-10-20T19:37:26Z</cp:lastPrinted>
  <dcterms:created xsi:type="dcterms:W3CDTF">2017-09-27T10:52:39Z</dcterms:created>
  <dcterms:modified xsi:type="dcterms:W3CDTF">2021-06-24T14:55:14Z</dcterms:modified>
</cp:coreProperties>
</file>