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6"/>
  </p:notesMasterIdLst>
  <p:sldIdLst>
    <p:sldId id="268" r:id="rId3"/>
    <p:sldId id="353" r:id="rId4"/>
    <p:sldId id="357" r:id="rId5"/>
    <p:sldId id="352" r:id="rId6"/>
    <p:sldId id="358" r:id="rId7"/>
    <p:sldId id="351" r:id="rId8"/>
    <p:sldId id="350" r:id="rId9"/>
    <p:sldId id="349" r:id="rId10"/>
    <p:sldId id="346" r:id="rId11"/>
    <p:sldId id="272" r:id="rId12"/>
    <p:sldId id="347" r:id="rId13"/>
    <p:sldId id="348" r:id="rId14"/>
    <p:sldId id="35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A22"/>
    <a:srgbClr val="D82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20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A különböző NEET csoportok hány %-ka van kapcsolatban munkaügyi kirendeltséggel? (MEF,2019)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munkanélküli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Spanyolország</c:v>
                </c:pt>
                <c:pt idx="1">
                  <c:v>Olaszország</c:v>
                </c:pt>
                <c:pt idx="2">
                  <c:v>Lengyelország</c:v>
                </c:pt>
                <c:pt idx="3">
                  <c:v>Magyarország</c:v>
                </c:pt>
              </c:strCache>
            </c:strRef>
          </c:cat>
          <c:val>
            <c:numRef>
              <c:f>Munka1!$B$2:$E$2</c:f>
              <c:numCache>
                <c:formatCode>0%</c:formatCode>
                <c:ptCount val="4"/>
                <c:pt idx="0">
                  <c:v>0.72422447999999995</c:v>
                </c:pt>
                <c:pt idx="1">
                  <c:v>0.37531250999999999</c:v>
                </c:pt>
                <c:pt idx="2">
                  <c:v>0.56003122000000005</c:v>
                </c:pt>
                <c:pt idx="3">
                  <c:v>0.54874321999999998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E-4966-8BBA-BAA16192E0F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szeretne dolgozni</c:v>
                </c:pt>
              </c:strCache>
            </c:strRef>
          </c:tx>
          <c:spPr>
            <a:solidFill>
              <a:srgbClr val="B21A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Spanyolország</c:v>
                </c:pt>
                <c:pt idx="1">
                  <c:v>Olaszország</c:v>
                </c:pt>
                <c:pt idx="2">
                  <c:v>Lengyelország</c:v>
                </c:pt>
                <c:pt idx="3">
                  <c:v>Magyarország</c:v>
                </c:pt>
              </c:strCache>
            </c:strRef>
          </c:cat>
          <c:val>
            <c:numRef>
              <c:f>Munka1!$B$3:$E$3</c:f>
              <c:numCache>
                <c:formatCode>0%</c:formatCode>
                <c:ptCount val="4"/>
                <c:pt idx="0">
                  <c:v>0.39987296999999999</c:v>
                </c:pt>
                <c:pt idx="1">
                  <c:v>0.25782898999999998</c:v>
                </c:pt>
                <c:pt idx="2">
                  <c:v>0.24162264</c:v>
                </c:pt>
                <c:pt idx="3">
                  <c:v>0.31263664000000002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E-4966-8BBA-BAA16192E0F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nem szeretne</c:v>
                </c:pt>
              </c:strCache>
            </c:strRef>
          </c:tx>
          <c:spPr>
            <a:solidFill>
              <a:srgbClr val="D822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Spanyolország</c:v>
                </c:pt>
                <c:pt idx="1">
                  <c:v>Olaszország</c:v>
                </c:pt>
                <c:pt idx="2">
                  <c:v>Lengyelország</c:v>
                </c:pt>
                <c:pt idx="3">
                  <c:v>Magyarország</c:v>
                </c:pt>
              </c:strCache>
            </c:strRef>
          </c:cat>
          <c:val>
            <c:numRef>
              <c:f>Munka1!$B$4:$E$4</c:f>
              <c:numCache>
                <c:formatCode>0%</c:formatCode>
                <c:ptCount val="4"/>
                <c:pt idx="0">
                  <c:v>0.19993947000000001</c:v>
                </c:pt>
                <c:pt idx="1">
                  <c:v>3.2821219999999998E-2</c:v>
                </c:pt>
                <c:pt idx="2">
                  <c:v>0.12257825</c:v>
                </c:pt>
                <c:pt idx="3">
                  <c:v>2.483312E-2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8E-4966-8BBA-BAA16192E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6164495"/>
        <c:axId val="271857151"/>
      </c:barChart>
      <c:catAx>
        <c:axId val="26616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1857151"/>
        <c:crosses val="autoZero"/>
        <c:auto val="1"/>
        <c:lblAlgn val="ctr"/>
        <c:lblOffset val="100"/>
        <c:noMultiLvlLbl val="0"/>
      </c:catAx>
      <c:valAx>
        <c:axId val="2718571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616449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D67B6-B612-4F9C-88E6-5AC31C2CF077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51E8A-B951-47AE-BA5D-A78CBADF72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28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dirty="0"/>
              <a:t>A </a:t>
            </a:r>
            <a:r>
              <a:rPr lang="en-GB" sz="800" dirty="0" err="1"/>
              <a:t>munkaszünet</a:t>
            </a:r>
            <a:r>
              <a:rPr lang="en-GB" sz="800" dirty="0"/>
              <a:t> </a:t>
            </a:r>
            <a:r>
              <a:rPr lang="en-GB" sz="800" dirty="0" err="1"/>
              <a:t>csak</a:t>
            </a:r>
            <a:r>
              <a:rPr lang="en-GB" sz="800" dirty="0"/>
              <a:t> </a:t>
            </a:r>
            <a:r>
              <a:rPr lang="en-GB" sz="800" dirty="0" err="1"/>
              <a:t>az</a:t>
            </a:r>
            <a:r>
              <a:rPr lang="en-GB" sz="800" dirty="0"/>
              <a:t> </a:t>
            </a:r>
            <a:r>
              <a:rPr lang="en-GB" sz="800" dirty="0" err="1"/>
              <a:t>első</a:t>
            </a:r>
            <a:r>
              <a:rPr lang="en-GB" sz="800" dirty="0"/>
              <a:t> </a:t>
            </a:r>
            <a:r>
              <a:rPr lang="en-GB" sz="800" dirty="0" err="1"/>
              <a:t>hullám</a:t>
            </a:r>
            <a:r>
              <a:rPr lang="en-GB" sz="800" dirty="0"/>
              <a:t> </a:t>
            </a:r>
            <a:r>
              <a:rPr lang="en-GB" sz="800" dirty="0" err="1"/>
              <a:t>alatt</a:t>
            </a:r>
            <a:r>
              <a:rPr lang="en-GB" sz="800" dirty="0"/>
              <a:t> </a:t>
            </a:r>
            <a:r>
              <a:rPr lang="en-GB" sz="800" dirty="0" err="1"/>
              <a:t>számottevő</a:t>
            </a:r>
            <a:r>
              <a:rPr lang="en-GB" sz="800" dirty="0"/>
              <a:t>; a </a:t>
            </a:r>
            <a:r>
              <a:rPr lang="en-GB" sz="800" dirty="0" err="1"/>
              <a:t>nem-dolgozás</a:t>
            </a:r>
            <a:r>
              <a:rPr lang="en-GB" sz="800" dirty="0"/>
              <a:t> </a:t>
            </a:r>
            <a:r>
              <a:rPr lang="en-GB" sz="800" dirty="0" err="1"/>
              <a:t>viszont</a:t>
            </a:r>
            <a:r>
              <a:rPr lang="en-GB" sz="800" dirty="0"/>
              <a:t> </a:t>
            </a:r>
            <a:r>
              <a:rPr lang="en-GB" sz="800" dirty="0" err="1"/>
              <a:t>magasabb</a:t>
            </a:r>
            <a:r>
              <a:rPr lang="en-GB" sz="800" dirty="0"/>
              <a:t> </a:t>
            </a:r>
            <a:r>
              <a:rPr lang="en-GB" sz="800" dirty="0" err="1"/>
              <a:t>szinten</a:t>
            </a:r>
            <a:r>
              <a:rPr lang="en-GB" sz="800" dirty="0"/>
              <a:t> </a:t>
            </a:r>
            <a:r>
              <a:rPr lang="en-GB" sz="800" dirty="0" err="1"/>
              <a:t>álandósult</a:t>
            </a:r>
            <a:r>
              <a:rPr lang="en-GB" sz="800" dirty="0"/>
              <a:t>, kb. 15 </a:t>
            </a:r>
            <a:r>
              <a:rPr lang="en-GB" sz="800" dirty="0" err="1"/>
              <a:t>ezerrel</a:t>
            </a:r>
            <a:r>
              <a:rPr lang="en-GB" sz="800" dirty="0"/>
              <a:t> </a:t>
            </a:r>
            <a:r>
              <a:rPr lang="en-GB" sz="800" dirty="0" err="1"/>
              <a:t>több</a:t>
            </a:r>
            <a:r>
              <a:rPr lang="en-GB" sz="800" dirty="0"/>
              <a:t> </a:t>
            </a:r>
            <a:r>
              <a:rPr lang="en-GB" sz="800" dirty="0" err="1"/>
              <a:t>fiatal</a:t>
            </a:r>
            <a:r>
              <a:rPr lang="en-GB" sz="800" dirty="0"/>
              <a:t> </a:t>
            </a:r>
            <a:r>
              <a:rPr lang="en-GB" sz="800" dirty="0" err="1"/>
              <a:t>akar</a:t>
            </a:r>
            <a:r>
              <a:rPr lang="en-GB" sz="800" dirty="0"/>
              <a:t> </a:t>
            </a:r>
            <a:r>
              <a:rPr lang="en-GB" sz="800" dirty="0" err="1"/>
              <a:t>munkát</a:t>
            </a:r>
            <a:r>
              <a:rPr lang="en-GB" sz="800" dirty="0"/>
              <a:t>.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A259D-87B2-48A8-8896-0559A1CBD7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99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5142197-8E0C-48B0-8F5F-8A440339D3B8}"/>
              </a:ext>
            </a:extLst>
          </p:cNvPr>
          <p:cNvSpPr/>
          <p:nvPr userDrawn="1"/>
        </p:nvSpPr>
        <p:spPr>
          <a:xfrm>
            <a:off x="0" y="5628469"/>
            <a:ext cx="12191999" cy="1261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2961325"/>
            <a:ext cx="9167449" cy="615624"/>
          </a:xfrm>
        </p:spPr>
        <p:txBody>
          <a:bodyPr wrap="square" lIns="0" tIns="0" rIns="0" bIns="0" anchor="b">
            <a:spAutoFit/>
          </a:bodyPr>
          <a:lstStyle>
            <a:lvl1pPr algn="l">
              <a:defRPr sz="400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569442" y="6261424"/>
            <a:ext cx="1993109" cy="3231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1500">
                <a:solidFill>
                  <a:srgbClr val="B81639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0161" y="60773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0161" y="63545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00701" y="6073976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00702" y="6353730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3132" y="4015373"/>
            <a:ext cx="7708868" cy="1613902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161" y="393745"/>
            <a:ext cx="1798903" cy="73986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2097" y="701513"/>
            <a:ext cx="1479743" cy="3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2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5142197-8E0C-48B0-8F5F-8A440339D3B8}"/>
              </a:ext>
            </a:extLst>
          </p:cNvPr>
          <p:cNvSpPr/>
          <p:nvPr userDrawn="1"/>
        </p:nvSpPr>
        <p:spPr>
          <a:xfrm>
            <a:off x="0" y="5628469"/>
            <a:ext cx="12191999" cy="1261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2961325"/>
            <a:ext cx="9167449" cy="615624"/>
          </a:xfrm>
        </p:spPr>
        <p:txBody>
          <a:bodyPr wrap="square" lIns="0" tIns="0" rIns="0" bIns="0" anchor="b">
            <a:spAutoFit/>
          </a:bodyPr>
          <a:lstStyle>
            <a:lvl1pPr algn="l">
              <a:defRPr sz="400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569442" y="6261424"/>
            <a:ext cx="1993109" cy="3231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1500">
                <a:solidFill>
                  <a:srgbClr val="B81639"/>
                </a:solidFill>
              </a:defRPr>
            </a:lvl1pPr>
          </a:lstStyle>
          <a:p>
            <a:fld id="{35900153-C3D1-4B62-A437-E57CAB8AEB13}" type="datetime1">
              <a:rPr lang="nb-NO" smtClean="0"/>
              <a:pPr/>
              <a:t>14.12.2021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0161" y="60773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0161" y="63545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00701" y="6073976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00702" y="6353730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3132" y="4015373"/>
            <a:ext cx="7708868" cy="1613902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161" y="393745"/>
            <a:ext cx="1798903" cy="73986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2097" y="701513"/>
            <a:ext cx="1479743" cy="3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2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275" y="548761"/>
            <a:ext cx="8342365" cy="538671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5" y="1545950"/>
            <a:ext cx="8342365" cy="45945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630275" y="1202774"/>
            <a:ext cx="8342049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8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345875" y="0"/>
            <a:ext cx="48461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7345875" y="0"/>
            <a:ext cx="4846125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276" y="548761"/>
            <a:ext cx="6139452" cy="538671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6" y="1545950"/>
            <a:ext cx="6139452" cy="45945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630275" y="1202774"/>
            <a:ext cx="6139452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77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1733" y="0"/>
            <a:ext cx="93202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2871733" y="0"/>
            <a:ext cx="9320267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30275" y="1099369"/>
            <a:ext cx="2005598" cy="532581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457223" indent="0">
              <a:lnSpc>
                <a:spcPct val="150000"/>
              </a:lnSpc>
              <a:buNone/>
              <a:defRPr/>
            </a:lvl2pPr>
            <a:lvl3pPr marL="914446" indent="0">
              <a:lnSpc>
                <a:spcPct val="150000"/>
              </a:lnSpc>
              <a:buNone/>
              <a:defRPr/>
            </a:lvl3pPr>
            <a:lvl4pPr marL="1371669" indent="0">
              <a:lnSpc>
                <a:spcPct val="150000"/>
              </a:lnSpc>
              <a:buNone/>
              <a:defRPr/>
            </a:lvl4pPr>
            <a:lvl5pPr marL="182889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46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2871733" y="584268"/>
            <a:ext cx="8688726" cy="584091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275" y="1099369"/>
            <a:ext cx="2005598" cy="532581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457223" indent="0">
              <a:lnSpc>
                <a:spcPct val="150000"/>
              </a:lnSpc>
              <a:buNone/>
              <a:defRPr/>
            </a:lvl2pPr>
            <a:lvl3pPr marL="914446" indent="0">
              <a:lnSpc>
                <a:spcPct val="150000"/>
              </a:lnSpc>
              <a:buNone/>
              <a:defRPr/>
            </a:lvl3pPr>
            <a:lvl4pPr marL="1371669" indent="0">
              <a:lnSpc>
                <a:spcPct val="150000"/>
              </a:lnSpc>
              <a:buNone/>
              <a:defRPr/>
            </a:lvl4pPr>
            <a:lvl5pPr marL="182889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6782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2871733" y="584268"/>
            <a:ext cx="8688727" cy="584091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0275" y="1099369"/>
            <a:ext cx="2005598" cy="532581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457223" indent="0">
              <a:lnSpc>
                <a:spcPct val="150000"/>
              </a:lnSpc>
              <a:buNone/>
              <a:defRPr/>
            </a:lvl2pPr>
            <a:lvl3pPr marL="914446" indent="0">
              <a:lnSpc>
                <a:spcPct val="150000"/>
              </a:lnSpc>
              <a:buNone/>
              <a:defRPr/>
            </a:lvl3pPr>
            <a:lvl4pPr marL="1371669" indent="0">
              <a:lnSpc>
                <a:spcPct val="150000"/>
              </a:lnSpc>
              <a:buNone/>
              <a:defRPr/>
            </a:lvl4pPr>
            <a:lvl5pPr marL="182889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47143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161" y="2817097"/>
            <a:ext cx="10515600" cy="692578"/>
          </a:xfrm>
        </p:spPr>
        <p:txBody>
          <a:bodyPr anchor="ctr"/>
          <a:lstStyle>
            <a:lvl1pPr>
              <a:defRPr sz="4501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807719"/>
            <a:ext cx="12197994" cy="35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10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276" y="548761"/>
            <a:ext cx="8342049" cy="538671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630275" y="1202774"/>
            <a:ext cx="8342049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147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1771836"/>
            <a:ext cx="9167449" cy="615624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630319" y="2581060"/>
            <a:ext cx="9167290" cy="1077244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23" indent="0">
              <a:buNone/>
              <a:defRPr b="1">
                <a:solidFill>
                  <a:schemeClr val="bg1"/>
                </a:solidFill>
              </a:defRPr>
            </a:lvl2pPr>
            <a:lvl3pPr marL="914446" indent="0">
              <a:buNone/>
              <a:defRPr b="1">
                <a:solidFill>
                  <a:schemeClr val="bg1"/>
                </a:solidFill>
              </a:defRPr>
            </a:lvl3pPr>
            <a:lvl4pPr marL="1371669" indent="0">
              <a:buNone/>
              <a:defRPr b="1">
                <a:solidFill>
                  <a:schemeClr val="bg1"/>
                </a:solidFill>
              </a:defRPr>
            </a:lvl4pPr>
            <a:lvl5pPr marL="182889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3132" y="5244098"/>
            <a:ext cx="7708868" cy="1613902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161" y="393745"/>
            <a:ext cx="1798903" cy="739861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2097" y="701513"/>
            <a:ext cx="1479743" cy="36267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3048BB-54A7-4F75-930C-FC3000C89EB7}"/>
              </a:ext>
            </a:extLst>
          </p:cNvPr>
          <p:cNvSpPr txBox="1"/>
          <p:nvPr userDrawn="1"/>
        </p:nvSpPr>
        <p:spPr>
          <a:xfrm>
            <a:off x="630161" y="6149067"/>
            <a:ext cx="3896437" cy="361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8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8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8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275" y="548761"/>
            <a:ext cx="8342365" cy="538671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5" y="1545950"/>
            <a:ext cx="8342365" cy="45945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630275" y="1202774"/>
            <a:ext cx="8342049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4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345875" y="0"/>
            <a:ext cx="48461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7345875" y="0"/>
            <a:ext cx="4846125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276" y="548761"/>
            <a:ext cx="6139452" cy="538671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6" y="1545950"/>
            <a:ext cx="6139452" cy="45945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630275" y="1202774"/>
            <a:ext cx="6139452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1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1733" y="0"/>
            <a:ext cx="93202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2871733" y="0"/>
            <a:ext cx="9320267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30275" y="1099369"/>
            <a:ext cx="2005598" cy="532581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457223" indent="0">
              <a:lnSpc>
                <a:spcPct val="150000"/>
              </a:lnSpc>
              <a:buNone/>
              <a:defRPr/>
            </a:lvl2pPr>
            <a:lvl3pPr marL="914446" indent="0">
              <a:lnSpc>
                <a:spcPct val="150000"/>
              </a:lnSpc>
              <a:buNone/>
              <a:defRPr/>
            </a:lvl3pPr>
            <a:lvl4pPr marL="1371669" indent="0">
              <a:lnSpc>
                <a:spcPct val="150000"/>
              </a:lnSpc>
              <a:buNone/>
              <a:defRPr/>
            </a:lvl4pPr>
            <a:lvl5pPr marL="182889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71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2871733" y="584268"/>
            <a:ext cx="8688726" cy="584091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275" y="1099369"/>
            <a:ext cx="2005598" cy="532581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457223" indent="0">
              <a:lnSpc>
                <a:spcPct val="150000"/>
              </a:lnSpc>
              <a:buNone/>
              <a:defRPr/>
            </a:lvl2pPr>
            <a:lvl3pPr marL="914446" indent="0">
              <a:lnSpc>
                <a:spcPct val="150000"/>
              </a:lnSpc>
              <a:buNone/>
              <a:defRPr/>
            </a:lvl3pPr>
            <a:lvl4pPr marL="1371669" indent="0">
              <a:lnSpc>
                <a:spcPct val="150000"/>
              </a:lnSpc>
              <a:buNone/>
              <a:defRPr/>
            </a:lvl4pPr>
            <a:lvl5pPr marL="182889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630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2871733" y="584268"/>
            <a:ext cx="8688727" cy="584091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0275" y="1099369"/>
            <a:ext cx="2005598" cy="532581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457223" indent="0">
              <a:lnSpc>
                <a:spcPct val="150000"/>
              </a:lnSpc>
              <a:buNone/>
              <a:defRPr/>
            </a:lvl2pPr>
            <a:lvl3pPr marL="914446" indent="0">
              <a:lnSpc>
                <a:spcPct val="150000"/>
              </a:lnSpc>
              <a:buNone/>
              <a:defRPr/>
            </a:lvl3pPr>
            <a:lvl4pPr marL="1371669" indent="0">
              <a:lnSpc>
                <a:spcPct val="150000"/>
              </a:lnSpc>
              <a:buNone/>
              <a:defRPr/>
            </a:lvl4pPr>
            <a:lvl5pPr marL="182889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0452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161" y="2817097"/>
            <a:ext cx="10515600" cy="692578"/>
          </a:xfrm>
        </p:spPr>
        <p:txBody>
          <a:bodyPr anchor="ctr"/>
          <a:lstStyle>
            <a:lvl1pPr>
              <a:defRPr sz="4501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807719"/>
            <a:ext cx="12197994" cy="35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0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276" y="548761"/>
            <a:ext cx="8342049" cy="538671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630275" y="1202774"/>
            <a:ext cx="8342049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68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1771836"/>
            <a:ext cx="9167449" cy="615624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630319" y="2581060"/>
            <a:ext cx="9167290" cy="1077244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23" indent="0">
              <a:buNone/>
              <a:defRPr b="1">
                <a:solidFill>
                  <a:schemeClr val="bg1"/>
                </a:solidFill>
              </a:defRPr>
            </a:lvl2pPr>
            <a:lvl3pPr marL="914446" indent="0">
              <a:buNone/>
              <a:defRPr b="1">
                <a:solidFill>
                  <a:schemeClr val="bg1"/>
                </a:solidFill>
              </a:defRPr>
            </a:lvl3pPr>
            <a:lvl4pPr marL="1371669" indent="0">
              <a:buNone/>
              <a:defRPr b="1">
                <a:solidFill>
                  <a:schemeClr val="bg1"/>
                </a:solidFill>
              </a:defRPr>
            </a:lvl4pPr>
            <a:lvl5pPr marL="182889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3132" y="5244098"/>
            <a:ext cx="7708868" cy="1613902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161" y="393745"/>
            <a:ext cx="1798903" cy="739861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2097" y="701513"/>
            <a:ext cx="1479743" cy="36267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3048BB-54A7-4F75-930C-FC3000C89EB7}"/>
              </a:ext>
            </a:extLst>
          </p:cNvPr>
          <p:cNvSpPr txBox="1"/>
          <p:nvPr userDrawn="1"/>
        </p:nvSpPr>
        <p:spPr>
          <a:xfrm>
            <a:off x="630161" y="6149067"/>
            <a:ext cx="3896437" cy="361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8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8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4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275" y="548761"/>
            <a:ext cx="10932276" cy="5386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75" y="1324128"/>
            <a:ext cx="10932276" cy="4816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35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501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275" y="548761"/>
            <a:ext cx="10932276" cy="5386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75" y="1324128"/>
            <a:ext cx="10932276" cy="4816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44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/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501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240" y="2345701"/>
            <a:ext cx="9629461" cy="1231249"/>
          </a:xfrm>
        </p:spPr>
        <p:txBody>
          <a:bodyPr/>
          <a:lstStyle/>
          <a:p>
            <a:r>
              <a:rPr lang="hu-HU" dirty="0"/>
              <a:t>Fiatalok munkaerőpiaci helyzete Magyarországon</a:t>
            </a:r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DFCCA55-E988-404C-B04B-5B4781F8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2196" y="6261424"/>
            <a:ext cx="2110276" cy="323165"/>
          </a:xfrm>
        </p:spPr>
        <p:txBody>
          <a:bodyPr/>
          <a:lstStyle/>
          <a:p>
            <a:pPr defTabSz="914309"/>
            <a:fld id="{35900153-C3D1-4B62-A437-E57CAB8AEB13}" type="datetime1">
              <a:rPr lang="nb-NO">
                <a:latin typeface="Arial"/>
              </a:rPr>
              <a:pPr defTabSz="914309"/>
              <a:t>14.12.2021</a:t>
            </a:fld>
            <a:endParaRPr lang="nb-NO" dirty="0">
              <a:latin typeface="Arial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240" y="5846539"/>
            <a:ext cx="2110276" cy="461718"/>
          </a:xfrm>
        </p:spPr>
        <p:txBody>
          <a:bodyPr/>
          <a:lstStyle/>
          <a:p>
            <a:r>
              <a:rPr lang="en-GB" dirty="0"/>
              <a:t>Csillag Márton, </a:t>
            </a:r>
            <a:r>
              <a:rPr lang="en-GB" dirty="0" err="1"/>
              <a:t>Munkácsy</a:t>
            </a:r>
            <a:r>
              <a:rPr lang="en-GB" dirty="0"/>
              <a:t> </a:t>
            </a:r>
            <a:r>
              <a:rPr lang="en-GB" dirty="0" err="1"/>
              <a:t>Balázs</a:t>
            </a:r>
            <a:r>
              <a:rPr lang="en-GB" dirty="0"/>
              <a:t> 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625F3C6-855E-4CFA-8812-E79B38A8BD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Budapest Intézet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1244" y="6074029"/>
            <a:ext cx="3683426" cy="461665"/>
          </a:xfrm>
        </p:spPr>
        <p:txBody>
          <a:bodyPr/>
          <a:lstStyle/>
          <a:p>
            <a:r>
              <a:rPr lang="de-DE" dirty="0"/>
              <a:t>TOP-5.1.1-15-FE1-2016-00001</a:t>
            </a:r>
            <a:r>
              <a:rPr lang="hu-HU" dirty="0"/>
              <a:t> Z</a:t>
            </a:r>
            <a:r>
              <a:rPr lang="de-DE" dirty="0" err="1"/>
              <a:t>árókonferenci</a:t>
            </a:r>
            <a:r>
              <a:rPr lang="hu-HU" dirty="0"/>
              <a:t>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916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5" y="610283"/>
            <a:ext cx="8342244" cy="415627"/>
          </a:xfrm>
        </p:spPr>
        <p:txBody>
          <a:bodyPr/>
          <a:lstStyle/>
          <a:p>
            <a:r>
              <a:rPr lang="en-GB" sz="2701" dirty="0"/>
              <a:t>Mi </a:t>
            </a:r>
            <a:r>
              <a:rPr lang="en-GB" sz="2701" dirty="0" err="1"/>
              <a:t>történt</a:t>
            </a:r>
            <a:r>
              <a:rPr lang="en-GB" sz="2701" dirty="0"/>
              <a:t> a </a:t>
            </a:r>
            <a:r>
              <a:rPr lang="hu-HU" sz="2701" dirty="0"/>
              <a:t>lezárások alatt</a:t>
            </a:r>
            <a:r>
              <a:rPr lang="en-GB" sz="2701" dirty="0"/>
              <a:t>?</a:t>
            </a:r>
            <a:endParaRPr lang="pl-PL" sz="270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52" y="1257446"/>
            <a:ext cx="11461380" cy="488303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000" dirty="0" err="1"/>
              <a:t>Mennyien</a:t>
            </a:r>
            <a:r>
              <a:rPr lang="en-GB" sz="2000" dirty="0"/>
              <a:t> </a:t>
            </a:r>
            <a:r>
              <a:rPr lang="en-GB" sz="2000" dirty="0" err="1"/>
              <a:t>szeretnének</a:t>
            </a:r>
            <a:r>
              <a:rPr lang="en-GB" sz="2000" dirty="0"/>
              <a:t> </a:t>
            </a:r>
            <a:r>
              <a:rPr lang="en-GB" sz="2000" dirty="0" err="1"/>
              <a:t>dolgozni</a:t>
            </a:r>
            <a:r>
              <a:rPr lang="en-GB" sz="2000" dirty="0"/>
              <a:t>, de (</a:t>
            </a:r>
            <a:r>
              <a:rPr lang="en-GB" sz="2000" dirty="0" err="1"/>
              <a:t>éppen</a:t>
            </a:r>
            <a:r>
              <a:rPr lang="en-GB" sz="2000" dirty="0"/>
              <a:t>) </a:t>
            </a:r>
            <a:r>
              <a:rPr lang="en-GB" sz="2000" dirty="0" err="1"/>
              <a:t>nem</a:t>
            </a:r>
            <a:r>
              <a:rPr lang="en-GB" sz="2000" dirty="0"/>
              <a:t> </a:t>
            </a:r>
            <a:r>
              <a:rPr lang="en-GB" sz="2000" dirty="0" err="1"/>
              <a:t>dolgoznak</a:t>
            </a:r>
            <a:r>
              <a:rPr lang="en-GB" sz="2000" dirty="0"/>
              <a:t>? </a:t>
            </a:r>
          </a:p>
          <a:p>
            <a:pPr lvl="1">
              <a:buFontTx/>
              <a:buChar char="-"/>
            </a:pPr>
            <a:r>
              <a:rPr lang="en-GB" sz="2000" dirty="0"/>
              <a:t>(a</a:t>
            </a:r>
            <a:r>
              <a:rPr lang="en-GB" sz="2000" dirty="0">
                <a:solidFill>
                  <a:srgbClr val="0070C0"/>
                </a:solidFill>
              </a:rPr>
              <a:t>) </a:t>
            </a:r>
            <a:r>
              <a:rPr lang="en-GB" sz="2000" dirty="0" err="1">
                <a:solidFill>
                  <a:srgbClr val="0070C0"/>
                </a:solidFill>
              </a:rPr>
              <a:t>nem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err="1">
                <a:solidFill>
                  <a:srgbClr val="0070C0"/>
                </a:solidFill>
              </a:rPr>
              <a:t>foglalkoztatott</a:t>
            </a:r>
            <a:r>
              <a:rPr lang="en-GB" sz="2000" dirty="0">
                <a:solidFill>
                  <a:srgbClr val="0070C0"/>
                </a:solidFill>
              </a:rPr>
              <a:t>, de </a:t>
            </a:r>
            <a:r>
              <a:rPr lang="en-GB" sz="2000" dirty="0" err="1">
                <a:solidFill>
                  <a:srgbClr val="0070C0"/>
                </a:solidFill>
              </a:rPr>
              <a:t>szeretne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err="1">
                <a:solidFill>
                  <a:srgbClr val="0070C0"/>
                </a:solidFill>
              </a:rPr>
              <a:t>dolgozni</a:t>
            </a:r>
            <a:r>
              <a:rPr lang="en-GB" sz="2000" dirty="0"/>
              <a:t>; (b)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munkabeszüntetés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miatt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nem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dolgozik</a:t>
            </a:r>
            <a:r>
              <a:rPr lang="en-GB" sz="2000" dirty="0"/>
              <a:t>; (c) </a:t>
            </a:r>
            <a:r>
              <a:rPr lang="en-GB" sz="2000" dirty="0" err="1">
                <a:solidFill>
                  <a:srgbClr val="FFC000"/>
                </a:solidFill>
              </a:rPr>
              <a:t>egyéb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okból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nem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dolgozik</a:t>
            </a:r>
            <a:endParaRPr lang="en-GB" sz="2000" dirty="0">
              <a:solidFill>
                <a:srgbClr val="FFC000"/>
              </a:solidFill>
            </a:endParaRPr>
          </a:p>
          <a:p>
            <a:pPr lvl="1">
              <a:buFontTx/>
              <a:buChar char="-"/>
            </a:pPr>
            <a:r>
              <a:rPr lang="en-GB" sz="2000" dirty="0" err="1">
                <a:solidFill>
                  <a:schemeClr val="tx1"/>
                </a:solidFill>
              </a:rPr>
              <a:t>Munkaerő-felmérés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nappali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tagozaton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nem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tanulók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arányában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endParaRPr lang="pl-PL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3F34FC9-7F57-4DEF-B898-BCB9242B3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6" y="2767748"/>
            <a:ext cx="5613868" cy="3372728"/>
          </a:xfrm>
          <a:prstGeom prst="rect">
            <a:avLst/>
          </a:prstGeom>
          <a:noFill/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722E357-D71B-4219-B15F-2A5E56B74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84" y="2767748"/>
            <a:ext cx="5613869" cy="3372728"/>
          </a:xfrm>
          <a:prstGeom prst="rect">
            <a:avLst/>
          </a:prstGeom>
          <a:noFill/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506AF55D-FD3B-4838-BDD1-0AEC319022E8}"/>
              </a:ext>
            </a:extLst>
          </p:cNvPr>
          <p:cNvSpPr txBox="1"/>
          <p:nvPr/>
        </p:nvSpPr>
        <p:spPr>
          <a:xfrm>
            <a:off x="7843100" y="6334812"/>
            <a:ext cx="4138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KSH, Munkaerő-felmérés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212440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D4B7B6-C51A-4BDD-9E81-8CF93878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Kik regisztráltak az </a:t>
            </a:r>
            <a:r>
              <a:rPr lang="hu-HU" dirty="0" err="1"/>
              <a:t>NFSz</a:t>
            </a:r>
            <a:r>
              <a:rPr lang="hu-HU" dirty="0"/>
              <a:t>-nél?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57A4E6-7A09-437B-B4C4-D969F52ED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5" y="1545950"/>
            <a:ext cx="10930354" cy="4763289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hu-HU" sz="4000" dirty="0"/>
              <a:t>Sokan áramlanak be egyszerre, de a nagy részük kilép egy éven belül</a:t>
            </a:r>
          </a:p>
          <a:p>
            <a:pPr>
              <a:buFontTx/>
              <a:buChar char="-"/>
            </a:pPr>
            <a:r>
              <a:rPr lang="hu-HU" sz="4000" dirty="0"/>
              <a:t>A beáramlók összetétele lényeges</a:t>
            </a:r>
            <a:r>
              <a:rPr lang="en-GB" sz="4000" dirty="0"/>
              <a:t>e</a:t>
            </a:r>
            <a:r>
              <a:rPr lang="hu-HU" sz="4000" dirty="0"/>
              <a:t>n különbözik a korábbi évek összetételétől: </a:t>
            </a:r>
          </a:p>
          <a:p>
            <a:pPr lvl="1">
              <a:buFontTx/>
              <a:buChar char="-"/>
            </a:pPr>
            <a:r>
              <a:rPr lang="hu-HU" sz="3600" dirty="0"/>
              <a:t>Nagyon megnő a jobb munkapiaci történettel rendelkezők aránya -&gt; </a:t>
            </a:r>
            <a:r>
              <a:rPr lang="hu-HU" sz="3600" dirty="0">
                <a:solidFill>
                  <a:srgbClr val="C00000"/>
                </a:solidFill>
              </a:rPr>
              <a:t>jogosultak ÁJ –re 40% -&gt; 66%</a:t>
            </a:r>
          </a:p>
          <a:p>
            <a:pPr lvl="1">
              <a:buFontTx/>
              <a:buChar char="-"/>
            </a:pPr>
            <a:r>
              <a:rPr lang="hu-HU" sz="3600" dirty="0"/>
              <a:t>Megnő a kereskedelmi és szolgáltatási foglalkozások aránya (lecsökkent a szakképzetlenek aránya)</a:t>
            </a:r>
          </a:p>
          <a:p>
            <a:pPr lvl="1">
              <a:buFontTx/>
              <a:buChar char="-"/>
            </a:pPr>
            <a:r>
              <a:rPr lang="hu-HU" sz="3600" dirty="0"/>
              <a:t>Megnőtt a szakgimnáziumot/gimnáziumot végzettek aránya (csökken a legfeljebb 8 ált. aránya)</a:t>
            </a:r>
          </a:p>
          <a:p>
            <a:pPr lvl="1">
              <a:buFontTx/>
              <a:buChar char="-"/>
            </a:pPr>
            <a:r>
              <a:rPr lang="hu-HU" sz="3600" dirty="0"/>
              <a:t>Megnő Budapest és Győr-Moson-Sopron megyében regisztrálók aránya</a:t>
            </a:r>
          </a:p>
          <a:p>
            <a:endParaRPr lang="de-DE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5B5E049-C8D0-47EA-8F05-74B9FC27340B}"/>
              </a:ext>
            </a:extLst>
          </p:cNvPr>
          <p:cNvSpPr txBox="1"/>
          <p:nvPr/>
        </p:nvSpPr>
        <p:spPr>
          <a:xfrm>
            <a:off x="7880808" y="6334812"/>
            <a:ext cx="4138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KRTK ADATBANK, regiszter adatok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375299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B37E4B-5724-43E4-9A27-58E657D0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Kiket hogyan érintett a COVID válság?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8453CB-27D0-4D90-83F4-4071895DA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5" y="1545950"/>
            <a:ext cx="11213382" cy="4763289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hu-HU" sz="3600" dirty="0"/>
              <a:t>Időtartam modelleket becsültünk, heti szinten, igen sok kontroll-változóval</a:t>
            </a:r>
          </a:p>
          <a:p>
            <a:pPr>
              <a:buFontTx/>
              <a:buChar char="-"/>
            </a:pPr>
            <a:r>
              <a:rPr lang="hu-HU" sz="3600" dirty="0"/>
              <a:t>Pozitív kimenet: kilépnek a regiszterből (és min. 3 hónapig nem térnek vissza)</a:t>
            </a:r>
          </a:p>
          <a:p>
            <a:pPr>
              <a:buFontTx/>
              <a:buChar char="-"/>
            </a:pPr>
            <a:r>
              <a:rPr lang="hu-HU" sz="3600" dirty="0"/>
              <a:t>Főbb eredmények:</a:t>
            </a:r>
          </a:p>
          <a:p>
            <a:pPr lvl="1">
              <a:buFontTx/>
              <a:buChar char="-"/>
            </a:pPr>
            <a:r>
              <a:rPr lang="hu-HU" sz="3600" dirty="0"/>
              <a:t>A COVID veszteseinek a 2019-2020 telén belépők tűnnek</a:t>
            </a:r>
          </a:p>
          <a:p>
            <a:pPr lvl="2">
              <a:buFontTx/>
              <a:buChar char="-"/>
            </a:pPr>
            <a:r>
              <a:rPr lang="hu-HU" sz="3600" dirty="0"/>
              <a:t>(őket érinti leginkább az első hullám)</a:t>
            </a:r>
          </a:p>
          <a:p>
            <a:pPr lvl="1">
              <a:buFontTx/>
              <a:buChar char="-"/>
            </a:pPr>
            <a:r>
              <a:rPr lang="hu-HU" sz="3600" dirty="0"/>
              <a:t>A 2020 tavaszán belépőknek nincs rosszabb esélye a kilépésre, sőt </a:t>
            </a:r>
          </a:p>
          <a:p>
            <a:pPr lvl="2">
              <a:buFontTx/>
              <a:buChar char="-"/>
            </a:pPr>
            <a:r>
              <a:rPr lang="hu-HU" sz="3600" dirty="0"/>
              <a:t>(a kedvezőbb összetétel miatt)</a:t>
            </a:r>
          </a:p>
          <a:p>
            <a:endParaRPr lang="de-DE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A15F085-57BA-4CD8-A38B-C7C69BB50C69}"/>
              </a:ext>
            </a:extLst>
          </p:cNvPr>
          <p:cNvSpPr txBox="1"/>
          <p:nvPr/>
        </p:nvSpPr>
        <p:spPr>
          <a:xfrm>
            <a:off x="7880808" y="6334812"/>
            <a:ext cx="4138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KRTK ADATBANK, regiszter adatok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355631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B37E4B-5724-43E4-9A27-58E657D0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75" y="279360"/>
            <a:ext cx="9188639" cy="1077474"/>
          </a:xfrm>
        </p:spPr>
        <p:txBody>
          <a:bodyPr/>
          <a:lstStyle/>
          <a:p>
            <a:r>
              <a:rPr lang="hu-HU" dirty="0"/>
              <a:t>Mi történt a COVID alatt Fejér megyében?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8453CB-27D0-4D90-83F4-4071895DA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5" y="1545950"/>
            <a:ext cx="11213382" cy="5203193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2019-hez képest 55,4%-kal többen kerültek a munkanélküli regiszterbe március-áprilisban (országos átlag - 57,8%)</a:t>
            </a:r>
          </a:p>
          <a:p>
            <a:r>
              <a:rPr lang="hu-HU" sz="2800" dirty="0"/>
              <a:t>Az időtartam modellek alapján a lezárások hasonlóan érintették a Fejér megyeieket, mint az ország többi pontján élőket</a:t>
            </a:r>
          </a:p>
          <a:p>
            <a:r>
              <a:rPr lang="hu-HU" sz="2800" dirty="0"/>
              <a:t>Viszont a lezárások előtt és alatt belépők az országos átlagnál hamarabb hagyták el a regisztert</a:t>
            </a:r>
          </a:p>
          <a:p>
            <a:r>
              <a:rPr lang="hu-HU" sz="2800" dirty="0"/>
              <a:t>A válság hasonló mértékben érintette a népesebb és a kevésbé népes járásokat</a:t>
            </a:r>
          </a:p>
        </p:txBody>
      </p:sp>
    </p:spTree>
    <p:extLst>
      <p:ext uri="{BB962C8B-B14F-4D97-AF65-F5344CB8AC3E}">
        <p14:creationId xmlns:p14="http://schemas.microsoft.com/office/powerpoint/2010/main" val="253793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D4B7B6-C51A-4BDD-9E81-8CF93878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Kik azok a NTND-k?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57A4E6-7A09-437B-B4C4-D969F52ED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4" y="1545950"/>
            <a:ext cx="11474640" cy="4615364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j-lt"/>
              </a:rPr>
              <a:t>Nem tanuló és nem dolgozó fiatalok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Á</a:t>
            </a:r>
            <a:r>
              <a:rPr lang="de-DE" sz="28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lláskereső</a:t>
            </a:r>
            <a:endParaRPr lang="de-DE" sz="2800" b="0" i="0" u="none" strike="noStrike" dirty="0">
              <a:effectLst/>
              <a:latin typeface="+mj-lt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2800" dirty="0">
                <a:solidFill>
                  <a:srgbClr val="000000"/>
                </a:solidFill>
                <a:latin typeface="+mj-lt"/>
              </a:rPr>
              <a:t>R</a:t>
            </a:r>
            <a:r>
              <a:rPr lang="de-DE" sz="28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eményvesztett</a:t>
            </a:r>
            <a:endParaRPr lang="de-DE" sz="2800" b="0" i="0" u="none" strike="noStrike" dirty="0">
              <a:effectLst/>
              <a:latin typeface="+mj-lt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2800" dirty="0">
                <a:solidFill>
                  <a:srgbClr val="000000"/>
                </a:solidFill>
                <a:latin typeface="+mj-lt"/>
              </a:rPr>
              <a:t>B</a:t>
            </a:r>
            <a:r>
              <a:rPr lang="de-DE" sz="28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eteg</a:t>
            </a:r>
            <a:r>
              <a:rPr lang="hu-HU" sz="28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ség</a:t>
            </a:r>
            <a:r>
              <a:rPr lang="hu-HU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 vagy magánélet</a:t>
            </a:r>
            <a:r>
              <a:rPr lang="de-DE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e-DE" sz="28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kötöttség</a:t>
            </a:r>
            <a:r>
              <a:rPr lang="hu-HU" sz="28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 miatt nem dolgozó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hu-HU" sz="2800" dirty="0">
              <a:solidFill>
                <a:srgbClr val="000000"/>
              </a:solidFill>
              <a:latin typeface="+mj-lt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Jelentős részüket tudná/tudja támogatni az </a:t>
            </a:r>
            <a:r>
              <a:rPr lang="hu-HU" sz="2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NFSz</a:t>
            </a:r>
            <a:endParaRPr lang="de-DE" sz="2800" b="0" i="0" u="none" strike="noStrike" dirty="0">
              <a:effectLst/>
              <a:latin typeface="+mj-lt"/>
            </a:endParaRPr>
          </a:p>
          <a:p>
            <a:endParaRPr lang="de-DE" sz="2800" dirty="0">
              <a:latin typeface="+mj-lt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5E5D1C5-1933-4B09-BBA5-81A45494ADD4}"/>
              </a:ext>
            </a:extLst>
          </p:cNvPr>
          <p:cNvSpPr txBox="1"/>
          <p:nvPr/>
        </p:nvSpPr>
        <p:spPr>
          <a:xfrm>
            <a:off x="8851769" y="6334812"/>
            <a:ext cx="3129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Forrás:?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8577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D4B7B6-C51A-4BDD-9E81-8CF93878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NTND-k csoportosítása (ezer fő)</a:t>
            </a:r>
            <a:endParaRPr lang="de-DE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2B4548DC-2C7B-42A4-B58B-23378B7DD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724518"/>
              </p:ext>
            </p:extLst>
          </p:nvPr>
        </p:nvGraphicFramePr>
        <p:xfrm>
          <a:off x="668903" y="1582904"/>
          <a:ext cx="10854193" cy="45171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43754">
                  <a:extLst>
                    <a:ext uri="{9D8B030D-6E8A-4147-A177-3AD203B41FA5}">
                      <a16:colId xmlns:a16="http://schemas.microsoft.com/office/drawing/2014/main" val="616551735"/>
                    </a:ext>
                  </a:extLst>
                </a:gridCol>
                <a:gridCol w="2336813">
                  <a:extLst>
                    <a:ext uri="{9D8B030D-6E8A-4147-A177-3AD203B41FA5}">
                      <a16:colId xmlns:a16="http://schemas.microsoft.com/office/drawing/2014/main" val="408318671"/>
                    </a:ext>
                  </a:extLst>
                </a:gridCol>
                <a:gridCol w="2336813">
                  <a:extLst>
                    <a:ext uri="{9D8B030D-6E8A-4147-A177-3AD203B41FA5}">
                      <a16:colId xmlns:a16="http://schemas.microsoft.com/office/drawing/2014/main" val="2856572886"/>
                    </a:ext>
                  </a:extLst>
                </a:gridCol>
                <a:gridCol w="2336813">
                  <a:extLst>
                    <a:ext uri="{9D8B030D-6E8A-4147-A177-3AD203B41FA5}">
                      <a16:colId xmlns:a16="http://schemas.microsoft.com/office/drawing/2014/main" val="541665557"/>
                    </a:ext>
                  </a:extLst>
                </a:gridCol>
              </a:tblGrid>
              <a:tr h="501902"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Év</a:t>
                      </a:r>
                      <a:endParaRPr lang="de-DE" sz="2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de-DE" sz="2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6211984"/>
                  </a:ext>
                </a:extLst>
              </a:tr>
              <a:tr h="501902"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rövid</a:t>
                      </a:r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távú</a:t>
                      </a:r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álláskereső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6564571"/>
                  </a:ext>
                </a:extLst>
              </a:tr>
              <a:tr h="501902"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tartós</a:t>
                      </a:r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álláskereső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5150911"/>
                  </a:ext>
                </a:extLst>
              </a:tr>
              <a:tr h="501902"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visszahívásra</a:t>
                      </a:r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vár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6850673"/>
                  </a:ext>
                </a:extLst>
              </a:tr>
              <a:tr h="501902"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reményvesztett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0212710"/>
                  </a:ext>
                </a:extLst>
              </a:tr>
              <a:tr h="501902"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beteg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352395"/>
                  </a:ext>
                </a:extLst>
              </a:tr>
              <a:tr h="501902"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családi</a:t>
                      </a:r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kötöttség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0696099"/>
                  </a:ext>
                </a:extLst>
              </a:tr>
              <a:tr h="501902"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egyéb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87787"/>
                  </a:ext>
                </a:extLst>
              </a:tr>
              <a:tr h="501902">
                <a:tc>
                  <a:txBody>
                    <a:bodyPr/>
                    <a:lstStyle/>
                    <a:p>
                      <a:pPr algn="l" fontAlgn="b"/>
                      <a:r>
                        <a:rPr lang="de-DE" sz="2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Összesen</a:t>
                      </a:r>
                      <a:endParaRPr lang="de-DE" sz="28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234</a:t>
                      </a:r>
                      <a:endParaRPr lang="de-DE" sz="28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  <a:endParaRPr lang="de-DE" sz="28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237</a:t>
                      </a:r>
                      <a:endParaRPr lang="de-DE" sz="28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94122323"/>
                  </a:ext>
                </a:extLst>
              </a:tr>
            </a:tbl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15E5D1C5-1933-4B09-BBA5-81A45494ADD4}"/>
              </a:ext>
            </a:extLst>
          </p:cNvPr>
          <p:cNvSpPr txBox="1"/>
          <p:nvPr/>
        </p:nvSpPr>
        <p:spPr>
          <a:xfrm>
            <a:off x="8088086" y="6334813"/>
            <a:ext cx="3893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KSH MEF, 2016, 18, 20, éves adatok, becslés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82318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D4B7B6-C51A-4BDD-9E81-8CF93878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75" y="548728"/>
            <a:ext cx="9656725" cy="538737"/>
          </a:xfrm>
        </p:spPr>
        <p:txBody>
          <a:bodyPr/>
          <a:lstStyle/>
          <a:p>
            <a:r>
              <a:rPr lang="hu-HU" dirty="0"/>
              <a:t>NTND-k és az </a:t>
            </a:r>
            <a:r>
              <a:rPr lang="hu-HU" dirty="0" err="1"/>
              <a:t>NFSz</a:t>
            </a:r>
            <a:endParaRPr lang="de-DE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52F4788-4347-4569-BBE0-7AFD3AFB7226}"/>
              </a:ext>
            </a:extLst>
          </p:cNvPr>
          <p:cNvSpPr txBox="1"/>
          <p:nvPr/>
        </p:nvSpPr>
        <p:spPr>
          <a:xfrm>
            <a:off x="7843100" y="6334812"/>
            <a:ext cx="4138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a négy ország munkaerő-felmérései</a:t>
            </a:r>
            <a:endParaRPr lang="de-DE" sz="1200" i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DA377E6-46D5-4AC3-B837-0756E7CF2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513210"/>
              </p:ext>
            </p:extLst>
          </p:nvPr>
        </p:nvGraphicFramePr>
        <p:xfrm>
          <a:off x="630275" y="1316706"/>
          <a:ext cx="11285205" cy="499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533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>
            <a:extLst>
              <a:ext uri="{FF2B5EF4-FFF2-40B4-BE49-F238E27FC236}">
                <a16:creationId xmlns:a16="http://schemas.microsoft.com/office/drawing/2014/main" id="{100A5B71-19D2-4D3C-BEEE-9EA12F9B4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862" y="584268"/>
            <a:ext cx="2276624" cy="1255418"/>
          </a:xfrm>
        </p:spPr>
        <p:txBody>
          <a:bodyPr/>
          <a:lstStyle/>
          <a:p>
            <a:r>
              <a:rPr lang="hu-HU" sz="2600" dirty="0"/>
              <a:t>NTND-k Fejér megyében</a:t>
            </a:r>
            <a:endParaRPr lang="de-DE" sz="26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05575FA-800A-4089-B0C1-55848EAB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0"/>
            <a:ext cx="9429750" cy="6858000"/>
          </a:xfrm>
          <a:prstGeom prst="rect">
            <a:avLst/>
          </a:prstGeom>
        </p:spPr>
      </p:pic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312E26B5-5120-456D-8D5A-A196F35AD7E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0275" y="1600199"/>
            <a:ext cx="2005598" cy="4824979"/>
          </a:xfrm>
        </p:spPr>
        <p:txBody>
          <a:bodyPr>
            <a:normAutofit/>
          </a:bodyPr>
          <a:lstStyle/>
          <a:p>
            <a:r>
              <a:rPr lang="hu-HU" sz="2400" dirty="0"/>
              <a:t>(legfrissebb elérhető,</a:t>
            </a:r>
            <a:br>
              <a:rPr lang="hu-HU" sz="2400" dirty="0"/>
            </a:br>
            <a:r>
              <a:rPr lang="hu-HU" sz="2400" dirty="0"/>
              <a:t>járási szinten reprezentatív adat: KRTK ADMIN3)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7466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D4B7B6-C51A-4BDD-9E81-8CF93878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75" y="279360"/>
            <a:ext cx="9820011" cy="1077474"/>
          </a:xfrm>
        </p:spPr>
        <p:txBody>
          <a:bodyPr/>
          <a:lstStyle/>
          <a:p>
            <a:r>
              <a:rPr lang="hu-HU" dirty="0"/>
              <a:t>Egy lehetséges megoldás: Ifjúsági Garancia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57A4E6-7A09-437B-B4C4-D969F52ED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5" y="1545950"/>
            <a:ext cx="10930354" cy="4763289"/>
          </a:xfrm>
        </p:spPr>
        <p:txBody>
          <a:bodyPr>
            <a:normAutofit fontScale="40000" lnSpcReduction="20000"/>
          </a:bodyPr>
          <a:lstStyle/>
          <a:p>
            <a:r>
              <a:rPr lang="hu-HU" sz="6000" dirty="0"/>
              <a:t>Komplex program 2015-től</a:t>
            </a:r>
          </a:p>
          <a:p>
            <a:r>
              <a:rPr lang="hu-HU" sz="6000" dirty="0"/>
              <a:t>25 éves kor alatt</a:t>
            </a:r>
          </a:p>
          <a:p>
            <a:r>
              <a:rPr lang="hu-HU" sz="6000" dirty="0"/>
              <a:t>Része egy 90 napos bérköltség támogatás (</a:t>
            </a:r>
            <a:r>
              <a:rPr lang="hu-HU" sz="6000" dirty="0">
                <a:sym typeface="Wingdings" panose="05000000000000000000" pitchFamily="2" charset="2"/>
              </a:rPr>
              <a:t> mi ezt vizsgáltuk)</a:t>
            </a:r>
            <a:endParaRPr lang="hu-HU" sz="6000" dirty="0"/>
          </a:p>
          <a:p>
            <a:r>
              <a:rPr lang="hu-HU" sz="6000" dirty="0"/>
              <a:t>Kiegészíthető 8+4 havi 70%-os bértámogatással</a:t>
            </a:r>
          </a:p>
          <a:p>
            <a:r>
              <a:rPr lang="hu-HU" sz="6000" dirty="0"/>
              <a:t>Nem kötelező tovább alkalmazni a munkavállalót</a:t>
            </a:r>
          </a:p>
          <a:p>
            <a:endParaRPr lang="hu-HU" sz="6000" dirty="0"/>
          </a:p>
          <a:p>
            <a:pPr marL="0" indent="0">
              <a:buNone/>
            </a:pPr>
            <a:r>
              <a:rPr lang="hu-HU" sz="6000" dirty="0"/>
              <a:t>(vö. „tipikus” bértámogatási program:</a:t>
            </a:r>
            <a:br>
              <a:rPr lang="hu-HU" sz="6000" dirty="0"/>
            </a:br>
            <a:r>
              <a:rPr lang="hu-HU" sz="6000" dirty="0"/>
              <a:t>9-12 támogatott hónap + 4,5-6 folytatólagos alkalmazotti viszony)</a:t>
            </a:r>
          </a:p>
          <a:p>
            <a:endParaRPr lang="hu-HU" sz="6000" dirty="0"/>
          </a:p>
          <a:p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34838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D4B7B6-C51A-4BDD-9E81-8CF93878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IG90 előnyei és hátrányai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57A4E6-7A09-437B-B4C4-D969F52ED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5" y="1545950"/>
            <a:ext cx="10930354" cy="4763289"/>
          </a:xfrm>
        </p:spPr>
        <p:txBody>
          <a:bodyPr>
            <a:normAutofit fontScale="40000" lnSpcReduction="20000"/>
          </a:bodyPr>
          <a:lstStyle/>
          <a:p>
            <a:r>
              <a:rPr lang="hu-HU" sz="6000" dirty="0"/>
              <a:t>Relatíve </a:t>
            </a:r>
            <a:r>
              <a:rPr lang="hu-HU" sz="6000" b="1" dirty="0"/>
              <a:t>olcsó</a:t>
            </a:r>
            <a:r>
              <a:rPr lang="hu-HU" sz="6000" dirty="0"/>
              <a:t> intézkedés</a:t>
            </a:r>
          </a:p>
          <a:p>
            <a:r>
              <a:rPr lang="hu-HU" sz="6000" b="1" dirty="0"/>
              <a:t>Munkatapasztalat</a:t>
            </a:r>
            <a:r>
              <a:rPr lang="hu-HU" sz="6000" dirty="0"/>
              <a:t>ot ad</a:t>
            </a:r>
          </a:p>
          <a:p>
            <a:r>
              <a:rPr lang="hu-HU" sz="6000" b="1" dirty="0"/>
              <a:t>Alacsony kockázat</a:t>
            </a:r>
            <a:r>
              <a:rPr lang="hu-HU" sz="6000" dirty="0"/>
              <a:t>tal jár a felek számára</a:t>
            </a:r>
          </a:p>
          <a:p>
            <a:r>
              <a:rPr lang="hu-HU" sz="6000" dirty="0"/>
              <a:t>Segít megtalálni a jó munkaerőt (</a:t>
            </a:r>
            <a:r>
              <a:rPr lang="hu-HU" sz="6000" b="1" dirty="0"/>
              <a:t>ellensúlyoz sztereotípiákat</a:t>
            </a:r>
            <a:r>
              <a:rPr lang="hu-HU" sz="6000" dirty="0"/>
              <a:t>)</a:t>
            </a:r>
          </a:p>
          <a:p>
            <a:pPr marL="0" indent="0">
              <a:buNone/>
            </a:pPr>
            <a:r>
              <a:rPr lang="hu-HU" sz="6000" dirty="0"/>
              <a:t>DE:</a:t>
            </a:r>
          </a:p>
          <a:p>
            <a:r>
              <a:rPr lang="hu-HU" sz="6000" dirty="0"/>
              <a:t>Olcsó, </a:t>
            </a:r>
            <a:r>
              <a:rPr lang="hu-HU" sz="6000" b="1" dirty="0"/>
              <a:t>helyettesíthető munkaerő</a:t>
            </a:r>
            <a:r>
              <a:rPr lang="hu-HU" sz="6000" dirty="0"/>
              <a:t>t hoz létre</a:t>
            </a:r>
          </a:p>
          <a:p>
            <a:r>
              <a:rPr lang="hu-HU" sz="6000" dirty="0"/>
              <a:t>Lehet, hogy a vállalatok olyan emberek után igénylik, akiket amúgy is felvettek volna (</a:t>
            </a:r>
            <a:r>
              <a:rPr lang="hu-HU" sz="6000" b="1" dirty="0"/>
              <a:t>holtteher veszteség</a:t>
            </a:r>
            <a:r>
              <a:rPr lang="hu-HU" sz="6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621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D4B7B6-C51A-4BDD-9E81-8CF93878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tudunk az IG90 hatásairól?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56A7A2-35E2-474F-A67C-B4457FD63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5" y="1545950"/>
            <a:ext cx="10930354" cy="4594525"/>
          </a:xfrm>
        </p:spPr>
        <p:txBody>
          <a:bodyPr>
            <a:normAutofit fontScale="92500"/>
          </a:bodyPr>
          <a:lstStyle/>
          <a:p>
            <a:r>
              <a:rPr lang="hu-HU" sz="2600" dirty="0"/>
              <a:t>Növeli annak a valószínűségét, hogy 6 hónappal a program vége után valaki alkalmazott (+8-10%)</a:t>
            </a:r>
          </a:p>
          <a:p>
            <a:r>
              <a:rPr lang="hu-HU" sz="2600" dirty="0"/>
              <a:t>Végzettségtől függetlenül!</a:t>
            </a:r>
          </a:p>
          <a:p>
            <a:r>
              <a:rPr lang="hu-HU" sz="2600" dirty="0"/>
              <a:t>Viszont jobb eséllyel kerülnek a programba magasabb végzettségűek, illetve akiknek magasabb volt a középiskolai kompetenciamérési eredménye</a:t>
            </a:r>
          </a:p>
          <a:p>
            <a:r>
              <a:rPr lang="hu-HU" sz="2600" dirty="0"/>
              <a:t>Megerősített ifjúsági garancia (30 éves korig): jobban segíteni azokat, akiknek rosszabbak a kilátásaik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73B8EE0-2CB7-41E6-96B1-511D5982536C}"/>
              </a:ext>
            </a:extLst>
          </p:cNvPr>
          <p:cNvSpPr txBox="1"/>
          <p:nvPr/>
        </p:nvSpPr>
        <p:spPr>
          <a:xfrm>
            <a:off x="7880808" y="6334812"/>
            <a:ext cx="4138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KRTK ADMIN3, saját számítás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415741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54" y="571876"/>
            <a:ext cx="10524980" cy="492443"/>
          </a:xfrm>
        </p:spPr>
        <p:txBody>
          <a:bodyPr/>
          <a:lstStyle/>
          <a:p>
            <a:r>
              <a:rPr lang="hu-HU" sz="3200" dirty="0"/>
              <a:t>Mi történik az IG90-be kerülő fiatalokkal?</a:t>
            </a:r>
            <a:endParaRPr lang="en-GB" sz="2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0727DB4-E446-456C-B60E-53F25926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09" y="1481081"/>
            <a:ext cx="6853105" cy="497996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3966D6CC-6B5C-41C3-A742-BF11CF951240}"/>
              </a:ext>
            </a:extLst>
          </p:cNvPr>
          <p:cNvSpPr txBox="1"/>
          <p:nvPr/>
        </p:nvSpPr>
        <p:spPr>
          <a:xfrm>
            <a:off x="7880808" y="6461047"/>
            <a:ext cx="4138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KRTK ADMIN3, saját számítás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267016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1_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664</Words>
  <Application>Microsoft Office PowerPoint</Application>
  <PresentationFormat>Szélesvásznú</PresentationFormat>
  <Paragraphs>109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Office-theme</vt:lpstr>
      <vt:lpstr>1_Office-theme</vt:lpstr>
      <vt:lpstr>Fiatalok munkaerőpiaci helyzete Magyarországon</vt:lpstr>
      <vt:lpstr>Kik azok a NTND-k?</vt:lpstr>
      <vt:lpstr>NTND-k csoportosítása (ezer fő)</vt:lpstr>
      <vt:lpstr>NTND-k és az NFSz</vt:lpstr>
      <vt:lpstr>PowerPoint-bemutató</vt:lpstr>
      <vt:lpstr>Egy lehetséges megoldás: Ifjúsági Garancia</vt:lpstr>
      <vt:lpstr>Az IG90 előnyei és hátrányai</vt:lpstr>
      <vt:lpstr>Mit tudunk az IG90 hatásairól?</vt:lpstr>
      <vt:lpstr>Mi történik az IG90-be kerülő fiatalokkal?</vt:lpstr>
      <vt:lpstr>Mi történt a lezárások alatt?</vt:lpstr>
      <vt:lpstr>Kik regisztráltak az NFSz-nél?</vt:lpstr>
      <vt:lpstr>Kiket hogyan érintett a COVID válság?</vt:lpstr>
      <vt:lpstr>Mi történt a COVID alatt Fejér megyében?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Munkácsy Balázs</dc:creator>
  <cp:lastModifiedBy>Hanna Erős</cp:lastModifiedBy>
  <cp:revision>42</cp:revision>
  <dcterms:created xsi:type="dcterms:W3CDTF">2021-11-21T13:02:29Z</dcterms:created>
  <dcterms:modified xsi:type="dcterms:W3CDTF">2021-12-14T10:35:51Z</dcterms:modified>
</cp:coreProperties>
</file>