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8" r:id="rId2"/>
    <p:sldId id="353" r:id="rId3"/>
    <p:sldId id="329" r:id="rId4"/>
    <p:sldId id="359" r:id="rId5"/>
    <p:sldId id="355" r:id="rId6"/>
    <p:sldId id="277" r:id="rId7"/>
    <p:sldId id="338" r:id="rId8"/>
    <p:sldId id="357" r:id="rId9"/>
    <p:sldId id="288" r:id="rId10"/>
    <p:sldId id="339" r:id="rId11"/>
    <p:sldId id="294" r:id="rId12"/>
    <p:sldId id="343" r:id="rId13"/>
    <p:sldId id="342" r:id="rId14"/>
    <p:sldId id="347" r:id="rId15"/>
    <p:sldId id="346" r:id="rId16"/>
    <p:sldId id="278" r:id="rId17"/>
    <p:sldId id="348" r:id="rId18"/>
  </p:sldIdLst>
  <p:sldSz cx="24380825" cy="13714413"/>
  <p:notesSz cx="6797675" cy="9926638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76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ota Scharle" initials="AS" lastIdx="7" clrIdx="0">
    <p:extLst>
      <p:ext uri="{19B8F6BF-5375-455C-9EA6-DF929625EA0E}">
        <p15:presenceInfo xmlns:p15="http://schemas.microsoft.com/office/powerpoint/2012/main" userId="ebeaecda88d760c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1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388" autoAdjust="0"/>
  </p:normalViewPr>
  <p:slideViewPr>
    <p:cSldViewPr snapToGrid="0">
      <p:cViewPr varScale="1">
        <p:scale>
          <a:sx n="31" d="100"/>
          <a:sy n="31" d="100"/>
        </p:scale>
        <p:origin x="1098" y="96"/>
      </p:cViewPr>
      <p:guideLst>
        <p:guide orient="horz" pos="4319"/>
        <p:guide pos="7679"/>
      </p:guideLst>
    </p:cSldViewPr>
  </p:slideViewPr>
  <p:outlineViewPr>
    <p:cViewPr>
      <p:scale>
        <a:sx n="33" d="100"/>
        <a:sy n="33" d="100"/>
      </p:scale>
      <p:origin x="0" y="-1608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784"/>
    </p:cViewPr>
  </p:sorterViewPr>
  <p:notesViewPr>
    <p:cSldViewPr snapToGrid="0" showGuides="1">
      <p:cViewPr varScale="1">
        <p:scale>
          <a:sx n="84" d="100"/>
          <a:sy n="84" d="100"/>
        </p:scale>
        <p:origin x="26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25B88218-B188-4477-8B00-F7E592FD51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C8F33F7-1C6C-446A-A72D-0CB50E81ED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DDE29-1F7D-44C2-8C49-1E3AE93DE45F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2BA7BFD-D28C-477E-827E-20FB4040F1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35BC81C-BE37-4066-B24E-1F1F4061DB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935C8-539E-4540-85CA-3E1C20B33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8658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2400" dirty="0"/>
              <a:t>Job </a:t>
            </a:r>
            <a:r>
              <a:rPr lang="hu-HU" sz="2400" dirty="0" err="1"/>
              <a:t>trial</a:t>
            </a:r>
            <a:r>
              <a:rPr lang="hu-HU" sz="2400" dirty="0"/>
              <a:t> </a:t>
            </a:r>
            <a:r>
              <a:rPr lang="hu-HU" sz="2400" dirty="0" err="1"/>
              <a:t>increases</a:t>
            </a:r>
            <a:r>
              <a:rPr lang="hu-HU" sz="2400" dirty="0"/>
              <a:t> </a:t>
            </a:r>
            <a:r>
              <a:rPr lang="hu-HU" sz="2400" dirty="0" err="1"/>
              <a:t>probability</a:t>
            </a:r>
            <a:r>
              <a:rPr lang="hu-HU" sz="2400" dirty="0"/>
              <a:t> of </a:t>
            </a:r>
            <a:r>
              <a:rPr lang="hu-HU" sz="2400" dirty="0" err="1"/>
              <a:t>being</a:t>
            </a:r>
            <a:r>
              <a:rPr lang="hu-HU" sz="2400" dirty="0"/>
              <a:t> </a:t>
            </a:r>
            <a:r>
              <a:rPr lang="hu-HU" sz="2400" dirty="0" err="1"/>
              <a:t>employed</a:t>
            </a:r>
            <a:r>
              <a:rPr lang="hu-HU" sz="2400" dirty="0"/>
              <a:t> 6 </a:t>
            </a:r>
            <a:r>
              <a:rPr lang="hu-HU" sz="2400" dirty="0" err="1"/>
              <a:t>months</a:t>
            </a:r>
            <a:r>
              <a:rPr lang="hu-HU" sz="2400" dirty="0"/>
              <a:t> </a:t>
            </a:r>
            <a:r>
              <a:rPr lang="hu-HU" sz="2400" dirty="0" err="1"/>
              <a:t>after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programme</a:t>
            </a:r>
            <a:r>
              <a:rPr lang="hu-HU" sz="2400" dirty="0"/>
              <a:t> and </a:t>
            </a:r>
            <a:r>
              <a:rPr lang="hu-HU" sz="2400" dirty="0" err="1"/>
              <a:t>cumulative</a:t>
            </a:r>
            <a:r>
              <a:rPr lang="hu-HU" sz="2400" dirty="0"/>
              <a:t> </a:t>
            </a:r>
            <a:r>
              <a:rPr lang="hu-HU" sz="2400" dirty="0" err="1"/>
              <a:t>days</a:t>
            </a:r>
            <a:r>
              <a:rPr lang="hu-HU" sz="2400" dirty="0"/>
              <a:t> </a:t>
            </a:r>
            <a:r>
              <a:rPr lang="hu-HU" sz="2400" dirty="0" err="1"/>
              <a:t>significantly</a:t>
            </a:r>
            <a:r>
              <a:rPr lang="hu-HU" sz="2400" dirty="0"/>
              <a:t> </a:t>
            </a:r>
            <a:r>
              <a:rPr lang="hu-HU" sz="2400" dirty="0" err="1"/>
              <a:t>compared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public</a:t>
            </a:r>
            <a:r>
              <a:rPr lang="hu-HU" sz="2400" dirty="0"/>
              <a:t> </a:t>
            </a:r>
            <a:r>
              <a:rPr lang="hu-HU" sz="2400" dirty="0" err="1"/>
              <a:t>works</a:t>
            </a:r>
            <a:r>
              <a:rPr lang="hu-HU" sz="2400" dirty="0"/>
              <a:t> </a:t>
            </a:r>
          </a:p>
          <a:p>
            <a:r>
              <a:rPr lang="hu-HU" sz="2400" dirty="0" err="1"/>
              <a:t>Smaller</a:t>
            </a:r>
            <a:r>
              <a:rPr lang="hu-HU" sz="2400" dirty="0"/>
              <a:t> </a:t>
            </a:r>
            <a:r>
              <a:rPr lang="hu-HU" sz="2400" dirty="0" err="1"/>
              <a:t>difference</a:t>
            </a:r>
            <a:r>
              <a:rPr lang="hu-HU" sz="2400" dirty="0"/>
              <a:t> </a:t>
            </a:r>
            <a:r>
              <a:rPr lang="hu-HU" sz="2400" dirty="0" err="1"/>
              <a:t>compared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training</a:t>
            </a:r>
            <a:r>
              <a:rPr lang="hu-HU" sz="2400" dirty="0"/>
              <a:t> </a:t>
            </a:r>
            <a:r>
              <a:rPr lang="hu-HU" sz="2400" dirty="0" err="1"/>
              <a:t>programmes</a:t>
            </a:r>
            <a:r>
              <a:rPr lang="hu-HU" sz="2400" dirty="0"/>
              <a:t>, </a:t>
            </a:r>
            <a:r>
              <a:rPr lang="hu-HU" sz="2400" dirty="0" err="1"/>
              <a:t>significant</a:t>
            </a:r>
            <a:r>
              <a:rPr lang="hu-HU" sz="2400" dirty="0"/>
              <a:t> </a:t>
            </a:r>
            <a:r>
              <a:rPr lang="hu-HU" sz="2400" dirty="0" err="1"/>
              <a:t>only</a:t>
            </a:r>
            <a:r>
              <a:rPr lang="hu-HU" sz="2400" dirty="0"/>
              <a:t> in </a:t>
            </a:r>
            <a:r>
              <a:rPr lang="hu-HU" sz="2400" dirty="0" err="1"/>
              <a:t>cumulative</a:t>
            </a:r>
            <a:r>
              <a:rPr lang="hu-HU" sz="2400" dirty="0"/>
              <a:t> </a:t>
            </a:r>
            <a:r>
              <a:rPr lang="hu-HU" sz="2400" dirty="0" err="1"/>
              <a:t>days</a:t>
            </a:r>
            <a:endParaRPr lang="hu-HU" sz="2400" dirty="0"/>
          </a:p>
          <a:p>
            <a:r>
              <a:rPr lang="hu-HU" sz="2400" dirty="0"/>
              <a:t> </a:t>
            </a:r>
            <a:r>
              <a:rPr lang="hu-HU" sz="2400" dirty="0" err="1"/>
              <a:t>Significant</a:t>
            </a:r>
            <a:r>
              <a:rPr lang="hu-HU" sz="2400" dirty="0"/>
              <a:t> </a:t>
            </a:r>
            <a:r>
              <a:rPr lang="hu-HU" sz="2400" dirty="0" err="1"/>
              <a:t>effect</a:t>
            </a:r>
            <a:r>
              <a:rPr lang="hu-HU" sz="2400" dirty="0"/>
              <a:t> </a:t>
            </a:r>
            <a:r>
              <a:rPr lang="hu-HU" sz="2400" dirty="0" err="1"/>
              <a:t>on</a:t>
            </a:r>
            <a:r>
              <a:rPr lang="hu-HU" sz="2400" dirty="0"/>
              <a:t> </a:t>
            </a:r>
            <a:r>
              <a:rPr lang="hu-HU" sz="2400" dirty="0" err="1"/>
              <a:t>cumulative</a:t>
            </a:r>
            <a:r>
              <a:rPr lang="hu-HU" sz="2400" dirty="0"/>
              <a:t> </a:t>
            </a:r>
            <a:r>
              <a:rPr lang="hu-HU" sz="2400" dirty="0" err="1"/>
              <a:t>wage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minimum </a:t>
            </a:r>
            <a:r>
              <a:rPr lang="hu-HU" sz="2400" dirty="0" err="1"/>
              <a:t>wage</a:t>
            </a:r>
            <a:r>
              <a:rPr lang="hu-HU" sz="2400" dirty="0"/>
              <a:t>, </a:t>
            </a:r>
            <a:r>
              <a:rPr lang="hu-HU" sz="2400" dirty="0" err="1"/>
              <a:t>but</a:t>
            </a:r>
            <a:r>
              <a:rPr lang="hu-HU" sz="2400" dirty="0"/>
              <a:t> </a:t>
            </a:r>
            <a:r>
              <a:rPr lang="hu-HU" sz="2400" dirty="0" err="1"/>
              <a:t>only</a:t>
            </a:r>
            <a:r>
              <a:rPr lang="hu-HU" sz="2400" dirty="0"/>
              <a:t> </a:t>
            </a:r>
            <a:r>
              <a:rPr lang="hu-HU" sz="2400" dirty="0" err="1"/>
              <a:t>if</a:t>
            </a:r>
            <a:r>
              <a:rPr lang="hu-HU" sz="2400" dirty="0"/>
              <a:t> </a:t>
            </a:r>
            <a:r>
              <a:rPr lang="hu-HU" sz="2400" dirty="0" err="1"/>
              <a:t>exclude</a:t>
            </a:r>
            <a:r>
              <a:rPr lang="hu-HU" sz="2400" dirty="0"/>
              <a:t> </a:t>
            </a:r>
            <a:r>
              <a:rPr lang="hu-HU" sz="2400" dirty="0" err="1"/>
              <a:t>public</a:t>
            </a:r>
            <a:r>
              <a:rPr lang="hu-HU" sz="2400" dirty="0"/>
              <a:t> </a:t>
            </a:r>
            <a:r>
              <a:rPr lang="hu-HU" sz="2400" dirty="0" err="1"/>
              <a:t>work</a:t>
            </a:r>
            <a:r>
              <a:rPr lang="hu-HU" sz="2400" dirty="0"/>
              <a:t> </a:t>
            </a:r>
            <a:r>
              <a:rPr lang="hu-HU" sz="2400" dirty="0" err="1"/>
              <a:t>wages</a:t>
            </a:r>
            <a:r>
              <a:rPr lang="hu-HU" sz="2400" dirty="0"/>
              <a:t> (</a:t>
            </a:r>
            <a:r>
              <a:rPr lang="hu-HU" sz="2400" dirty="0" err="1"/>
              <a:t>compared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pw</a:t>
            </a:r>
            <a:r>
              <a:rPr lang="hu-HU" sz="2400" dirty="0"/>
              <a:t>)</a:t>
            </a:r>
          </a:p>
          <a:p>
            <a:pPr marL="0" indent="0">
              <a:buNone/>
            </a:pPr>
            <a:r>
              <a:rPr lang="hu-HU" sz="2400" dirty="0"/>
              <a:t>→ </a:t>
            </a:r>
            <a:r>
              <a:rPr lang="hu-HU" sz="2400" dirty="0" err="1"/>
              <a:t>job</a:t>
            </a:r>
            <a:r>
              <a:rPr lang="hu-HU" sz="2400" dirty="0"/>
              <a:t> </a:t>
            </a:r>
            <a:r>
              <a:rPr lang="hu-HU" sz="2400" dirty="0" err="1"/>
              <a:t>trial</a:t>
            </a:r>
            <a:r>
              <a:rPr lang="hu-HU" sz="2400" dirty="0"/>
              <a:t> </a:t>
            </a:r>
            <a:r>
              <a:rPr lang="hu-HU" sz="2400" dirty="0" err="1"/>
              <a:t>improves</a:t>
            </a:r>
            <a:r>
              <a:rPr lang="hu-HU" sz="2400" dirty="0"/>
              <a:t> </a:t>
            </a:r>
            <a:r>
              <a:rPr lang="hu-HU" sz="2400" dirty="0" err="1"/>
              <a:t>employment</a:t>
            </a:r>
            <a:r>
              <a:rPr lang="hu-HU" sz="2400" dirty="0"/>
              <a:t> </a:t>
            </a:r>
            <a:r>
              <a:rPr lang="hu-HU" sz="2400" dirty="0" err="1"/>
              <a:t>prospects</a:t>
            </a:r>
            <a:r>
              <a:rPr lang="hu-HU" sz="2400" dirty="0"/>
              <a:t>, </a:t>
            </a:r>
            <a:r>
              <a:rPr lang="hu-HU" sz="2400" dirty="0" err="1"/>
              <a:t>but</a:t>
            </a:r>
            <a:r>
              <a:rPr lang="hu-HU" sz="2400" dirty="0"/>
              <a:t>   </a:t>
            </a:r>
            <a:r>
              <a:rPr lang="hu-HU" sz="2400" dirty="0" err="1"/>
              <a:t>does</a:t>
            </a:r>
            <a:r>
              <a:rPr lang="hu-HU" sz="2400" dirty="0"/>
              <a:t> </a:t>
            </a:r>
            <a:r>
              <a:rPr lang="hu-HU" sz="2400" dirty="0" err="1"/>
              <a:t>not</a:t>
            </a:r>
            <a:r>
              <a:rPr lang="hu-HU" sz="2400" dirty="0"/>
              <a:t>  </a:t>
            </a:r>
            <a:r>
              <a:rPr lang="hu-HU" sz="2400" dirty="0" err="1"/>
              <a:t>ensure</a:t>
            </a:r>
            <a:r>
              <a:rPr lang="hu-HU" sz="2400" dirty="0"/>
              <a:t> </a:t>
            </a:r>
            <a:r>
              <a:rPr lang="hu-HU" sz="2400" dirty="0" err="1"/>
              <a:t>signifiantly</a:t>
            </a:r>
            <a:r>
              <a:rPr lang="hu-HU" sz="2400" dirty="0"/>
              <a:t> </a:t>
            </a:r>
            <a:r>
              <a:rPr lang="hu-HU" sz="2400" dirty="0" err="1"/>
              <a:t>higher</a:t>
            </a:r>
            <a:r>
              <a:rPr lang="hu-HU" sz="2400" dirty="0"/>
              <a:t> </a:t>
            </a:r>
            <a:r>
              <a:rPr lang="hu-HU" sz="2400" dirty="0" err="1"/>
              <a:t>wages</a:t>
            </a:r>
            <a:r>
              <a:rPr lang="hu-HU" sz="2400" dirty="0"/>
              <a:t> </a:t>
            </a:r>
            <a:r>
              <a:rPr lang="hu-HU" sz="2400" dirty="0" err="1"/>
              <a:t>than</a:t>
            </a:r>
            <a:r>
              <a:rPr lang="hu-HU" sz="2400" dirty="0"/>
              <a:t> </a:t>
            </a:r>
            <a:r>
              <a:rPr lang="hu-HU" sz="2400" dirty="0" err="1"/>
              <a:t>public</a:t>
            </a:r>
            <a:r>
              <a:rPr lang="hu-HU" sz="2400" dirty="0"/>
              <a:t> </a:t>
            </a:r>
            <a:r>
              <a:rPr lang="hu-HU" sz="2400" dirty="0" err="1"/>
              <a:t>work</a:t>
            </a:r>
            <a:endParaRPr lang="hu-HU" sz="3200" dirty="0"/>
          </a:p>
          <a:p>
            <a:endParaRPr lang="de-DE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355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2400" dirty="0" err="1"/>
              <a:t>Raw</a:t>
            </a:r>
            <a:r>
              <a:rPr lang="hu-HU" sz="2400" dirty="0"/>
              <a:t> </a:t>
            </a:r>
            <a:r>
              <a:rPr lang="hu-HU" sz="2400" dirty="0" err="1"/>
              <a:t>employment</a:t>
            </a:r>
            <a:r>
              <a:rPr lang="hu-HU" sz="2400" dirty="0"/>
              <a:t> </a:t>
            </a:r>
            <a:r>
              <a:rPr lang="hu-HU" sz="2400" dirty="0" err="1"/>
              <a:t>probability</a:t>
            </a:r>
            <a:r>
              <a:rPr lang="hu-HU" sz="2400" dirty="0"/>
              <a:t> 6 </a:t>
            </a:r>
            <a:r>
              <a:rPr lang="hu-HU" sz="2400" dirty="0" err="1"/>
              <a:t>months</a:t>
            </a:r>
            <a:r>
              <a:rPr lang="hu-HU" sz="2400" dirty="0"/>
              <a:t> </a:t>
            </a:r>
            <a:r>
              <a:rPr lang="hu-HU" sz="2400" dirty="0" err="1"/>
              <a:t>after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programme</a:t>
            </a:r>
            <a:r>
              <a:rPr lang="hu-HU" sz="2400" dirty="0"/>
              <a:t> is an </a:t>
            </a:r>
            <a:r>
              <a:rPr lang="hu-HU" sz="2400" dirty="0" err="1"/>
              <a:t>important</a:t>
            </a:r>
            <a:r>
              <a:rPr lang="hu-HU" sz="2400" dirty="0"/>
              <a:t> monitoring </a:t>
            </a:r>
            <a:r>
              <a:rPr lang="hu-HU" sz="2400" dirty="0" err="1"/>
              <a:t>indicator</a:t>
            </a:r>
            <a:r>
              <a:rPr lang="hu-HU" sz="2400" dirty="0"/>
              <a:t> of </a:t>
            </a:r>
            <a:r>
              <a:rPr lang="hu-HU" sz="2400" dirty="0" err="1"/>
              <a:t>Youth</a:t>
            </a:r>
            <a:r>
              <a:rPr lang="hu-HU" sz="2400" dirty="0"/>
              <a:t> </a:t>
            </a:r>
            <a:r>
              <a:rPr lang="hu-HU" sz="2400" dirty="0" err="1"/>
              <a:t>Guarantee</a:t>
            </a:r>
            <a:r>
              <a:rPr lang="hu-HU" sz="2400" dirty="0"/>
              <a:t> </a:t>
            </a:r>
            <a:r>
              <a:rPr lang="hu-HU" sz="2400" dirty="0" err="1"/>
              <a:t>programmes</a:t>
            </a:r>
            <a:endParaRPr lang="hu-H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sz="2400" dirty="0" err="1"/>
              <a:t>It</a:t>
            </a:r>
            <a:r>
              <a:rPr lang="hu-HU" sz="2400" dirty="0"/>
              <a:t> is </a:t>
            </a:r>
            <a:r>
              <a:rPr lang="hu-HU" sz="2400" dirty="0" err="1"/>
              <a:t>higher</a:t>
            </a:r>
            <a:r>
              <a:rPr lang="hu-HU" sz="2400" dirty="0"/>
              <a:t> </a:t>
            </a:r>
            <a:r>
              <a:rPr lang="hu-HU" sz="2400" dirty="0" err="1"/>
              <a:t>for</a:t>
            </a:r>
            <a:r>
              <a:rPr lang="hu-HU" sz="2400" dirty="0"/>
              <a:t> </a:t>
            </a:r>
            <a:r>
              <a:rPr lang="hu-HU" sz="2400" dirty="0" err="1"/>
              <a:t>better</a:t>
            </a:r>
            <a:r>
              <a:rPr lang="hu-HU" sz="2400" dirty="0"/>
              <a:t> </a:t>
            </a:r>
            <a:r>
              <a:rPr lang="hu-HU" sz="2400" dirty="0" err="1"/>
              <a:t>educated</a:t>
            </a:r>
            <a:r>
              <a:rPr lang="hu-HU" sz="2400" dirty="0"/>
              <a:t>  </a:t>
            </a:r>
            <a:r>
              <a:rPr lang="hu-HU" sz="2400" dirty="0" err="1"/>
              <a:t>participants</a:t>
            </a:r>
            <a:endParaRPr lang="hu-H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sz="2400" dirty="0" err="1"/>
              <a:t>However</a:t>
            </a:r>
            <a:r>
              <a:rPr lang="hu-HU" sz="2400" dirty="0"/>
              <a:t>, </a:t>
            </a:r>
            <a:r>
              <a:rPr lang="hu-HU" sz="2400" dirty="0" err="1"/>
              <a:t>impact</a:t>
            </a:r>
            <a:r>
              <a:rPr lang="hu-HU" sz="2400" dirty="0"/>
              <a:t> (ATT) is </a:t>
            </a:r>
            <a:r>
              <a:rPr lang="hu-HU" sz="2400" dirty="0" err="1"/>
              <a:t>comparable</a:t>
            </a:r>
            <a:r>
              <a:rPr lang="hu-HU" sz="2400" dirty="0"/>
              <a:t> </a:t>
            </a:r>
            <a:r>
              <a:rPr lang="hu-HU" sz="2400" dirty="0" err="1"/>
              <a:t>for</a:t>
            </a:r>
            <a:r>
              <a:rPr lang="hu-HU" sz="2400" dirty="0"/>
              <a:t> </a:t>
            </a:r>
            <a:r>
              <a:rPr lang="hu-HU" sz="2400" dirty="0" err="1"/>
              <a:t>lower</a:t>
            </a:r>
            <a:r>
              <a:rPr lang="hu-HU" sz="2400" dirty="0"/>
              <a:t> and </a:t>
            </a:r>
            <a:r>
              <a:rPr lang="hu-HU" sz="2400" dirty="0" err="1"/>
              <a:t>higher</a:t>
            </a:r>
            <a:r>
              <a:rPr lang="hu-HU" sz="2400" dirty="0"/>
              <a:t> </a:t>
            </a:r>
            <a:r>
              <a:rPr lang="hu-HU" sz="2400" dirty="0" err="1"/>
              <a:t>educated</a:t>
            </a:r>
            <a:r>
              <a:rPr lang="hu-HU" sz="2400" dirty="0"/>
              <a:t> → </a:t>
            </a:r>
            <a:r>
              <a:rPr lang="hu-HU" sz="2400" dirty="0" err="1"/>
              <a:t>different</a:t>
            </a:r>
            <a:r>
              <a:rPr lang="hu-HU" sz="2400" dirty="0"/>
              <a:t> </a:t>
            </a:r>
            <a:r>
              <a:rPr lang="hu-HU" sz="2400" dirty="0" err="1"/>
              <a:t>indicators</a:t>
            </a:r>
            <a:r>
              <a:rPr lang="hu-HU" sz="2400" dirty="0"/>
              <a:t> </a:t>
            </a:r>
            <a:r>
              <a:rPr lang="hu-HU" sz="2400" dirty="0" err="1"/>
              <a:t>by</a:t>
            </a:r>
            <a:r>
              <a:rPr lang="hu-HU" sz="2400" dirty="0"/>
              <a:t> </a:t>
            </a:r>
            <a:r>
              <a:rPr lang="hu-HU" sz="2400" dirty="0" err="1"/>
              <a:t>level</a:t>
            </a:r>
            <a:r>
              <a:rPr lang="hu-HU" sz="2400" dirty="0"/>
              <a:t> of </a:t>
            </a:r>
            <a:r>
              <a:rPr lang="hu-HU" sz="2400" dirty="0" err="1"/>
              <a:t>education</a:t>
            </a:r>
            <a:r>
              <a:rPr lang="hu-HU" sz="2400" dirty="0"/>
              <a:t> </a:t>
            </a:r>
            <a:r>
              <a:rPr lang="hu-HU" sz="2400" dirty="0" err="1"/>
              <a:t>might</a:t>
            </a:r>
            <a:r>
              <a:rPr lang="hu-HU" sz="2400" dirty="0"/>
              <a:t> </a:t>
            </a:r>
            <a:r>
              <a:rPr lang="hu-HU" sz="2400" dirty="0" err="1"/>
              <a:t>help</a:t>
            </a:r>
            <a:endParaRPr lang="hu-HU" sz="2400" dirty="0"/>
          </a:p>
          <a:p>
            <a:endParaRPr lang="de-DE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515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828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/>
              <a:t>Table shows estimates of average treatment effects on the treated. The underlying matching algorithm is </a:t>
            </a:r>
            <a:r>
              <a:rPr lang="en-GB" sz="2400" dirty="0" err="1"/>
              <a:t>Epanechnikov</a:t>
            </a:r>
            <a:r>
              <a:rPr lang="en-GB" sz="2400" dirty="0"/>
              <a:t> kernel propensity score matching combined with exact matching on gender and level of education, with replacement. Bandwidth is calculated with a pair-matching based algorithm following the proposal of Huber et al. (2015). Standard errors in parentheses.</a:t>
            </a:r>
            <a:r>
              <a:rPr lang="en-GB" sz="2400" baseline="30000" dirty="0"/>
              <a:t>*</a:t>
            </a:r>
            <a:r>
              <a:rPr lang="en-GB" sz="2400" dirty="0"/>
              <a:t> </a:t>
            </a:r>
            <a:r>
              <a:rPr lang="en-GB" sz="2400" i="1" dirty="0"/>
              <a:t>p</a:t>
            </a:r>
            <a:r>
              <a:rPr lang="en-GB" sz="2400" dirty="0"/>
              <a:t> &lt; 0.1, </a:t>
            </a:r>
            <a:r>
              <a:rPr lang="en-GB" sz="2400" baseline="30000" dirty="0"/>
              <a:t>**</a:t>
            </a:r>
            <a:r>
              <a:rPr lang="en-GB" sz="2400" dirty="0"/>
              <a:t> </a:t>
            </a:r>
            <a:r>
              <a:rPr lang="en-GB" sz="2400" i="1" dirty="0"/>
              <a:t>p</a:t>
            </a:r>
            <a:r>
              <a:rPr lang="en-GB" sz="2400" dirty="0"/>
              <a:t> &lt; 0.05, </a:t>
            </a:r>
            <a:r>
              <a:rPr lang="en-GB" sz="2400" baseline="30000" dirty="0"/>
              <a:t>***</a:t>
            </a:r>
            <a:r>
              <a:rPr lang="en-GB" sz="2400" dirty="0"/>
              <a:t> </a:t>
            </a:r>
            <a:r>
              <a:rPr lang="en-GB" sz="2400" i="1" dirty="0"/>
              <a:t>p</a:t>
            </a:r>
            <a:r>
              <a:rPr lang="en-GB" sz="2400" dirty="0"/>
              <a:t> &lt; 0.01</a:t>
            </a:r>
          </a:p>
          <a:p>
            <a:endParaRPr lang="de-DE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rgbClr val="B816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85142197-8E0C-48B0-8F5F-8A440339D3B8}"/>
              </a:ext>
            </a:extLst>
          </p:cNvPr>
          <p:cNvSpPr/>
          <p:nvPr userDrawn="1"/>
        </p:nvSpPr>
        <p:spPr>
          <a:xfrm>
            <a:off x="0" y="11255635"/>
            <a:ext cx="24380824" cy="25234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5921964"/>
            <a:ext cx="18332511" cy="1231106"/>
          </a:xfrm>
        </p:spPr>
        <p:txBody>
          <a:bodyPr wrap="square" lIns="0" tIns="0" rIns="0" bIns="0" anchor="b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613656"/>
            <a:ext cx="3985698" cy="553998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rgbClr val="B81639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DFF220B5-E19B-436E-956E-10548D65F1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65096" y="8029816"/>
            <a:ext cx="15415728" cy="3227431"/>
          </a:xfrm>
          <a:prstGeom prst="rect">
            <a:avLst/>
          </a:prstGeom>
        </p:spPr>
      </p:pic>
      <p:pic>
        <p:nvPicPr>
          <p:cNvPr id="5" name="Grafika 4">
            <a:extLst>
              <a:ext uri="{FF2B5EF4-FFF2-40B4-BE49-F238E27FC236}">
                <a16:creationId xmlns:a16="http://schemas.microsoft.com/office/drawing/2014/main" id="{B7E2D0A0-436E-4ADB-ACB8-C5561D25EE6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60157" y="787400"/>
            <a:ext cx="3597338" cy="1479550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2E0632DF-9F68-4FCE-A208-DFD0F8073FB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161567" y="1402864"/>
            <a:ext cx="2959101" cy="72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6" y="1097394"/>
            <a:ext cx="16682557" cy="1077218"/>
          </a:xfrm>
        </p:spPr>
        <p:txBody>
          <a:bodyPr/>
          <a:lstStyle>
            <a:lvl1pPr>
              <a:defRPr>
                <a:solidFill>
                  <a:srgbClr val="B81639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16682557" cy="9187986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946E1382-9457-4995-A61D-9B34C403A1B1}"/>
              </a:ext>
            </a:extLst>
          </p:cNvPr>
          <p:cNvCxnSpPr>
            <a:cxnSpLocks/>
          </p:cNvCxnSpPr>
          <p:nvPr userDrawn="1"/>
        </p:nvCxnSpPr>
        <p:spPr>
          <a:xfrm>
            <a:off x="1260386" y="2405269"/>
            <a:ext cx="16681926" cy="0"/>
          </a:xfrm>
          <a:prstGeom prst="line">
            <a:avLst/>
          </a:prstGeom>
          <a:ln w="6350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B81639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6057A095-ECEE-410B-A417-9F41CD0065AE}"/>
              </a:ext>
            </a:extLst>
          </p:cNvPr>
          <p:cNvCxnSpPr>
            <a:cxnSpLocks/>
          </p:cNvCxnSpPr>
          <p:nvPr userDrawn="1"/>
        </p:nvCxnSpPr>
        <p:spPr>
          <a:xfrm>
            <a:off x="1260386" y="2405269"/>
            <a:ext cx="12277306" cy="0"/>
          </a:xfrm>
          <a:prstGeom prst="line">
            <a:avLst/>
          </a:prstGeom>
          <a:ln w="6350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2198483"/>
            <a:ext cx="4010673" cy="106503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/>
            </a:lvl1pPr>
            <a:lvl2pPr marL="914263" indent="0">
              <a:lnSpc>
                <a:spcPct val="150000"/>
              </a:lnSpc>
              <a:buNone/>
              <a:defRPr/>
            </a:lvl2pPr>
            <a:lvl3pPr marL="1828526" indent="0">
              <a:lnSpc>
                <a:spcPct val="150000"/>
              </a:lnSpc>
              <a:buNone/>
              <a:defRPr/>
            </a:lvl3pPr>
            <a:lvl4pPr marL="2742789" indent="0">
              <a:lnSpc>
                <a:spcPct val="150000"/>
              </a:lnSpc>
              <a:buNone/>
              <a:defRPr/>
            </a:lvl4pPr>
            <a:lvl5pPr marL="3657052" indent="0">
              <a:lnSpc>
                <a:spcPct val="150000"/>
              </a:lnSpc>
              <a:buNone/>
              <a:defRPr/>
            </a:lvl5pPr>
          </a:lstStyle>
          <a:p>
            <a:pPr lvl="0"/>
            <a:r>
              <a:rPr lang="nb-NO" dirty="0"/>
              <a:t>Click to add text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diagram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680471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AB4F7664-C4CB-4385-960C-6C56A16C4EF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260386" y="2198483"/>
            <a:ext cx="4010673" cy="106503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/>
            </a:lvl1pPr>
            <a:lvl2pPr marL="914263" indent="0">
              <a:lnSpc>
                <a:spcPct val="150000"/>
              </a:lnSpc>
              <a:buNone/>
              <a:defRPr/>
            </a:lvl2pPr>
            <a:lvl3pPr marL="1828526" indent="0">
              <a:lnSpc>
                <a:spcPct val="150000"/>
              </a:lnSpc>
              <a:buNone/>
              <a:defRPr/>
            </a:lvl3pPr>
            <a:lvl4pPr marL="2742789" indent="0">
              <a:lnSpc>
                <a:spcPct val="150000"/>
              </a:lnSpc>
              <a:buNone/>
              <a:defRPr/>
            </a:lvl4pPr>
            <a:lvl5pPr marL="3657052" indent="0">
              <a:lnSpc>
                <a:spcPct val="150000"/>
              </a:lnSpc>
              <a:buNone/>
              <a:defRPr/>
            </a:lvl5pPr>
          </a:lstStyle>
          <a:p>
            <a:pPr lvl="0"/>
            <a:r>
              <a:rPr lang="nb-NO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abl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680471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92844F20-6388-4CE6-A610-1AFC563942D2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260386" y="2198483"/>
            <a:ext cx="4010673" cy="106503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/>
            </a:lvl1pPr>
            <a:lvl2pPr marL="914263" indent="0">
              <a:lnSpc>
                <a:spcPct val="150000"/>
              </a:lnSpc>
              <a:buNone/>
              <a:defRPr/>
            </a:lvl2pPr>
            <a:lvl3pPr marL="1828526" indent="0">
              <a:lnSpc>
                <a:spcPct val="150000"/>
              </a:lnSpc>
              <a:buNone/>
              <a:defRPr/>
            </a:lvl3pPr>
            <a:lvl4pPr marL="2742789" indent="0">
              <a:lnSpc>
                <a:spcPct val="150000"/>
              </a:lnSpc>
              <a:buNone/>
              <a:defRPr/>
            </a:lvl4pPr>
            <a:lvl5pPr marL="3657052" indent="0">
              <a:lnSpc>
                <a:spcPct val="150000"/>
              </a:lnSpc>
              <a:buNone/>
              <a:defRPr/>
            </a:lvl5pPr>
          </a:lstStyle>
          <a:p>
            <a:pPr lvl="0"/>
            <a:r>
              <a:rPr lang="nb-NO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text red">
    <p:bg>
      <p:bgPr>
        <a:solidFill>
          <a:srgbClr val="B816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pic>
        <p:nvPicPr>
          <p:cNvPr id="4" name="Grafika 3">
            <a:extLst>
              <a:ext uri="{FF2B5EF4-FFF2-40B4-BE49-F238E27FC236}">
                <a16:creationId xmlns:a16="http://schemas.microsoft.com/office/drawing/2014/main" id="{C67D67A2-A6AD-4680-916A-4B0912D517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5614787"/>
            <a:ext cx="24392812" cy="705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6681926" cy="1077218"/>
          </a:xfrm>
        </p:spPr>
        <p:txBody>
          <a:bodyPr/>
          <a:lstStyle>
            <a:lvl1pPr>
              <a:defRPr>
                <a:solidFill>
                  <a:srgbClr val="B81639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cxnSp>
        <p:nvCxnSpPr>
          <p:cNvPr id="3" name="Łącznik prosty 2">
            <a:extLst>
              <a:ext uri="{FF2B5EF4-FFF2-40B4-BE49-F238E27FC236}">
                <a16:creationId xmlns:a16="http://schemas.microsoft.com/office/drawing/2014/main" id="{1D193FD6-5ABF-47A2-8373-59BC42A4470E}"/>
              </a:ext>
            </a:extLst>
          </p:cNvPr>
          <p:cNvCxnSpPr>
            <a:cxnSpLocks/>
          </p:cNvCxnSpPr>
          <p:nvPr userDrawn="1"/>
        </p:nvCxnSpPr>
        <p:spPr>
          <a:xfrm>
            <a:off x="1260386" y="2405269"/>
            <a:ext cx="16681926" cy="0"/>
          </a:xfrm>
          <a:prstGeom prst="line">
            <a:avLst/>
          </a:prstGeom>
          <a:ln w="6350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91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side">
    <p:bg>
      <p:bgPr>
        <a:solidFill>
          <a:srgbClr val="B816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3" name="Grafika 2">
            <a:extLst>
              <a:ext uri="{FF2B5EF4-FFF2-40B4-BE49-F238E27FC236}">
                <a16:creationId xmlns:a16="http://schemas.microsoft.com/office/drawing/2014/main" id="{BC700638-0CAF-483C-BB34-AB88E67DF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65096" y="10486982"/>
            <a:ext cx="15415728" cy="3227431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C44E8499-75E5-4971-88D3-9EBE8F87075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60157" y="787400"/>
            <a:ext cx="3597338" cy="1479550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0673FD3F-5FDD-41D1-9BC3-C817CD81CF0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161567" y="1402864"/>
            <a:ext cx="2959101" cy="72527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273048BB-54A7-4F75-930C-FC3000C89EB7}"/>
              </a:ext>
            </a:extLst>
          </p:cNvPr>
          <p:cNvSpPr txBox="1"/>
          <p:nvPr userDrawn="1"/>
        </p:nvSpPr>
        <p:spPr>
          <a:xfrm>
            <a:off x="1260157" y="12296712"/>
            <a:ext cx="7791859" cy="63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4000"/>
              </a:lnSpc>
            </a:pPr>
            <a:r>
              <a:rPr lang="en-US" sz="1600" i="0" dirty="0">
                <a:solidFill>
                  <a:schemeClr val="bg1"/>
                </a:solidFill>
              </a:rPr>
              <a:t>The „Youth employment partnerSHIP” project is funded by Iceland, Liechtenstein and Norway through the EEA and Norway Grants Fund for Youth Employment. </a:t>
            </a:r>
            <a:endParaRPr lang="pl-PL" sz="160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51" r:id="rId7"/>
    <p:sldLayoutId id="2147483654" r:id="rId8"/>
    <p:sldLayoutId id="2147483663" r:id="rId9"/>
  </p:sldLayoutIdLst>
  <p:hf hdr="0" dt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 baseline="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 baseline="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52111A-281B-48BB-AAA7-12360A2B6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3741" y="370118"/>
            <a:ext cx="18490883" cy="10895290"/>
          </a:xfrm>
        </p:spPr>
        <p:txBody>
          <a:bodyPr/>
          <a:lstStyle/>
          <a:p>
            <a:pPr algn="ctr"/>
            <a:br>
              <a:rPr lang="hu-HU" sz="6000" dirty="0"/>
            </a:br>
            <a:r>
              <a:rPr lang="en-US" sz="6000" dirty="0"/>
              <a:t>Can a short-term job trial p</a:t>
            </a:r>
            <a:r>
              <a:rPr lang="hu-HU" sz="6000" dirty="0" err="1"/>
              <a:t>rogramme</a:t>
            </a:r>
            <a:r>
              <a:rPr lang="en-US" sz="6000" dirty="0"/>
              <a:t> kick-</a:t>
            </a:r>
            <a:r>
              <a:rPr lang="hu-HU" sz="6000" dirty="0"/>
              <a:t>start</a:t>
            </a:r>
            <a:r>
              <a:rPr lang="en-US" sz="6000" dirty="0"/>
              <a:t> young jobseekers’ career</a:t>
            </a:r>
            <a:r>
              <a:rPr lang="hu-HU" sz="6000" dirty="0"/>
              <a:t>?</a:t>
            </a:r>
            <a:br>
              <a:rPr lang="hu-HU" sz="6000" dirty="0"/>
            </a:br>
            <a:r>
              <a:rPr lang="hu-HU" sz="6000" cap="small" dirty="0"/>
              <a:t> </a:t>
            </a:r>
            <a:br>
              <a:rPr lang="hu-HU" sz="6000" cap="small" dirty="0"/>
            </a:br>
            <a:r>
              <a:rPr lang="hu-HU" sz="3600" cap="small" dirty="0">
                <a:solidFill>
                  <a:schemeClr val="tx1"/>
                </a:solidFill>
              </a:rPr>
              <a:t>COUNTERFACTUAL EVALUATION OF THE 90-DAY JOB TRIAL PROGRAMME IN HUNGARY</a:t>
            </a:r>
            <a:br>
              <a:rPr lang="hu-HU" sz="3600" cap="small" dirty="0">
                <a:solidFill>
                  <a:schemeClr val="tx1"/>
                </a:solidFill>
              </a:rPr>
            </a:br>
            <a:br>
              <a:rPr lang="hu-HU" sz="3600" cap="small" dirty="0">
                <a:solidFill>
                  <a:schemeClr val="tx1"/>
                </a:solidFill>
              </a:rPr>
            </a:br>
            <a:r>
              <a:rPr lang="hu-HU" sz="3600" cap="small" dirty="0">
                <a:solidFill>
                  <a:schemeClr val="tx1"/>
                </a:solidFill>
              </a:rPr>
              <a:t>Judit Krekó, Márton Csillag, Balázs Munkácsy and Ágota </a:t>
            </a:r>
            <a:r>
              <a:rPr lang="hu-HU" sz="3600" cap="small" dirty="0" err="1">
                <a:solidFill>
                  <a:schemeClr val="tx1"/>
                </a:solidFill>
              </a:rPr>
              <a:t>Scharle</a:t>
            </a:r>
            <a:br>
              <a:rPr lang="hu-HU" sz="3600" cap="small" dirty="0">
                <a:solidFill>
                  <a:schemeClr val="tx1"/>
                </a:solidFill>
              </a:rPr>
            </a:br>
            <a:br>
              <a:rPr lang="hu-HU" sz="3600" cap="small" dirty="0">
                <a:solidFill>
                  <a:schemeClr val="tx1"/>
                </a:solidFill>
              </a:rPr>
            </a:br>
            <a:br>
              <a:rPr lang="hu-HU" sz="3600" cap="small" dirty="0">
                <a:solidFill>
                  <a:schemeClr val="tx1"/>
                </a:solidFill>
              </a:rPr>
            </a:br>
            <a:r>
              <a:rPr lang="en-US" sz="4400" dirty="0"/>
              <a:t>Youth employment </a:t>
            </a:r>
            <a:r>
              <a:rPr lang="en-US" sz="4400" dirty="0" err="1"/>
              <a:t>partnerSHIP</a:t>
            </a:r>
            <a:r>
              <a:rPr lang="en-US" sz="4400" dirty="0"/>
              <a:t>: evaluation studies in Spain, Hungary, Italy and Poland</a:t>
            </a:r>
            <a:br>
              <a:rPr lang="hu-HU" sz="4400" dirty="0"/>
            </a:br>
            <a:br>
              <a:rPr lang="hu-HU" sz="4400" dirty="0"/>
            </a:br>
            <a:br>
              <a:rPr lang="hu-HU" sz="4000" dirty="0"/>
            </a:br>
            <a:r>
              <a:rPr lang="en-GB" sz="4000" dirty="0"/>
              <a:t>Lost </a:t>
            </a:r>
            <a:r>
              <a:rPr lang="en-GB" sz="4000" dirty="0" err="1"/>
              <a:t>Millenials</a:t>
            </a:r>
            <a:r>
              <a:rPr lang="en-GB" sz="4000" dirty="0"/>
              <a:t> project </a:t>
            </a:r>
            <a:r>
              <a:rPr lang="en-GB" sz="4000" dirty="0" err="1"/>
              <a:t>kickoff</a:t>
            </a:r>
            <a:br>
              <a:rPr lang="hu-HU" sz="4000" dirty="0"/>
            </a:br>
            <a:r>
              <a:rPr lang="en-US" sz="4000" dirty="0"/>
              <a:t> </a:t>
            </a:r>
            <a:r>
              <a:rPr lang="hu-HU" sz="4000" dirty="0"/>
              <a:t>  2021 November  </a:t>
            </a:r>
            <a:r>
              <a:rPr lang="en-GB" sz="4000" dirty="0"/>
              <a:t>17</a:t>
            </a:r>
            <a:endParaRPr lang="pl-PL" sz="4000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7920C66-C34A-498B-BA73-7BADEECD68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60157" y="12245722"/>
            <a:ext cx="4220063" cy="461665"/>
          </a:xfrm>
        </p:spPr>
        <p:txBody>
          <a:bodyPr/>
          <a:lstStyle/>
          <a:p>
            <a:r>
              <a:rPr lang="en-GB" dirty="0"/>
              <a:t>Márton Csillag</a:t>
            </a:r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2B39AA46-3365-4A72-84F0-DB413347886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69015" y="11527577"/>
            <a:ext cx="9617938" cy="1179810"/>
          </a:xfrm>
        </p:spPr>
        <p:txBody>
          <a:bodyPr/>
          <a:lstStyle/>
          <a:p>
            <a:pPr algn="ctr"/>
            <a:r>
              <a:rPr lang="pl-PL" dirty="0"/>
              <a:t>Centre for Economic and Regional Research</a:t>
            </a:r>
          </a:p>
          <a:p>
            <a:pPr algn="ctr"/>
            <a:r>
              <a:rPr lang="pl-PL" dirty="0"/>
              <a:t> Budapest Institute for Policy Analysis</a:t>
            </a:r>
          </a:p>
        </p:txBody>
      </p:sp>
    </p:spTree>
    <p:extLst>
      <p:ext uri="{BB962C8B-B14F-4D97-AF65-F5344CB8AC3E}">
        <p14:creationId xmlns:p14="http://schemas.microsoft.com/office/powerpoint/2010/main" val="3589169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60387" y="1266671"/>
            <a:ext cx="21828213" cy="738664"/>
          </a:xfrm>
        </p:spPr>
        <p:txBody>
          <a:bodyPr/>
          <a:lstStyle/>
          <a:p>
            <a:r>
              <a:rPr lang="hu-HU" sz="4800" dirty="0"/>
              <a:t>SELECTION INTO THE TREATMENT GROUP: CREAM SKIMMING</a:t>
            </a:r>
            <a:endParaRPr lang="en-GB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60387" y="2674188"/>
            <a:ext cx="21189710" cy="10513196"/>
          </a:xfrm>
        </p:spPr>
        <p:txBody>
          <a:bodyPr>
            <a:normAutofit/>
          </a:bodyPr>
          <a:lstStyle/>
          <a:p>
            <a:pPr lvl="0">
              <a:buClr>
                <a:srgbClr val="C00000"/>
              </a:buClr>
            </a:pPr>
            <a:r>
              <a:rPr lang="en-GB" sz="3600" dirty="0">
                <a:solidFill>
                  <a:srgbClr val="1E1E1C"/>
                </a:solidFill>
              </a:rPr>
              <a:t> Job trial </a:t>
            </a:r>
            <a:r>
              <a:rPr lang="hu-HU" sz="3600" dirty="0">
                <a:solidFill>
                  <a:srgbClr val="1E1E1C"/>
                </a:solidFill>
              </a:rPr>
              <a:t>(and YG) </a:t>
            </a:r>
            <a:r>
              <a:rPr lang="en-GB" sz="3600" dirty="0">
                <a:solidFill>
                  <a:srgbClr val="1E1E1C"/>
                </a:solidFill>
              </a:rPr>
              <a:t>participants are </a:t>
            </a:r>
            <a:r>
              <a:rPr lang="hu-HU" sz="3600" dirty="0" err="1">
                <a:solidFill>
                  <a:srgbClr val="1E1E1C"/>
                </a:solidFill>
              </a:rPr>
              <a:t>the</a:t>
            </a:r>
            <a:r>
              <a:rPr lang="hu-HU" sz="3600" dirty="0">
                <a:solidFill>
                  <a:srgbClr val="1E1E1C"/>
                </a:solidFill>
              </a:rPr>
              <a:t> most </a:t>
            </a:r>
            <a:r>
              <a:rPr lang="hu-HU" sz="3600" dirty="0" err="1">
                <a:solidFill>
                  <a:srgbClr val="1E1E1C"/>
                </a:solidFill>
              </a:rPr>
              <a:t>employable</a:t>
            </a:r>
            <a:r>
              <a:rPr lang="hu-HU" sz="3600" dirty="0">
                <a:solidFill>
                  <a:srgbClr val="1E1E1C"/>
                </a:solidFill>
              </a:rPr>
              <a:t> </a:t>
            </a:r>
            <a:r>
              <a:rPr lang="hu-HU" sz="3600" dirty="0" err="1">
                <a:solidFill>
                  <a:srgbClr val="1E1E1C"/>
                </a:solidFill>
              </a:rPr>
              <a:t>registered</a:t>
            </a:r>
            <a:r>
              <a:rPr lang="hu-HU" sz="3600" dirty="0">
                <a:solidFill>
                  <a:srgbClr val="1E1E1C"/>
                </a:solidFill>
              </a:rPr>
              <a:t> </a:t>
            </a:r>
            <a:r>
              <a:rPr lang="hu-HU" sz="3600" dirty="0" err="1">
                <a:solidFill>
                  <a:srgbClr val="1E1E1C"/>
                </a:solidFill>
              </a:rPr>
              <a:t>jobseekers</a:t>
            </a:r>
            <a:endParaRPr lang="hu-HU" sz="3600" dirty="0">
              <a:solidFill>
                <a:srgbClr val="1E1E1C"/>
              </a:solidFill>
            </a:endParaRPr>
          </a:p>
          <a:p>
            <a:pPr lvl="1">
              <a:buClr>
                <a:srgbClr val="C00000"/>
              </a:buClr>
            </a:pPr>
            <a:r>
              <a:rPr lang="en-GB" sz="3200" dirty="0">
                <a:solidFill>
                  <a:srgbClr val="1E1E1C"/>
                </a:solidFill>
              </a:rPr>
              <a:t>More educated </a:t>
            </a:r>
          </a:p>
          <a:p>
            <a:pPr lvl="1">
              <a:buClr>
                <a:srgbClr val="C00000"/>
              </a:buClr>
            </a:pPr>
            <a:r>
              <a:rPr lang="en-GB" sz="3200" dirty="0">
                <a:solidFill>
                  <a:srgbClr val="1E1E1C"/>
                </a:solidFill>
              </a:rPr>
              <a:t>Longer employment history,  shorter NEET history </a:t>
            </a:r>
          </a:p>
          <a:p>
            <a:pPr lvl="1">
              <a:buClr>
                <a:srgbClr val="C00000"/>
              </a:buClr>
            </a:pPr>
            <a:r>
              <a:rPr lang="en-GB" sz="3200" dirty="0">
                <a:solidFill>
                  <a:srgbClr val="1E1E1C"/>
                </a:solidFill>
              </a:rPr>
              <a:t>Shorter maternity history</a:t>
            </a:r>
          </a:p>
          <a:p>
            <a:pPr lvl="1">
              <a:buClr>
                <a:srgbClr val="C00000"/>
              </a:buClr>
            </a:pPr>
            <a:r>
              <a:rPr lang="hu-HU" sz="3200" dirty="0" err="1">
                <a:solidFill>
                  <a:srgbClr val="1E1E1C"/>
                </a:solidFill>
              </a:rPr>
              <a:t>Lower</a:t>
            </a:r>
            <a:r>
              <a:rPr lang="hu-HU" sz="3200" dirty="0">
                <a:solidFill>
                  <a:srgbClr val="1E1E1C"/>
                </a:solidFill>
              </a:rPr>
              <a:t> </a:t>
            </a:r>
            <a:r>
              <a:rPr lang="hu-HU" sz="3200" dirty="0" err="1">
                <a:solidFill>
                  <a:srgbClr val="1E1E1C"/>
                </a:solidFill>
              </a:rPr>
              <a:t>prob</a:t>
            </a:r>
            <a:r>
              <a:rPr lang="hu-HU" sz="3200" dirty="0">
                <a:solidFill>
                  <a:srgbClr val="1E1E1C"/>
                </a:solidFill>
              </a:rPr>
              <a:t>. </a:t>
            </a:r>
            <a:r>
              <a:rPr lang="hu-HU" sz="3200" dirty="0" err="1">
                <a:solidFill>
                  <a:srgbClr val="1E1E1C"/>
                </a:solidFill>
              </a:rPr>
              <a:t>to</a:t>
            </a:r>
            <a:r>
              <a:rPr lang="en-GB" sz="3200" dirty="0">
                <a:solidFill>
                  <a:srgbClr val="1E1E1C"/>
                </a:solidFill>
              </a:rPr>
              <a:t> live in small villages</a:t>
            </a:r>
            <a:r>
              <a:rPr lang="hu-HU" sz="3200" dirty="0">
                <a:solidFill>
                  <a:srgbClr val="1E1E1C"/>
                </a:solidFill>
              </a:rPr>
              <a:t> </a:t>
            </a:r>
          </a:p>
          <a:p>
            <a:pPr lvl="1">
              <a:buClr>
                <a:srgbClr val="C00000"/>
              </a:buClr>
            </a:pPr>
            <a:r>
              <a:rPr lang="hu-HU" sz="3200" dirty="0" err="1">
                <a:solidFill>
                  <a:srgbClr val="1E1E1C"/>
                </a:solidFill>
              </a:rPr>
              <a:t>Lower</a:t>
            </a:r>
            <a:r>
              <a:rPr lang="en-GB" sz="3200" dirty="0">
                <a:solidFill>
                  <a:srgbClr val="1E1E1C"/>
                </a:solidFill>
              </a:rPr>
              <a:t> </a:t>
            </a:r>
            <a:r>
              <a:rPr lang="en-GB" sz="3200" dirty="0" err="1">
                <a:solidFill>
                  <a:srgbClr val="1E1E1C"/>
                </a:solidFill>
              </a:rPr>
              <a:t>prob</a:t>
            </a:r>
            <a:r>
              <a:rPr lang="hu-HU" sz="3200" dirty="0">
                <a:solidFill>
                  <a:srgbClr val="1E1E1C"/>
                </a:solidFill>
              </a:rPr>
              <a:t>.</a:t>
            </a:r>
            <a:r>
              <a:rPr lang="en-GB" sz="3200" dirty="0">
                <a:solidFill>
                  <a:srgbClr val="1E1E1C"/>
                </a:solidFill>
              </a:rPr>
              <a:t> to </a:t>
            </a:r>
            <a:r>
              <a:rPr lang="hu-HU" sz="3200" dirty="0" err="1">
                <a:solidFill>
                  <a:srgbClr val="1E1E1C"/>
                </a:solidFill>
              </a:rPr>
              <a:t>search</a:t>
            </a:r>
            <a:r>
              <a:rPr lang="hu-HU" sz="3200" dirty="0">
                <a:solidFill>
                  <a:srgbClr val="1E1E1C"/>
                </a:solidFill>
              </a:rPr>
              <a:t> </a:t>
            </a:r>
            <a:r>
              <a:rPr lang="hu-HU" sz="3200" dirty="0" err="1">
                <a:solidFill>
                  <a:srgbClr val="1E1E1C"/>
                </a:solidFill>
              </a:rPr>
              <a:t>elementary</a:t>
            </a:r>
            <a:r>
              <a:rPr lang="hu-HU" sz="3200" dirty="0">
                <a:solidFill>
                  <a:srgbClr val="1E1E1C"/>
                </a:solidFill>
              </a:rPr>
              <a:t> </a:t>
            </a:r>
            <a:r>
              <a:rPr lang="hu-HU" sz="3200" dirty="0" err="1">
                <a:solidFill>
                  <a:srgbClr val="1E1E1C"/>
                </a:solidFill>
              </a:rPr>
              <a:t>jobs</a:t>
            </a:r>
            <a:endParaRPr lang="en-GB" sz="3200" dirty="0">
              <a:solidFill>
                <a:srgbClr val="1E1E1C"/>
              </a:solidFill>
            </a:endParaRPr>
          </a:p>
          <a:p>
            <a:pPr lvl="1">
              <a:buClr>
                <a:srgbClr val="C00000"/>
              </a:buClr>
            </a:pPr>
            <a:endParaRPr lang="en-GB" sz="3600" dirty="0">
              <a:solidFill>
                <a:srgbClr val="1E1E1C"/>
              </a:solidFill>
            </a:endParaRPr>
          </a:p>
          <a:p>
            <a:pPr>
              <a:buClr>
                <a:srgbClr val="B81639"/>
              </a:buClr>
            </a:pPr>
            <a:r>
              <a:rPr lang="en-GB" sz="3600" b="1" dirty="0"/>
              <a:t>Not consistent with the principles of Y</a:t>
            </a:r>
            <a:r>
              <a:rPr lang="hu-HU" sz="3600" b="1" dirty="0" err="1"/>
              <a:t>outh</a:t>
            </a:r>
            <a:r>
              <a:rPr lang="hu-HU" sz="3600" b="1" dirty="0"/>
              <a:t> </a:t>
            </a:r>
            <a:r>
              <a:rPr lang="en-GB" sz="3600" b="1" dirty="0"/>
              <a:t>G</a:t>
            </a:r>
            <a:r>
              <a:rPr lang="hu-HU" sz="3600" b="1" dirty="0" err="1"/>
              <a:t>uarantee</a:t>
            </a:r>
            <a:r>
              <a:rPr lang="en-GB" sz="3600" dirty="0"/>
              <a:t>: </a:t>
            </a:r>
            <a:endParaRPr lang="hu-HU" sz="3600" dirty="0"/>
          </a:p>
          <a:p>
            <a:pPr lvl="1"/>
            <a:r>
              <a:rPr lang="hu-HU" sz="3600" dirty="0"/>
              <a:t>p</a:t>
            </a:r>
            <a:r>
              <a:rPr lang="en-GB" sz="3600" dirty="0" err="1"/>
              <a:t>riority</a:t>
            </a:r>
            <a:r>
              <a:rPr lang="en-GB" sz="3600" dirty="0"/>
              <a:t> should be given to most </a:t>
            </a:r>
            <a:r>
              <a:rPr lang="en-GB" sz="3600" dirty="0" err="1"/>
              <a:t>vuln</a:t>
            </a:r>
            <a:r>
              <a:rPr lang="hu-HU" sz="3600" dirty="0"/>
              <a:t>e</a:t>
            </a:r>
            <a:r>
              <a:rPr lang="en-GB" sz="3600" dirty="0" err="1"/>
              <a:t>rable</a:t>
            </a:r>
            <a:r>
              <a:rPr lang="en-GB" sz="3600" dirty="0"/>
              <a:t> groups and long term unemployed</a:t>
            </a:r>
          </a:p>
        </p:txBody>
      </p:sp>
    </p:spTree>
    <p:extLst>
      <p:ext uri="{BB962C8B-B14F-4D97-AF65-F5344CB8AC3E}">
        <p14:creationId xmlns:p14="http://schemas.microsoft.com/office/powerpoint/2010/main" val="3993115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386" y="1266669"/>
            <a:ext cx="20236640" cy="738664"/>
          </a:xfrm>
        </p:spPr>
        <p:txBody>
          <a:bodyPr/>
          <a:lstStyle/>
          <a:p>
            <a:r>
              <a:rPr lang="hu-HU" sz="4800" dirty="0"/>
              <a:t>PSM MATCHING: OUTCOMES ON 6 MONTHS HORIZON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386" y="2777706"/>
            <a:ext cx="22479508" cy="10800271"/>
          </a:xfrm>
        </p:spPr>
        <p:txBody>
          <a:bodyPr>
            <a:normAutofit/>
          </a:bodyPr>
          <a:lstStyle/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sz="3600" dirty="0"/>
          </a:p>
          <a:p>
            <a:endParaRPr lang="hu-HU" sz="36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67009"/>
              </p:ext>
            </p:extLst>
          </p:nvPr>
        </p:nvGraphicFramePr>
        <p:xfrm>
          <a:off x="608526" y="2777706"/>
          <a:ext cx="22062288" cy="999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name="Document" r:id="rId4" imgW="6126750" imgH="2710690" progId="Word.Document.12">
                  <p:embed/>
                </p:oleObj>
              </mc:Choice>
              <mc:Fallback>
                <p:oleObj name="Document" r:id="rId4" imgW="6126750" imgH="27106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8526" y="2777706"/>
                        <a:ext cx="22062288" cy="999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4532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386" y="897339"/>
            <a:ext cx="22945335" cy="1477328"/>
          </a:xfrm>
        </p:spPr>
        <p:txBody>
          <a:bodyPr/>
          <a:lstStyle/>
          <a:p>
            <a:r>
              <a:rPr lang="hu-HU" sz="4800" dirty="0"/>
              <a:t>INCENTIVE TO SELECT MORE EDUCATED JOBSEEKERS INTO THE PROGRAMME 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385" y="3091543"/>
            <a:ext cx="21754889" cy="10331159"/>
          </a:xfrm>
        </p:spPr>
        <p:txBody>
          <a:bodyPr>
            <a:normAutofit/>
          </a:bodyPr>
          <a:lstStyle/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5451" y="3006434"/>
            <a:ext cx="21629922" cy="981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044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386" y="1266671"/>
            <a:ext cx="22747096" cy="738664"/>
          </a:xfrm>
        </p:spPr>
        <p:txBody>
          <a:bodyPr/>
          <a:lstStyle/>
          <a:p>
            <a:r>
              <a:rPr lang="hu-HU" sz="4800" dirty="0"/>
              <a:t>MATCHING RESULTS: 6 vs. 12 MONTHS: THE IMPACT DIMINISHES WITH TIME 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386" y="3091543"/>
            <a:ext cx="22747096" cy="104810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sz="2300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4731" y="2467155"/>
            <a:ext cx="20506776" cy="1110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132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386" y="897340"/>
            <a:ext cx="21197278" cy="1477328"/>
          </a:xfrm>
        </p:spPr>
        <p:txBody>
          <a:bodyPr/>
          <a:lstStyle/>
          <a:p>
            <a:r>
              <a:rPr lang="hu-HU" sz="4800" dirty="0"/>
              <a:t>DOES JOB TRIAL PROMOTE LONG TERM WORK RELATIONS?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386" y="2560320"/>
            <a:ext cx="22020238" cy="9719209"/>
          </a:xfrm>
        </p:spPr>
        <p:txBody>
          <a:bodyPr>
            <a:normAutofit/>
          </a:bodyPr>
          <a:lstStyle/>
          <a:p>
            <a:pPr>
              <a:buClr>
                <a:srgbClr val="B81639"/>
              </a:buClr>
            </a:pPr>
            <a:r>
              <a:rPr lang="hu-HU" sz="3600" dirty="0"/>
              <a:t>Job </a:t>
            </a:r>
            <a:r>
              <a:rPr lang="hu-HU" sz="3600" dirty="0" err="1"/>
              <a:t>trial</a:t>
            </a:r>
            <a:r>
              <a:rPr lang="hu-HU" sz="3600" dirty="0"/>
              <a:t> </a:t>
            </a:r>
            <a:r>
              <a:rPr lang="hu-HU" sz="3600" dirty="0" err="1"/>
              <a:t>for</a:t>
            </a:r>
            <a:r>
              <a:rPr lang="hu-HU" sz="3600" dirty="0"/>
              <a:t> </a:t>
            </a:r>
            <a:r>
              <a:rPr lang="hu-HU" sz="3600" dirty="0" err="1"/>
              <a:t>short</a:t>
            </a:r>
            <a:r>
              <a:rPr lang="hu-HU" sz="3600" dirty="0"/>
              <a:t> </a:t>
            </a:r>
            <a:r>
              <a:rPr lang="hu-HU" sz="3600" dirty="0" err="1"/>
              <a:t>term</a:t>
            </a:r>
            <a:r>
              <a:rPr lang="hu-HU" sz="3600" dirty="0"/>
              <a:t>, </a:t>
            </a:r>
            <a:r>
              <a:rPr lang="hu-HU" sz="3600" b="1" dirty="0" err="1"/>
              <a:t>seasonal</a:t>
            </a:r>
            <a:r>
              <a:rPr lang="hu-HU" sz="3600" b="1" dirty="0"/>
              <a:t> </a:t>
            </a:r>
            <a:r>
              <a:rPr lang="hu-HU" sz="3600" b="1" dirty="0" err="1"/>
              <a:t>work</a:t>
            </a:r>
            <a:r>
              <a:rPr lang="hu-HU" sz="3600" b="1" dirty="0"/>
              <a:t> </a:t>
            </a:r>
          </a:p>
          <a:p>
            <a:pPr lvl="1">
              <a:buClr>
                <a:srgbClr val="B81639"/>
              </a:buClr>
            </a:pPr>
            <a:r>
              <a:rPr lang="hu-HU" sz="3600" dirty="0" err="1"/>
              <a:t>Firms</a:t>
            </a:r>
            <a:r>
              <a:rPr lang="hu-HU" sz="3600" dirty="0"/>
              <a:t> in </a:t>
            </a:r>
            <a:r>
              <a:rPr lang="hu-HU" sz="3600" b="1" dirty="0" err="1"/>
              <a:t>accommodation</a:t>
            </a:r>
            <a:r>
              <a:rPr lang="hu-HU" sz="3600" b="1" dirty="0"/>
              <a:t> and </a:t>
            </a:r>
            <a:r>
              <a:rPr lang="hu-HU" sz="3600" b="1" dirty="0" err="1"/>
              <a:t>food</a:t>
            </a:r>
            <a:r>
              <a:rPr lang="hu-HU" sz="3600" b="1" dirty="0"/>
              <a:t> </a:t>
            </a:r>
            <a:r>
              <a:rPr lang="hu-HU" sz="3600" b="1" dirty="0" err="1"/>
              <a:t>services</a:t>
            </a:r>
            <a:r>
              <a:rPr lang="hu-HU" sz="3600" dirty="0"/>
              <a:t> </a:t>
            </a:r>
            <a:r>
              <a:rPr lang="hu-HU" sz="3600" dirty="0" err="1"/>
              <a:t>are</a:t>
            </a:r>
            <a:r>
              <a:rPr lang="hu-HU" sz="3600" dirty="0"/>
              <a:t> more </a:t>
            </a:r>
            <a:r>
              <a:rPr lang="hu-HU" sz="3600" dirty="0" err="1"/>
              <a:t>likely</a:t>
            </a:r>
            <a:r>
              <a:rPr lang="hu-HU" sz="3600" dirty="0"/>
              <a:t> </a:t>
            </a:r>
            <a:r>
              <a:rPr lang="hu-HU" sz="3600" dirty="0" err="1"/>
              <a:t>to</a:t>
            </a:r>
            <a:r>
              <a:rPr lang="hu-HU" sz="3600" dirty="0"/>
              <a:t> </a:t>
            </a:r>
            <a:r>
              <a:rPr lang="hu-HU" sz="3600" dirty="0" err="1"/>
              <a:t>participate</a:t>
            </a:r>
            <a:r>
              <a:rPr lang="hu-HU" sz="3600" dirty="0"/>
              <a:t> in YG </a:t>
            </a:r>
            <a:r>
              <a:rPr lang="hu-HU" sz="3600" dirty="0" err="1"/>
              <a:t>than</a:t>
            </a:r>
            <a:r>
              <a:rPr lang="hu-HU" sz="3600" dirty="0"/>
              <a:t> </a:t>
            </a:r>
            <a:r>
              <a:rPr lang="hu-HU" sz="3600" dirty="0" err="1"/>
              <a:t>other</a:t>
            </a:r>
            <a:r>
              <a:rPr lang="hu-HU" sz="3600" dirty="0"/>
              <a:t> </a:t>
            </a:r>
            <a:r>
              <a:rPr lang="hu-HU" sz="3600" dirty="0" err="1"/>
              <a:t>firms</a:t>
            </a:r>
            <a:endParaRPr lang="hu-HU" sz="3600" dirty="0"/>
          </a:p>
          <a:p>
            <a:pPr lvl="1">
              <a:buClr>
                <a:srgbClr val="B81639"/>
              </a:buClr>
            </a:pPr>
            <a:r>
              <a:rPr lang="hu-HU" sz="3600" dirty="0" err="1"/>
              <a:t>Participants</a:t>
            </a:r>
            <a:r>
              <a:rPr lang="hu-HU" sz="3600" dirty="0"/>
              <a:t> </a:t>
            </a:r>
            <a:r>
              <a:rPr lang="hu-HU" sz="3600" dirty="0" err="1"/>
              <a:t>are</a:t>
            </a:r>
            <a:r>
              <a:rPr lang="hu-HU" sz="3600" dirty="0"/>
              <a:t> more </a:t>
            </a:r>
            <a:r>
              <a:rPr lang="hu-HU" sz="3600" dirty="0" err="1"/>
              <a:t>likely</a:t>
            </a:r>
            <a:r>
              <a:rPr lang="hu-HU" sz="3600" dirty="0"/>
              <a:t> </a:t>
            </a:r>
            <a:r>
              <a:rPr lang="hu-HU" sz="3600" dirty="0" err="1"/>
              <a:t>to</a:t>
            </a:r>
            <a:r>
              <a:rPr lang="hu-HU" sz="3600" dirty="0"/>
              <a:t> </a:t>
            </a:r>
            <a:r>
              <a:rPr lang="hu-HU" sz="3600" dirty="0" err="1"/>
              <a:t>work</a:t>
            </a:r>
            <a:r>
              <a:rPr lang="hu-HU" sz="3600" dirty="0"/>
              <a:t> in </a:t>
            </a:r>
            <a:r>
              <a:rPr lang="hu-HU" sz="3600" b="1" dirty="0" err="1"/>
              <a:t>commercial</a:t>
            </a:r>
            <a:r>
              <a:rPr lang="hu-HU" sz="3600" b="1" dirty="0"/>
              <a:t> and </a:t>
            </a:r>
            <a:r>
              <a:rPr lang="hu-HU" sz="3600" b="1" dirty="0" err="1"/>
              <a:t>catering</a:t>
            </a:r>
            <a:r>
              <a:rPr lang="hu-HU" sz="3600" b="1" dirty="0"/>
              <a:t> </a:t>
            </a:r>
            <a:r>
              <a:rPr lang="hu-HU" sz="3600" b="1" dirty="0" err="1"/>
              <a:t>occupations</a:t>
            </a:r>
            <a:r>
              <a:rPr lang="hu-HU" sz="3600" b="1" dirty="0"/>
              <a:t> </a:t>
            </a:r>
            <a:r>
              <a:rPr lang="hu-HU" sz="3600" dirty="0" err="1"/>
              <a:t>than</a:t>
            </a:r>
            <a:r>
              <a:rPr lang="hu-HU" sz="3600" dirty="0"/>
              <a:t> </a:t>
            </a:r>
            <a:r>
              <a:rPr lang="hu-HU" sz="3600" dirty="0" err="1"/>
              <a:t>other</a:t>
            </a:r>
            <a:r>
              <a:rPr lang="hu-HU" sz="3600" dirty="0"/>
              <a:t> 20-25 </a:t>
            </a:r>
            <a:r>
              <a:rPr lang="hu-HU" sz="3600" dirty="0" err="1"/>
              <a:t>year-olds</a:t>
            </a:r>
            <a:r>
              <a:rPr lang="hu-HU" sz="3600" dirty="0"/>
              <a:t> (24 </a:t>
            </a:r>
            <a:r>
              <a:rPr lang="hu-HU" sz="3600" dirty="0" err="1"/>
              <a:t>vs</a:t>
            </a:r>
            <a:r>
              <a:rPr lang="hu-HU" sz="3600" dirty="0"/>
              <a:t> 15%)</a:t>
            </a:r>
            <a:endParaRPr lang="en-GB" sz="3600" dirty="0"/>
          </a:p>
          <a:p>
            <a:pPr>
              <a:buClr>
                <a:srgbClr val="B81639"/>
              </a:buClr>
            </a:pPr>
            <a:r>
              <a:rPr lang="hu-HU" sz="3600" dirty="0" err="1"/>
              <a:t>Some</a:t>
            </a:r>
            <a:r>
              <a:rPr lang="hu-HU" sz="3600" dirty="0"/>
              <a:t> </a:t>
            </a:r>
            <a:r>
              <a:rPr lang="hu-HU" sz="3600" dirty="0" err="1"/>
              <a:t>firms</a:t>
            </a:r>
            <a:r>
              <a:rPr lang="hu-HU" sz="3600" dirty="0"/>
              <a:t>  </a:t>
            </a:r>
            <a:r>
              <a:rPr lang="hu-HU" sz="3600" dirty="0" err="1"/>
              <a:t>misuse</a:t>
            </a:r>
            <a:r>
              <a:rPr lang="hu-HU" sz="3600" dirty="0"/>
              <a:t>  </a:t>
            </a:r>
            <a:r>
              <a:rPr lang="hu-HU" sz="3600" dirty="0" err="1"/>
              <a:t>the</a:t>
            </a:r>
            <a:r>
              <a:rPr lang="hu-HU" sz="3600" dirty="0"/>
              <a:t> </a:t>
            </a:r>
            <a:r>
              <a:rPr lang="hu-HU" sz="3600" dirty="0" err="1"/>
              <a:t>subsidy</a:t>
            </a:r>
            <a:r>
              <a:rPr lang="hu-HU" sz="3600" dirty="0"/>
              <a:t>: </a:t>
            </a:r>
          </a:p>
          <a:p>
            <a:pPr lvl="1">
              <a:buClr>
                <a:srgbClr val="B81639"/>
              </a:buClr>
            </a:pPr>
            <a:r>
              <a:rPr lang="hu-HU" sz="3600" dirty="0"/>
              <a:t>of </a:t>
            </a:r>
            <a:r>
              <a:rPr lang="hu-HU" sz="3600" b="1" dirty="0" err="1"/>
              <a:t>those</a:t>
            </a:r>
            <a:r>
              <a:rPr lang="hu-HU" sz="3600" b="1" dirty="0"/>
              <a:t> </a:t>
            </a:r>
            <a:r>
              <a:rPr lang="hu-HU" sz="3600" b="1" dirty="0" err="1"/>
              <a:t>who</a:t>
            </a:r>
            <a:r>
              <a:rPr lang="hu-HU" sz="3600" b="1" dirty="0"/>
              <a:t> </a:t>
            </a:r>
            <a:r>
              <a:rPr lang="hu-HU" sz="3600" b="1" dirty="0" err="1"/>
              <a:t>stay</a:t>
            </a:r>
            <a:r>
              <a:rPr lang="hu-HU" sz="3600" b="1" dirty="0"/>
              <a:t> </a:t>
            </a:r>
            <a:r>
              <a:rPr lang="hu-HU" sz="3600" b="1" dirty="0" err="1"/>
              <a:t>at</a:t>
            </a:r>
            <a:r>
              <a:rPr lang="hu-HU" sz="3600" b="1" dirty="0"/>
              <a:t> </a:t>
            </a:r>
            <a:r>
              <a:rPr lang="hu-HU" sz="3600" b="1" dirty="0" err="1"/>
              <a:t>the</a:t>
            </a:r>
            <a:r>
              <a:rPr lang="hu-HU" sz="3600" b="1" dirty="0"/>
              <a:t> </a:t>
            </a:r>
            <a:r>
              <a:rPr lang="hu-HU" sz="3600" b="1" dirty="0" err="1"/>
              <a:t>same</a:t>
            </a:r>
            <a:r>
              <a:rPr lang="hu-HU" sz="3600" b="1" dirty="0"/>
              <a:t> </a:t>
            </a:r>
            <a:r>
              <a:rPr lang="hu-HU" sz="3600" b="1" dirty="0" err="1"/>
              <a:t>workplace</a:t>
            </a:r>
            <a:r>
              <a:rPr lang="hu-HU" sz="3600" b="1" dirty="0"/>
              <a:t> </a:t>
            </a:r>
            <a:r>
              <a:rPr lang="hu-HU" sz="3600" dirty="0" err="1"/>
              <a:t>where</a:t>
            </a:r>
            <a:r>
              <a:rPr lang="hu-HU" sz="3600" dirty="0"/>
              <a:t> </a:t>
            </a:r>
            <a:r>
              <a:rPr lang="hu-HU" sz="3600" dirty="0" err="1"/>
              <a:t>received</a:t>
            </a:r>
            <a:r>
              <a:rPr lang="hu-HU" sz="3600" dirty="0"/>
              <a:t> </a:t>
            </a:r>
            <a:r>
              <a:rPr lang="hu-HU" sz="3600" dirty="0" err="1"/>
              <a:t>the</a:t>
            </a:r>
            <a:r>
              <a:rPr lang="hu-HU" sz="3600" dirty="0"/>
              <a:t> </a:t>
            </a:r>
            <a:r>
              <a:rPr lang="hu-HU" sz="3600" dirty="0" err="1"/>
              <a:t>subsidy</a:t>
            </a:r>
            <a:r>
              <a:rPr lang="hu-HU" sz="3600" dirty="0"/>
              <a:t>, 12% </a:t>
            </a:r>
            <a:r>
              <a:rPr lang="hu-HU" sz="3600" dirty="0" err="1"/>
              <a:t>work</a:t>
            </a:r>
            <a:r>
              <a:rPr lang="hu-HU" sz="3600" dirty="0"/>
              <a:t> </a:t>
            </a:r>
            <a:r>
              <a:rPr lang="hu-HU" sz="3600" dirty="0" err="1"/>
              <a:t>as</a:t>
            </a:r>
            <a:r>
              <a:rPr lang="hu-HU" sz="3600" dirty="0"/>
              <a:t> a </a:t>
            </a:r>
            <a:r>
              <a:rPr lang="hu-HU" sz="3600" dirty="0" err="1"/>
              <a:t>temporary</a:t>
            </a:r>
            <a:r>
              <a:rPr lang="hu-HU" sz="3600" dirty="0"/>
              <a:t> </a:t>
            </a:r>
            <a:r>
              <a:rPr lang="hu-HU" sz="3600" dirty="0" err="1"/>
              <a:t>worker</a:t>
            </a:r>
            <a:r>
              <a:rPr lang="hu-HU" sz="3600" dirty="0"/>
              <a:t> and 8% </a:t>
            </a:r>
            <a:r>
              <a:rPr lang="hu-HU" sz="3600" dirty="0" err="1"/>
              <a:t>as</a:t>
            </a:r>
            <a:r>
              <a:rPr lang="hu-HU" sz="3600" dirty="0"/>
              <a:t> a </a:t>
            </a:r>
            <a:r>
              <a:rPr lang="hu-HU" sz="3600" dirty="0" err="1"/>
              <a:t>public</a:t>
            </a:r>
            <a:r>
              <a:rPr lang="hu-HU" sz="3600" dirty="0"/>
              <a:t> </a:t>
            </a:r>
            <a:r>
              <a:rPr lang="hu-HU" sz="3600" dirty="0" err="1"/>
              <a:t>worker</a:t>
            </a:r>
            <a:endParaRPr lang="hu-HU" sz="3600" dirty="0"/>
          </a:p>
          <a:p>
            <a:pPr lvl="1">
              <a:buClr>
                <a:srgbClr val="B81639"/>
              </a:buClr>
            </a:pPr>
            <a:r>
              <a:rPr lang="en-GB" sz="3600" dirty="0"/>
              <a:t>Of those who </a:t>
            </a:r>
            <a:r>
              <a:rPr lang="hu-HU" sz="3600" dirty="0" err="1"/>
              <a:t>employed</a:t>
            </a:r>
            <a:r>
              <a:rPr lang="en-GB" sz="3600" dirty="0"/>
              <a:t> after the programme, </a:t>
            </a:r>
            <a:r>
              <a:rPr lang="en-GB" sz="3600" b="1" dirty="0"/>
              <a:t>4</a:t>
            </a:r>
            <a:r>
              <a:rPr lang="hu-HU" sz="3600" b="1" dirty="0"/>
              <a:t>0</a:t>
            </a:r>
            <a:r>
              <a:rPr lang="en-GB" sz="3600" b="1" dirty="0"/>
              <a:t>% works at the same</a:t>
            </a:r>
            <a:r>
              <a:rPr lang="en-GB" sz="3600" dirty="0"/>
              <a:t> firm where received the subsidy</a:t>
            </a:r>
            <a:r>
              <a:rPr lang="hu-HU" sz="3600" dirty="0"/>
              <a:t>  6 </a:t>
            </a:r>
            <a:r>
              <a:rPr lang="hu-HU" sz="3600" dirty="0" err="1"/>
              <a:t>months</a:t>
            </a:r>
            <a:r>
              <a:rPr lang="hu-HU" sz="3600" dirty="0"/>
              <a:t>, 30% 12 </a:t>
            </a:r>
            <a:r>
              <a:rPr lang="hu-HU" sz="3600" dirty="0" err="1"/>
              <a:t>months</a:t>
            </a:r>
            <a:r>
              <a:rPr lang="hu-HU" sz="3600" dirty="0"/>
              <a:t> </a:t>
            </a:r>
            <a:r>
              <a:rPr lang="hu-HU" sz="3600" dirty="0" err="1"/>
              <a:t>after</a:t>
            </a:r>
            <a:r>
              <a:rPr lang="hu-HU" sz="3600" dirty="0"/>
              <a:t> </a:t>
            </a:r>
            <a:r>
              <a:rPr lang="hu-HU" sz="3600" dirty="0" err="1"/>
              <a:t>the</a:t>
            </a:r>
            <a:r>
              <a:rPr lang="hu-HU" sz="3600" dirty="0"/>
              <a:t> </a:t>
            </a:r>
            <a:r>
              <a:rPr lang="hu-HU" sz="3600" dirty="0" err="1"/>
              <a:t>programme</a:t>
            </a:r>
            <a:r>
              <a:rPr lang="hu-HU" sz="3600" dirty="0"/>
              <a:t> (67% </a:t>
            </a:r>
            <a:r>
              <a:rPr lang="hu-HU" sz="3600" dirty="0" err="1"/>
              <a:t>if</a:t>
            </a:r>
            <a:r>
              <a:rPr lang="hu-HU" sz="3600" dirty="0"/>
              <a:t> </a:t>
            </a:r>
            <a:r>
              <a:rPr lang="hu-HU" sz="3600" dirty="0" err="1"/>
              <a:t>including</a:t>
            </a:r>
            <a:r>
              <a:rPr lang="hu-HU" sz="3600" dirty="0"/>
              <a:t> </a:t>
            </a:r>
            <a:r>
              <a:rPr lang="hu-HU" sz="3600" dirty="0" err="1"/>
              <a:t>subsequent</a:t>
            </a:r>
            <a:r>
              <a:rPr lang="hu-HU" sz="3600" dirty="0"/>
              <a:t>  8+4 </a:t>
            </a:r>
            <a:r>
              <a:rPr lang="hu-HU" sz="3600" dirty="0" err="1"/>
              <a:t>month</a:t>
            </a:r>
            <a:r>
              <a:rPr lang="hu-HU" sz="3600" dirty="0"/>
              <a:t> </a:t>
            </a:r>
            <a:r>
              <a:rPr lang="hu-HU" sz="3600" dirty="0" err="1"/>
              <a:t>wage</a:t>
            </a:r>
            <a:r>
              <a:rPr lang="hu-HU" sz="3600" dirty="0"/>
              <a:t> </a:t>
            </a:r>
            <a:r>
              <a:rPr lang="hu-HU" sz="3600" dirty="0" err="1"/>
              <a:t>subsidy</a:t>
            </a:r>
            <a:r>
              <a:rPr lang="hu-HU" sz="3600" dirty="0"/>
              <a:t>)</a:t>
            </a:r>
          </a:p>
          <a:p>
            <a:pPr lvl="1">
              <a:buClr>
                <a:srgbClr val="B81639"/>
              </a:buClr>
              <a:buFont typeface="Wingdings" panose="05000000000000000000" pitchFamily="2" charset="2"/>
              <a:buChar char="Ø"/>
            </a:pPr>
            <a:endParaRPr lang="hu-HU" sz="3600" dirty="0"/>
          </a:p>
          <a:p>
            <a:pPr>
              <a:buClr>
                <a:srgbClr val="B81639"/>
              </a:buClr>
            </a:pPr>
            <a:endParaRPr lang="en-GB" sz="3600" dirty="0"/>
          </a:p>
          <a:p>
            <a:pPr lvl="1"/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277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386" y="1266671"/>
            <a:ext cx="21047523" cy="738664"/>
          </a:xfrm>
        </p:spPr>
        <p:txBody>
          <a:bodyPr/>
          <a:lstStyle/>
          <a:p>
            <a:r>
              <a:rPr lang="hu-HU" sz="4800" dirty="0"/>
              <a:t>PARTICIPANTS STAYING AT THE FIRM HAVE BETTER OUTCOMES 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i="1" dirty="0"/>
              <a:t>              </a:t>
            </a:r>
            <a:r>
              <a:rPr lang="hu-HU" i="1" dirty="0" err="1"/>
              <a:t>Wage</a:t>
            </a:r>
            <a:r>
              <a:rPr lang="hu-HU" i="1" dirty="0"/>
              <a:t>/</a:t>
            </a:r>
            <a:r>
              <a:rPr lang="hu-HU" i="1" dirty="0" err="1"/>
              <a:t>average</a:t>
            </a:r>
            <a:r>
              <a:rPr lang="hu-HU" i="1" dirty="0"/>
              <a:t> </a:t>
            </a:r>
            <a:r>
              <a:rPr lang="hu-HU" i="1" dirty="0" err="1"/>
              <a:t>wage</a:t>
            </a:r>
            <a:r>
              <a:rPr lang="hu-HU" i="1" dirty="0"/>
              <a:t> of 20-25 </a:t>
            </a:r>
            <a:r>
              <a:rPr lang="hu-HU" i="1" dirty="0" err="1"/>
              <a:t>years</a:t>
            </a:r>
            <a:r>
              <a:rPr lang="hu-HU" i="1" dirty="0"/>
              <a:t> old                                                          </a:t>
            </a:r>
            <a:r>
              <a:rPr lang="hu-HU" i="1" dirty="0" err="1"/>
              <a:t>Employment</a:t>
            </a:r>
            <a:r>
              <a:rPr lang="hu-HU" i="1" dirty="0"/>
              <a:t> </a:t>
            </a:r>
            <a:r>
              <a:rPr lang="hu-HU" i="1" dirty="0" err="1"/>
              <a:t>rate</a:t>
            </a:r>
            <a:r>
              <a:rPr lang="hu-HU" i="1" dirty="0"/>
              <a:t> </a:t>
            </a:r>
          </a:p>
          <a:p>
            <a:endParaRPr lang="hu-HU" i="1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386" y="3708655"/>
            <a:ext cx="9488126" cy="75163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0143" y="3708656"/>
            <a:ext cx="10334957" cy="751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167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66669"/>
            <a:ext cx="17429950" cy="738664"/>
          </a:xfrm>
        </p:spPr>
        <p:txBody>
          <a:bodyPr/>
          <a:lstStyle/>
          <a:p>
            <a:r>
              <a:rPr lang="hu-HU" sz="4800" dirty="0"/>
              <a:t> CONCLUSIONS</a:t>
            </a:r>
            <a:endParaRPr lang="en-GB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2432305"/>
            <a:ext cx="22545545" cy="10621544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GB" sz="4000" dirty="0"/>
              <a:t>Clear sign of „cream skimming”:</a:t>
            </a:r>
            <a:r>
              <a:rPr lang="hu-HU" sz="4000" dirty="0"/>
              <a:t> </a:t>
            </a:r>
            <a:r>
              <a:rPr lang="hu-HU" sz="4000" dirty="0" err="1"/>
              <a:t>the</a:t>
            </a:r>
            <a:r>
              <a:rPr lang="hu-HU" sz="4000" dirty="0"/>
              <a:t> programme </a:t>
            </a:r>
            <a:r>
              <a:rPr lang="hu-HU" sz="4000" dirty="0" err="1"/>
              <a:t>does</a:t>
            </a:r>
            <a:r>
              <a:rPr lang="hu-HU" sz="4000" dirty="0"/>
              <a:t> </a:t>
            </a:r>
            <a:r>
              <a:rPr lang="hu-HU" sz="4000" dirty="0" err="1"/>
              <a:t>not</a:t>
            </a:r>
            <a:r>
              <a:rPr lang="hu-HU" sz="4000" dirty="0"/>
              <a:t> </a:t>
            </a:r>
            <a:r>
              <a:rPr lang="hu-HU" sz="4000" dirty="0" err="1"/>
              <a:t>reach</a:t>
            </a:r>
            <a:r>
              <a:rPr lang="hu-HU" sz="4000" dirty="0"/>
              <a:t> </a:t>
            </a:r>
            <a:r>
              <a:rPr lang="hu-HU" sz="4000" dirty="0" err="1"/>
              <a:t>those</a:t>
            </a:r>
            <a:r>
              <a:rPr lang="hu-HU" sz="4000" dirty="0"/>
              <a:t> </a:t>
            </a:r>
            <a:r>
              <a:rPr lang="hu-HU" sz="4000" dirty="0" err="1"/>
              <a:t>who</a:t>
            </a:r>
            <a:r>
              <a:rPr lang="hu-HU" sz="4000" dirty="0"/>
              <a:t> </a:t>
            </a:r>
            <a:r>
              <a:rPr lang="hu-HU" sz="4000" dirty="0" err="1"/>
              <a:t>need</a:t>
            </a:r>
            <a:r>
              <a:rPr lang="hu-HU" sz="4000" dirty="0"/>
              <a:t> </a:t>
            </a:r>
            <a:r>
              <a:rPr lang="hu-HU" sz="4000" dirty="0" err="1"/>
              <a:t>the</a:t>
            </a:r>
            <a:r>
              <a:rPr lang="hu-HU" sz="4000" dirty="0"/>
              <a:t> </a:t>
            </a:r>
            <a:r>
              <a:rPr lang="hu-HU" sz="4000" dirty="0" err="1"/>
              <a:t>help</a:t>
            </a:r>
            <a:r>
              <a:rPr lang="hu-HU" sz="4000" dirty="0"/>
              <a:t> </a:t>
            </a:r>
            <a:r>
              <a:rPr lang="hu-HU" sz="4000" dirty="0" err="1"/>
              <a:t>the</a:t>
            </a:r>
            <a:r>
              <a:rPr lang="hu-HU" sz="4000" dirty="0"/>
              <a:t> most</a:t>
            </a:r>
            <a:endParaRPr lang="en-GB" sz="4000" dirty="0"/>
          </a:p>
          <a:p>
            <a:pPr>
              <a:buClr>
                <a:srgbClr val="B81639"/>
              </a:buClr>
            </a:pPr>
            <a:endParaRPr lang="en-GB" sz="4000" dirty="0"/>
          </a:p>
          <a:p>
            <a:pPr>
              <a:buClr>
                <a:srgbClr val="B81639"/>
              </a:buClr>
            </a:pPr>
            <a:r>
              <a:rPr lang="en-GB" sz="4000" dirty="0"/>
              <a:t>Participation in job trial </a:t>
            </a:r>
            <a:r>
              <a:rPr lang="hu-HU" sz="4000" dirty="0" err="1"/>
              <a:t>improves</a:t>
            </a:r>
            <a:r>
              <a:rPr lang="hu-HU" sz="4000" dirty="0"/>
              <a:t> </a:t>
            </a:r>
            <a:r>
              <a:rPr lang="hu-HU" sz="4000" dirty="0" err="1"/>
              <a:t>labour</a:t>
            </a:r>
            <a:r>
              <a:rPr lang="hu-HU" sz="4000" dirty="0"/>
              <a:t> market </a:t>
            </a:r>
            <a:r>
              <a:rPr lang="hu-HU" sz="4000" dirty="0" err="1"/>
              <a:t>outcomes</a:t>
            </a:r>
            <a:r>
              <a:rPr lang="en-GB" sz="4000" dirty="0"/>
              <a:t>  6 months after the program</a:t>
            </a:r>
            <a:r>
              <a:rPr lang="hu-HU" sz="4000" dirty="0"/>
              <a:t>me</a:t>
            </a:r>
            <a:r>
              <a:rPr lang="en-GB" sz="4000" dirty="0"/>
              <a:t> </a:t>
            </a:r>
            <a:r>
              <a:rPr lang="hu-HU" sz="4000" dirty="0" err="1"/>
              <a:t>compared</a:t>
            </a:r>
            <a:r>
              <a:rPr lang="hu-HU" sz="4000" dirty="0"/>
              <a:t> </a:t>
            </a:r>
            <a:r>
              <a:rPr lang="hu-HU" sz="4000" dirty="0" err="1"/>
              <a:t>to</a:t>
            </a:r>
            <a:r>
              <a:rPr lang="hu-HU" sz="4000" dirty="0"/>
              <a:t> </a:t>
            </a:r>
            <a:r>
              <a:rPr lang="en-GB" sz="4000" dirty="0"/>
              <a:t>public work</a:t>
            </a:r>
            <a:r>
              <a:rPr lang="hu-HU" sz="4000" dirty="0"/>
              <a:t>s </a:t>
            </a:r>
            <a:r>
              <a:rPr lang="hu-HU" sz="4000" dirty="0" err="1"/>
              <a:t>participants</a:t>
            </a:r>
            <a:r>
              <a:rPr lang="hu-HU" sz="4000" dirty="0"/>
              <a:t> </a:t>
            </a:r>
            <a:r>
              <a:rPr lang="hu-HU" sz="4000" dirty="0" err="1"/>
              <a:t>significantly</a:t>
            </a:r>
            <a:r>
              <a:rPr lang="hu-HU" sz="4000" dirty="0"/>
              <a:t> , </a:t>
            </a:r>
            <a:r>
              <a:rPr lang="en-GB" sz="4000" dirty="0"/>
              <a:t> </a:t>
            </a:r>
            <a:r>
              <a:rPr lang="hu-HU" sz="4000" dirty="0" err="1"/>
              <a:t>smaller</a:t>
            </a:r>
            <a:r>
              <a:rPr lang="en-GB" sz="4000" dirty="0"/>
              <a:t> difference compared to training participant</a:t>
            </a:r>
            <a:r>
              <a:rPr lang="hu-HU" sz="4000" dirty="0"/>
              <a:t>s</a:t>
            </a:r>
          </a:p>
          <a:p>
            <a:pPr lvl="1">
              <a:buClr>
                <a:srgbClr val="B81639"/>
              </a:buClr>
            </a:pPr>
            <a:r>
              <a:rPr lang="hu-HU" sz="4000" dirty="0"/>
              <a:t>The </a:t>
            </a:r>
            <a:r>
              <a:rPr lang="hu-HU" sz="4000" dirty="0" err="1"/>
              <a:t>impact</a:t>
            </a:r>
            <a:r>
              <a:rPr lang="hu-HU" sz="4000" dirty="0"/>
              <a:t> </a:t>
            </a:r>
            <a:r>
              <a:rPr lang="hu-HU" sz="4000" dirty="0" err="1"/>
              <a:t>weakens</a:t>
            </a:r>
            <a:r>
              <a:rPr lang="hu-HU" sz="4000" dirty="0"/>
              <a:t> </a:t>
            </a:r>
            <a:r>
              <a:rPr lang="hu-HU" sz="4000" dirty="0" err="1"/>
              <a:t>on</a:t>
            </a:r>
            <a:r>
              <a:rPr lang="hu-HU" sz="4000" dirty="0"/>
              <a:t> </a:t>
            </a:r>
            <a:r>
              <a:rPr lang="hu-HU" sz="4000" dirty="0" err="1"/>
              <a:t>the</a:t>
            </a:r>
            <a:r>
              <a:rPr lang="hu-HU" sz="4000" dirty="0"/>
              <a:t> 12 </a:t>
            </a:r>
            <a:r>
              <a:rPr lang="hu-HU" sz="4000" dirty="0" err="1"/>
              <a:t>months</a:t>
            </a:r>
            <a:r>
              <a:rPr lang="hu-HU" sz="4000" dirty="0"/>
              <a:t> </a:t>
            </a:r>
            <a:r>
              <a:rPr lang="hu-HU" sz="4000" dirty="0" err="1"/>
              <a:t>horizon</a:t>
            </a:r>
            <a:r>
              <a:rPr lang="hu-HU" sz="4000" dirty="0"/>
              <a:t> </a:t>
            </a:r>
          </a:p>
          <a:p>
            <a:pPr>
              <a:buClr>
                <a:srgbClr val="B81639"/>
              </a:buClr>
            </a:pPr>
            <a:endParaRPr lang="en-GB" sz="4000" dirty="0"/>
          </a:p>
          <a:p>
            <a:pPr>
              <a:buClr>
                <a:srgbClr val="B81639"/>
              </a:buClr>
            </a:pPr>
            <a:r>
              <a:rPr lang="hu-HU" sz="4000" dirty="0"/>
              <a:t>A </a:t>
            </a:r>
            <a:r>
              <a:rPr lang="hu-HU" sz="4000" dirty="0" err="1"/>
              <a:t>potential</a:t>
            </a:r>
            <a:r>
              <a:rPr lang="hu-HU" sz="4000" dirty="0"/>
              <a:t> </a:t>
            </a:r>
            <a:r>
              <a:rPr lang="hu-HU" sz="4000" dirty="0" err="1"/>
              <a:t>explanation</a:t>
            </a:r>
            <a:r>
              <a:rPr lang="hu-HU" sz="4000" dirty="0"/>
              <a:t> </a:t>
            </a:r>
            <a:r>
              <a:rPr lang="hu-HU" sz="4000" dirty="0" err="1"/>
              <a:t>for</a:t>
            </a:r>
            <a:r>
              <a:rPr lang="hu-HU" sz="4000" dirty="0"/>
              <a:t> </a:t>
            </a:r>
            <a:r>
              <a:rPr lang="hu-HU" sz="4000" dirty="0" err="1"/>
              <a:t>cream</a:t>
            </a:r>
            <a:r>
              <a:rPr lang="hu-HU" sz="4000" dirty="0"/>
              <a:t> </a:t>
            </a:r>
            <a:r>
              <a:rPr lang="hu-HU" sz="4000" dirty="0" err="1"/>
              <a:t>skimming</a:t>
            </a:r>
            <a:r>
              <a:rPr lang="hu-HU" sz="4000" dirty="0"/>
              <a:t>: </a:t>
            </a:r>
            <a:r>
              <a:rPr lang="hu-HU" sz="4000" dirty="0" err="1"/>
              <a:t>better</a:t>
            </a:r>
            <a:r>
              <a:rPr lang="hu-HU" sz="4000" dirty="0"/>
              <a:t> </a:t>
            </a:r>
            <a:r>
              <a:rPr lang="hu-HU" sz="4000" dirty="0" err="1"/>
              <a:t>educated</a:t>
            </a:r>
            <a:r>
              <a:rPr lang="hu-HU" sz="4000" dirty="0"/>
              <a:t> </a:t>
            </a:r>
            <a:r>
              <a:rPr lang="hu-HU" sz="4000" dirty="0" err="1"/>
              <a:t>have</a:t>
            </a:r>
            <a:r>
              <a:rPr lang="hu-HU" sz="4000" dirty="0"/>
              <a:t> </a:t>
            </a:r>
            <a:r>
              <a:rPr lang="hu-HU" sz="4000" dirty="0" err="1"/>
              <a:t>better</a:t>
            </a:r>
            <a:r>
              <a:rPr lang="hu-HU" sz="4000" dirty="0"/>
              <a:t> </a:t>
            </a:r>
            <a:r>
              <a:rPr lang="hu-HU" sz="4000" dirty="0" err="1"/>
              <a:t>outcomes</a:t>
            </a:r>
            <a:r>
              <a:rPr lang="en-GB" sz="4000" dirty="0"/>
              <a:t>, </a:t>
            </a:r>
            <a:r>
              <a:rPr lang="hu-HU" sz="4000" dirty="0" err="1"/>
              <a:t>but</a:t>
            </a:r>
            <a:r>
              <a:rPr lang="hu-HU" sz="4000" dirty="0"/>
              <a:t>  </a:t>
            </a:r>
            <a:r>
              <a:rPr lang="hu-HU" sz="4000" dirty="0" err="1"/>
              <a:t>the</a:t>
            </a:r>
            <a:r>
              <a:rPr lang="hu-HU" sz="4000" dirty="0"/>
              <a:t> </a:t>
            </a:r>
            <a:r>
              <a:rPr lang="hu-HU" sz="4000" i="1" dirty="0" err="1"/>
              <a:t>impact</a:t>
            </a:r>
            <a:r>
              <a:rPr lang="hu-HU" sz="4000" i="1" dirty="0"/>
              <a:t> </a:t>
            </a:r>
            <a:r>
              <a:rPr lang="hu-HU" sz="4000" dirty="0"/>
              <a:t>of </a:t>
            </a:r>
            <a:r>
              <a:rPr lang="hu-HU" sz="4000" dirty="0" err="1"/>
              <a:t>the</a:t>
            </a:r>
            <a:r>
              <a:rPr lang="hu-HU" sz="4000" dirty="0"/>
              <a:t> programme is </a:t>
            </a:r>
            <a:r>
              <a:rPr lang="hu-HU" sz="4000" dirty="0" err="1"/>
              <a:t>similar</a:t>
            </a:r>
            <a:r>
              <a:rPr lang="hu-HU" sz="4000" dirty="0"/>
              <a:t> </a:t>
            </a:r>
            <a:r>
              <a:rPr lang="hu-HU" sz="4000" dirty="0" err="1"/>
              <a:t>to</a:t>
            </a:r>
            <a:r>
              <a:rPr lang="hu-HU" sz="4000" dirty="0"/>
              <a:t> </a:t>
            </a:r>
            <a:r>
              <a:rPr lang="hu-HU" sz="4000" dirty="0" err="1"/>
              <a:t>lower</a:t>
            </a:r>
            <a:r>
              <a:rPr lang="hu-HU" sz="4000" dirty="0"/>
              <a:t> </a:t>
            </a:r>
            <a:r>
              <a:rPr lang="hu-HU" sz="4000" dirty="0" err="1"/>
              <a:t>educated</a:t>
            </a:r>
            <a:endParaRPr lang="hu-HU" sz="4000" dirty="0"/>
          </a:p>
          <a:p>
            <a:pPr>
              <a:buClr>
                <a:srgbClr val="B81639"/>
              </a:buClr>
            </a:pPr>
            <a:endParaRPr lang="hu-HU" sz="3600" dirty="0"/>
          </a:p>
          <a:p>
            <a:pPr>
              <a:buClr>
                <a:srgbClr val="B81639"/>
              </a:buClr>
            </a:pPr>
            <a:endParaRPr lang="hu-HU" sz="3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en-GB" sz="3200" dirty="0"/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43133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6C4BEE-905A-4241-A9A7-7798B8E2CD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Thank you for your attention!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B2A3E9-90B0-4E29-9075-528186AE5D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l-PL" dirty="0"/>
              <a:t>Budapest Institute for Policy Analysis</a:t>
            </a:r>
          </a:p>
          <a:p>
            <a:r>
              <a:rPr lang="pl-PL" dirty="0"/>
              <a:t>I</a:t>
            </a:r>
            <a:r>
              <a:rPr lang="en-GB" dirty="0" err="1"/>
              <a:t>marton.csillag</a:t>
            </a:r>
            <a:r>
              <a:rPr lang="pl-PL" dirty="0"/>
              <a:t>@budapestistitute.eu</a:t>
            </a:r>
          </a:p>
        </p:txBody>
      </p:sp>
    </p:spTree>
    <p:extLst>
      <p:ext uri="{BB962C8B-B14F-4D97-AF65-F5344CB8AC3E}">
        <p14:creationId xmlns:p14="http://schemas.microsoft.com/office/powerpoint/2010/main" val="101576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66671"/>
            <a:ext cx="16682557" cy="738664"/>
          </a:xfrm>
        </p:spPr>
        <p:txBody>
          <a:bodyPr/>
          <a:lstStyle/>
          <a:p>
            <a:r>
              <a:rPr lang="en-GB" sz="4800" dirty="0"/>
              <a:t>BACKGROUND</a:t>
            </a:r>
            <a:r>
              <a:rPr lang="hu-HU" sz="4800" dirty="0"/>
              <a:t>: HUNGARIAN CONTEXT</a:t>
            </a:r>
            <a:endParaRPr lang="en-GB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2521842"/>
            <a:ext cx="22356359" cy="2365468"/>
          </a:xfrm>
        </p:spPr>
        <p:txBody>
          <a:bodyPr>
            <a:normAutofit lnSpcReduction="10000"/>
          </a:bodyPr>
          <a:lstStyle/>
          <a:p>
            <a:pPr marL="10869" indent="0">
              <a:lnSpc>
                <a:spcPct val="120000"/>
              </a:lnSpc>
              <a:buNone/>
            </a:pPr>
            <a:r>
              <a:rPr lang="hu-HU" sz="3600" dirty="0" err="1">
                <a:cs typeface="Calibri" panose="020F0502020204030204" pitchFamily="34" charset="0"/>
              </a:rPr>
              <a:t>Hungarian</a:t>
            </a:r>
            <a:r>
              <a:rPr lang="hu-HU" sz="3600" dirty="0">
                <a:cs typeface="Calibri" panose="020F0502020204030204" pitchFamily="34" charset="0"/>
              </a:rPr>
              <a:t> context:</a:t>
            </a: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</a:pPr>
            <a:r>
              <a:rPr lang="hu-HU" sz="3600" dirty="0">
                <a:cs typeface="Calibri" panose="020F0502020204030204" pitchFamily="34" charset="0"/>
              </a:rPr>
              <a:t>Young </a:t>
            </a:r>
            <a:r>
              <a:rPr lang="hu-HU" sz="3600" dirty="0" err="1">
                <a:cs typeface="Calibri" panose="020F0502020204030204" pitchFamily="34" charset="0"/>
              </a:rPr>
              <a:t>unemployment</a:t>
            </a:r>
            <a:r>
              <a:rPr lang="hu-HU" sz="3600" dirty="0">
                <a:cs typeface="Calibri" panose="020F0502020204030204" pitchFamily="34" charset="0"/>
              </a:rPr>
              <a:t> is </a:t>
            </a:r>
            <a:r>
              <a:rPr lang="hu-HU" sz="3600" dirty="0" err="1">
                <a:cs typeface="Calibri" panose="020F0502020204030204" pitchFamily="34" charset="0"/>
              </a:rPr>
              <a:t>not</a:t>
            </a:r>
            <a:r>
              <a:rPr lang="hu-HU" sz="3600" dirty="0">
                <a:cs typeface="Calibri" panose="020F0502020204030204" pitchFamily="34" charset="0"/>
              </a:rPr>
              <a:t> </a:t>
            </a:r>
            <a:r>
              <a:rPr lang="hu-HU" sz="3600" dirty="0" err="1">
                <a:cs typeface="Calibri" panose="020F0502020204030204" pitchFamily="34" charset="0"/>
              </a:rPr>
              <a:t>especially</a:t>
            </a:r>
            <a:r>
              <a:rPr lang="hu-HU" sz="3600" dirty="0">
                <a:cs typeface="Calibri" panose="020F0502020204030204" pitchFamily="34" charset="0"/>
              </a:rPr>
              <a:t> </a:t>
            </a:r>
            <a:r>
              <a:rPr lang="hu-HU" sz="3600" dirty="0" err="1">
                <a:cs typeface="Calibri" panose="020F0502020204030204" pitchFamily="34" charset="0"/>
              </a:rPr>
              <a:t>high</a:t>
            </a:r>
            <a:r>
              <a:rPr lang="hu-HU" sz="3600" dirty="0">
                <a:cs typeface="Calibri" panose="020F0502020204030204" pitchFamily="34" charset="0"/>
              </a:rPr>
              <a:t>,</a:t>
            </a: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</a:pPr>
            <a:r>
              <a:rPr lang="hu-HU" sz="3600" dirty="0" err="1">
                <a:cs typeface="Calibri" panose="020F0502020204030204" pitchFamily="34" charset="0"/>
              </a:rPr>
              <a:t>But</a:t>
            </a:r>
            <a:r>
              <a:rPr lang="hu-HU" sz="3600" dirty="0">
                <a:cs typeface="Calibri" panose="020F0502020204030204" pitchFamily="34" charset="0"/>
              </a:rPr>
              <a:t> </a:t>
            </a:r>
            <a:r>
              <a:rPr lang="hu-HU" sz="3600" dirty="0" err="1">
                <a:cs typeface="Calibri" panose="020F0502020204030204" pitchFamily="34" charset="0"/>
              </a:rPr>
              <a:t>high</a:t>
            </a:r>
            <a:r>
              <a:rPr lang="hu-HU" sz="3600" dirty="0">
                <a:cs typeface="Calibri" panose="020F0502020204030204" pitchFamily="34" charset="0"/>
              </a:rPr>
              <a:t> NEET is an </a:t>
            </a:r>
            <a:r>
              <a:rPr lang="hu-HU" sz="3600" dirty="0" err="1">
                <a:cs typeface="Calibri" panose="020F0502020204030204" pitchFamily="34" charset="0"/>
              </a:rPr>
              <a:t>issue</a:t>
            </a:r>
            <a:r>
              <a:rPr lang="hu-HU" sz="3600" dirty="0">
                <a:cs typeface="Calibri" panose="020F0502020204030204" pitchFamily="34" charset="0"/>
              </a:rPr>
              <a:t>, </a:t>
            </a:r>
            <a:r>
              <a:rPr lang="hu-HU" sz="3600" dirty="0" err="1">
                <a:cs typeface="Calibri" panose="020F0502020204030204" pitchFamily="34" charset="0"/>
              </a:rPr>
              <a:t>especially</a:t>
            </a:r>
            <a:r>
              <a:rPr lang="hu-HU" sz="3600" dirty="0">
                <a:cs typeface="Calibri" panose="020F0502020204030204" pitchFamily="34" charset="0"/>
              </a:rPr>
              <a:t> </a:t>
            </a:r>
            <a:r>
              <a:rPr lang="hu-HU" sz="3600" dirty="0" err="1">
                <a:cs typeface="Calibri" panose="020F0502020204030204" pitchFamily="34" charset="0"/>
              </a:rPr>
              <a:t>for</a:t>
            </a:r>
            <a:r>
              <a:rPr lang="hu-HU" sz="3600" dirty="0">
                <a:cs typeface="Calibri" panose="020F0502020204030204" pitchFamily="34" charset="0"/>
              </a:rPr>
              <a:t> </a:t>
            </a:r>
            <a:r>
              <a:rPr lang="hu-HU" sz="3600" dirty="0" err="1">
                <a:cs typeface="Calibri" panose="020F0502020204030204" pitchFamily="34" charset="0"/>
              </a:rPr>
              <a:t>women</a:t>
            </a:r>
            <a:endParaRPr lang="hu-HU" sz="3600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</a:pPr>
            <a:endParaRPr lang="hu-HU" sz="3600" dirty="0">
              <a:cs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9108" y="4901382"/>
            <a:ext cx="17062608" cy="881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393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66671"/>
            <a:ext cx="16682557" cy="738664"/>
          </a:xfrm>
        </p:spPr>
        <p:txBody>
          <a:bodyPr/>
          <a:lstStyle/>
          <a:p>
            <a:r>
              <a:rPr lang="hu-HU" sz="4800" dirty="0"/>
              <a:t>90-DAY JOB TRIAL</a:t>
            </a:r>
            <a:endParaRPr lang="en-GB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2522483"/>
            <a:ext cx="21725738" cy="9757046"/>
          </a:xfrm>
        </p:spPr>
        <p:txBody>
          <a:bodyPr>
            <a:normAutofit/>
          </a:bodyPr>
          <a:lstStyle/>
          <a:p>
            <a:pPr marL="868119" indent="-857250">
              <a:lnSpc>
                <a:spcPct val="120000"/>
              </a:lnSpc>
            </a:pPr>
            <a:endParaRPr lang="en-GB" sz="1800" dirty="0"/>
          </a:p>
          <a:p>
            <a:pPr marL="868119" indent="-857250">
              <a:lnSpc>
                <a:spcPct val="120000"/>
              </a:lnSpc>
              <a:buClr>
                <a:srgbClr val="C00000"/>
              </a:buClr>
            </a:pPr>
            <a:r>
              <a:rPr lang="hu-HU" sz="4800" dirty="0">
                <a:cs typeface="Calibri" panose="020F0502020204030204" pitchFamily="34" charset="0"/>
              </a:rPr>
              <a:t>Part of </a:t>
            </a:r>
            <a:r>
              <a:rPr lang="hu-HU" sz="4800" dirty="0" err="1">
                <a:cs typeface="Calibri" panose="020F0502020204030204" pitchFamily="34" charset="0"/>
              </a:rPr>
              <a:t>the</a:t>
            </a:r>
            <a:r>
              <a:rPr lang="hu-HU" sz="4800" dirty="0">
                <a:cs typeface="Calibri" panose="020F0502020204030204" pitchFamily="34" charset="0"/>
              </a:rPr>
              <a:t> </a:t>
            </a:r>
            <a:r>
              <a:rPr lang="hu-HU" sz="4800" dirty="0" err="1">
                <a:cs typeface="Calibri" panose="020F0502020204030204" pitchFamily="34" charset="0"/>
              </a:rPr>
              <a:t>Hungarian</a:t>
            </a:r>
            <a:r>
              <a:rPr lang="hu-HU" sz="4800" dirty="0">
                <a:cs typeface="Calibri" panose="020F0502020204030204" pitchFamily="34" charset="0"/>
              </a:rPr>
              <a:t> Y</a:t>
            </a:r>
            <a:r>
              <a:rPr lang="en-GB" sz="4800" dirty="0" err="1">
                <a:cs typeface="Calibri" panose="020F0502020204030204" pitchFamily="34" charset="0"/>
              </a:rPr>
              <a:t>outh</a:t>
            </a:r>
            <a:r>
              <a:rPr lang="en-GB" sz="4800" dirty="0">
                <a:cs typeface="Calibri" panose="020F0502020204030204" pitchFamily="34" charset="0"/>
              </a:rPr>
              <a:t> </a:t>
            </a:r>
            <a:r>
              <a:rPr lang="hu-HU" sz="4800" dirty="0">
                <a:cs typeface="Calibri" panose="020F0502020204030204" pitchFamily="34" charset="0"/>
              </a:rPr>
              <a:t>G</a:t>
            </a:r>
            <a:r>
              <a:rPr lang="en-GB" sz="4800" dirty="0" err="1">
                <a:cs typeface="Calibri" panose="020F0502020204030204" pitchFamily="34" charset="0"/>
              </a:rPr>
              <a:t>uarantee</a:t>
            </a:r>
            <a:r>
              <a:rPr lang="hu-HU" sz="4800" dirty="0">
                <a:cs typeface="Calibri" panose="020F0502020204030204" pitchFamily="34" charset="0"/>
              </a:rPr>
              <a:t> (</a:t>
            </a:r>
            <a:r>
              <a:rPr lang="hu-HU" sz="4800" dirty="0" err="1">
                <a:cs typeface="Calibri" panose="020F0502020204030204" pitchFamily="34" charset="0"/>
              </a:rPr>
              <a:t>from</a:t>
            </a:r>
            <a:r>
              <a:rPr lang="hu-HU" sz="4800" dirty="0">
                <a:cs typeface="Calibri" panose="020F0502020204030204" pitchFamily="34" charset="0"/>
              </a:rPr>
              <a:t> 2015)</a:t>
            </a:r>
            <a:endParaRPr lang="en-GB" sz="4800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</a:pPr>
            <a:r>
              <a:rPr lang="en-GB" sz="4800" dirty="0">
                <a:cs typeface="Calibri" panose="020F0502020204030204" pitchFamily="34" charset="0"/>
              </a:rPr>
              <a:t>Short term wage subsidy, up to 100% of total labour costs</a:t>
            </a:r>
            <a:r>
              <a:rPr lang="hu-HU" sz="4800" dirty="0">
                <a:cs typeface="Calibri" panose="020F0502020204030204" pitchFamily="34" charset="0"/>
              </a:rPr>
              <a:t> </a:t>
            </a:r>
            <a:endParaRPr lang="en-GB" sz="4800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</a:pPr>
            <a:r>
              <a:rPr lang="hu-HU" sz="4800" dirty="0">
                <a:cs typeface="Calibri" panose="020F0502020204030204" pitchFamily="34" charset="0"/>
              </a:rPr>
              <a:t>N</a:t>
            </a:r>
            <a:r>
              <a:rPr lang="en-GB" sz="4800" dirty="0">
                <a:cs typeface="Calibri" panose="020F0502020204030204" pitchFamily="34" charset="0"/>
              </a:rPr>
              <a:t>o obligation </a:t>
            </a:r>
            <a:r>
              <a:rPr lang="hu-HU" sz="4800" dirty="0">
                <a:cs typeface="Calibri" panose="020F0502020204030204" pitchFamily="34" charset="0"/>
              </a:rPr>
              <a:t>of</a:t>
            </a:r>
            <a:r>
              <a:rPr lang="en-GB" sz="4800" dirty="0">
                <a:cs typeface="Calibri" panose="020F0502020204030204" pitchFamily="34" charset="0"/>
              </a:rPr>
              <a:t> further employment</a:t>
            </a:r>
            <a:endParaRPr lang="hu-HU" sz="4800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</a:pPr>
            <a:r>
              <a:rPr lang="hu-HU" sz="4800" dirty="0" err="1">
                <a:cs typeface="Calibri" panose="020F0502020204030204" pitchFamily="34" charset="0"/>
              </a:rPr>
              <a:t>Literature</a:t>
            </a:r>
            <a:r>
              <a:rPr lang="hu-HU" sz="4800" dirty="0">
                <a:cs typeface="Calibri" panose="020F0502020204030204" pitchFamily="34" charset="0"/>
              </a:rPr>
              <a:t> is </a:t>
            </a:r>
            <a:r>
              <a:rPr lang="hu-HU" sz="4800" dirty="0" err="1">
                <a:cs typeface="Calibri" panose="020F0502020204030204" pitchFamily="34" charset="0"/>
              </a:rPr>
              <a:t>scarce</a:t>
            </a:r>
            <a:r>
              <a:rPr lang="hu-HU" sz="4800" dirty="0">
                <a:cs typeface="Calibri" panose="020F0502020204030204" pitchFamily="34" charset="0"/>
              </a:rPr>
              <a:t> </a:t>
            </a:r>
            <a:r>
              <a:rPr lang="hu-HU" sz="4800" dirty="0" err="1">
                <a:cs typeface="Calibri" panose="020F0502020204030204" pitchFamily="34" charset="0"/>
              </a:rPr>
              <a:t>on</a:t>
            </a:r>
            <a:r>
              <a:rPr lang="hu-HU" sz="4800" dirty="0">
                <a:cs typeface="Calibri" panose="020F0502020204030204" pitchFamily="34" charset="0"/>
              </a:rPr>
              <a:t> </a:t>
            </a:r>
            <a:r>
              <a:rPr lang="hu-HU" sz="4800" dirty="0" err="1">
                <a:cs typeface="Calibri" panose="020F0502020204030204" pitchFamily="34" charset="0"/>
              </a:rPr>
              <a:t>similar</a:t>
            </a:r>
            <a:r>
              <a:rPr lang="hu-HU" sz="4800" dirty="0">
                <a:cs typeface="Calibri" panose="020F0502020204030204" pitchFamily="34" charset="0"/>
              </a:rPr>
              <a:t> </a:t>
            </a:r>
            <a:r>
              <a:rPr lang="hu-HU" sz="4800" dirty="0" err="1">
                <a:cs typeface="Calibri" panose="020F0502020204030204" pitchFamily="34" charset="0"/>
              </a:rPr>
              <a:t>programmes</a:t>
            </a:r>
            <a:endParaRPr lang="en-GB" sz="4800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</a:pPr>
            <a:endParaRPr lang="en-GB" sz="4800" dirty="0">
              <a:cs typeface="Calibri" panose="020F0502020204030204" pitchFamily="34" charset="0"/>
            </a:endParaRPr>
          </a:p>
          <a:p>
            <a:pPr marL="1782382" lvl="1" indent="-857250">
              <a:lnSpc>
                <a:spcPct val="120000"/>
              </a:lnSpc>
              <a:buClr>
                <a:srgbClr val="C00000"/>
              </a:buClr>
            </a:pPr>
            <a:r>
              <a:rPr lang="en-GB" sz="4800" dirty="0">
                <a:cs typeface="Calibri" panose="020F0502020204030204" pitchFamily="34" charset="0"/>
              </a:rPr>
              <a:t>Note: ‘typical’ wage subsidy lasts for 9-12 months, covers 70-100% of total labour costs, but comes with the obligation of continued employment (for and additional 4.5-6 months)</a:t>
            </a:r>
            <a:endParaRPr lang="hu-HU" sz="4800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</a:pPr>
            <a:endParaRPr lang="hu-HU" sz="48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None/>
            </a:pPr>
            <a:endParaRPr lang="hu-HU" sz="5400" b="1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B81639"/>
              </a:buClr>
            </a:pPr>
            <a:endParaRPr lang="en-GB" sz="4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762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66671"/>
            <a:ext cx="16682557" cy="738664"/>
          </a:xfrm>
        </p:spPr>
        <p:txBody>
          <a:bodyPr/>
          <a:lstStyle/>
          <a:p>
            <a:r>
              <a:rPr lang="hu-HU" sz="4800" dirty="0"/>
              <a:t>90-DAY JOB TRIAL</a:t>
            </a:r>
            <a:r>
              <a:rPr lang="en-GB" sz="4800" dirty="0"/>
              <a:t>: Pros and Cons</a:t>
            </a:r>
            <a:endParaRPr lang="en-GB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2364828"/>
            <a:ext cx="21725738" cy="9914701"/>
          </a:xfrm>
        </p:spPr>
        <p:txBody>
          <a:bodyPr>
            <a:normAutofit/>
          </a:bodyPr>
          <a:lstStyle/>
          <a:p>
            <a:pPr marL="10869" indent="0">
              <a:lnSpc>
                <a:spcPct val="120000"/>
              </a:lnSpc>
              <a:buNone/>
            </a:pPr>
            <a:r>
              <a:rPr lang="en-GB" sz="3600" b="1" dirty="0">
                <a:solidFill>
                  <a:srgbClr val="C00000"/>
                </a:solidFill>
              </a:rPr>
              <a:t>PROS</a:t>
            </a:r>
          </a:p>
          <a:p>
            <a:pPr lvl="0"/>
            <a:r>
              <a:rPr lang="hu-HU" sz="3600" dirty="0"/>
              <a:t> </a:t>
            </a:r>
            <a:r>
              <a:rPr lang="hu-HU" sz="3600" dirty="0" err="1"/>
              <a:t>relatively</a:t>
            </a:r>
            <a:r>
              <a:rPr lang="hu-HU" sz="3600" dirty="0"/>
              <a:t> </a:t>
            </a:r>
            <a:r>
              <a:rPr lang="hu-HU" sz="3600" b="1" dirty="0" err="1"/>
              <a:t>inexpensive</a:t>
            </a:r>
            <a:r>
              <a:rPr lang="hu-HU" sz="3600" dirty="0"/>
              <a:t> </a:t>
            </a:r>
            <a:r>
              <a:rPr lang="hu-HU" sz="3600" dirty="0" err="1"/>
              <a:t>as</a:t>
            </a:r>
            <a:r>
              <a:rPr lang="hu-HU" sz="3600" dirty="0"/>
              <a:t> a </a:t>
            </a:r>
            <a:r>
              <a:rPr lang="hu-HU" sz="3600" dirty="0" err="1"/>
              <a:t>programme</a:t>
            </a:r>
            <a:endParaRPr lang="hu-HU" sz="3600" dirty="0"/>
          </a:p>
          <a:p>
            <a:pPr lvl="0"/>
            <a:r>
              <a:rPr lang="hu-HU" sz="3600" dirty="0"/>
              <a:t> </a:t>
            </a:r>
            <a:r>
              <a:rPr lang="hu-HU" sz="3600" dirty="0" err="1"/>
              <a:t>provides</a:t>
            </a:r>
            <a:r>
              <a:rPr lang="hu-HU" sz="3600" dirty="0"/>
              <a:t> </a:t>
            </a:r>
            <a:r>
              <a:rPr lang="hu-HU" sz="3600" b="1" dirty="0" err="1"/>
              <a:t>work</a:t>
            </a:r>
            <a:r>
              <a:rPr lang="hu-HU" sz="3600" b="1" dirty="0"/>
              <a:t> </a:t>
            </a:r>
            <a:r>
              <a:rPr lang="hu-HU" sz="3600" b="1" dirty="0" err="1"/>
              <a:t>experience</a:t>
            </a:r>
            <a:endParaRPr lang="hu-HU" sz="3600" b="1" dirty="0"/>
          </a:p>
          <a:p>
            <a:pPr lvl="0"/>
            <a:r>
              <a:rPr lang="hu-HU" sz="3600" dirty="0"/>
              <a:t> </a:t>
            </a:r>
            <a:r>
              <a:rPr lang="hu-HU" sz="3600" b="1" dirty="0" err="1"/>
              <a:t>low</a:t>
            </a:r>
            <a:r>
              <a:rPr lang="hu-HU" sz="3600" b="1" dirty="0"/>
              <a:t> </a:t>
            </a:r>
            <a:r>
              <a:rPr lang="hu-HU" sz="3600" b="1" dirty="0" err="1"/>
              <a:t>risk</a:t>
            </a:r>
            <a:r>
              <a:rPr lang="hu-HU" sz="3600" b="1" dirty="0"/>
              <a:t> </a:t>
            </a:r>
            <a:r>
              <a:rPr lang="hu-HU" sz="3600" dirty="0" err="1"/>
              <a:t>for</a:t>
            </a:r>
            <a:r>
              <a:rPr lang="hu-HU" sz="3600" dirty="0"/>
              <a:t> </a:t>
            </a:r>
            <a:r>
              <a:rPr lang="hu-HU" sz="3600" dirty="0" err="1"/>
              <a:t>both</a:t>
            </a:r>
            <a:r>
              <a:rPr lang="hu-HU" sz="3600" dirty="0"/>
              <a:t> </a:t>
            </a:r>
            <a:r>
              <a:rPr lang="hu-HU" sz="3600" dirty="0" err="1"/>
              <a:t>parties</a:t>
            </a:r>
            <a:endParaRPr lang="hu-HU" sz="3600" dirty="0"/>
          </a:p>
          <a:p>
            <a:pPr lvl="0"/>
            <a:r>
              <a:rPr lang="hu-HU" sz="3600" dirty="0"/>
              <a:t> </a:t>
            </a:r>
            <a:r>
              <a:rPr lang="hu-HU" sz="3600" dirty="0" err="1"/>
              <a:t>helps</a:t>
            </a:r>
            <a:r>
              <a:rPr lang="hu-HU" sz="3600" dirty="0"/>
              <a:t> </a:t>
            </a:r>
            <a:r>
              <a:rPr lang="hu-HU" sz="3600" b="1" dirty="0" err="1"/>
              <a:t>overcoming</a:t>
            </a:r>
            <a:r>
              <a:rPr lang="hu-HU" sz="3600" b="1" dirty="0"/>
              <a:t> </a:t>
            </a:r>
            <a:r>
              <a:rPr lang="hu-HU" sz="3600" b="1" dirty="0" err="1"/>
              <a:t>stereotypes</a:t>
            </a:r>
            <a:r>
              <a:rPr lang="hu-HU" sz="3600" b="1" dirty="0"/>
              <a:t> </a:t>
            </a:r>
            <a:r>
              <a:rPr lang="hu-HU" sz="3600" dirty="0"/>
              <a:t>and </a:t>
            </a:r>
            <a:r>
              <a:rPr lang="hu-HU" sz="3600" dirty="0" err="1"/>
              <a:t>information</a:t>
            </a:r>
            <a:r>
              <a:rPr lang="hu-HU" sz="3600" dirty="0"/>
              <a:t> </a:t>
            </a:r>
            <a:r>
              <a:rPr lang="hu-HU" sz="3600" dirty="0" err="1"/>
              <a:t>assymetry</a:t>
            </a:r>
            <a:endParaRPr lang="de-DE" sz="3600" dirty="0"/>
          </a:p>
          <a:p>
            <a:pPr marL="10869" indent="0">
              <a:lnSpc>
                <a:spcPct val="120000"/>
              </a:lnSpc>
              <a:buNone/>
            </a:pPr>
            <a:r>
              <a:rPr lang="en-GB" sz="3600" b="1" dirty="0">
                <a:solidFill>
                  <a:srgbClr val="C00000"/>
                </a:solidFill>
              </a:rPr>
              <a:t>CONS</a:t>
            </a:r>
          </a:p>
          <a:p>
            <a:pPr lvl="0"/>
            <a:r>
              <a:rPr lang="hu-HU" sz="7200" dirty="0"/>
              <a:t> </a:t>
            </a:r>
            <a:r>
              <a:rPr lang="hu-HU" sz="3900" dirty="0" err="1"/>
              <a:t>disposable</a:t>
            </a:r>
            <a:r>
              <a:rPr lang="hu-HU" sz="3900" dirty="0"/>
              <a:t>, </a:t>
            </a:r>
            <a:r>
              <a:rPr lang="hu-HU" sz="3900" dirty="0" err="1"/>
              <a:t>short-term</a:t>
            </a:r>
            <a:r>
              <a:rPr lang="hu-HU" sz="3900" dirty="0"/>
              <a:t>, </a:t>
            </a:r>
            <a:r>
              <a:rPr lang="hu-HU" sz="3900" b="1" dirty="0" err="1"/>
              <a:t>cheap</a:t>
            </a:r>
            <a:r>
              <a:rPr lang="hu-HU" sz="3900" b="1" dirty="0"/>
              <a:t> labor </a:t>
            </a:r>
            <a:r>
              <a:rPr lang="hu-HU" sz="3900" dirty="0" err="1"/>
              <a:t>for</a:t>
            </a:r>
            <a:r>
              <a:rPr lang="hu-HU" sz="3900" dirty="0"/>
              <a:t> </a:t>
            </a:r>
            <a:r>
              <a:rPr lang="hu-HU" sz="3900" dirty="0" err="1"/>
              <a:t>firms</a:t>
            </a:r>
            <a:r>
              <a:rPr lang="en-GB" sz="3900" dirty="0"/>
              <a:t> OR</a:t>
            </a:r>
            <a:endParaRPr lang="hu-HU" sz="3900" dirty="0"/>
          </a:p>
          <a:p>
            <a:pPr lvl="0"/>
            <a:r>
              <a:rPr lang="hu-HU" sz="3900" dirty="0" err="1"/>
              <a:t>firms</a:t>
            </a:r>
            <a:r>
              <a:rPr lang="hu-HU" sz="3900" dirty="0"/>
              <a:t> </a:t>
            </a:r>
            <a:r>
              <a:rPr lang="hu-HU" sz="3900" dirty="0" err="1"/>
              <a:t>might</a:t>
            </a:r>
            <a:r>
              <a:rPr lang="hu-HU" sz="3900" dirty="0"/>
              <a:t> </a:t>
            </a:r>
            <a:r>
              <a:rPr lang="hu-HU" sz="3900" dirty="0" err="1"/>
              <a:t>mainly</a:t>
            </a:r>
            <a:r>
              <a:rPr lang="hu-HU" sz="3900" dirty="0"/>
              <a:t> </a:t>
            </a:r>
            <a:r>
              <a:rPr lang="hu-HU" sz="3900" dirty="0" err="1"/>
              <a:t>acquire</a:t>
            </a:r>
            <a:r>
              <a:rPr lang="hu-HU" sz="3900" dirty="0"/>
              <a:t> </a:t>
            </a:r>
            <a:r>
              <a:rPr lang="hu-HU" sz="3900" dirty="0" err="1"/>
              <a:t>it</a:t>
            </a:r>
            <a:r>
              <a:rPr lang="hu-HU" sz="3900" dirty="0"/>
              <a:t> </a:t>
            </a:r>
            <a:r>
              <a:rPr lang="hu-HU" sz="3900" dirty="0" err="1"/>
              <a:t>for</a:t>
            </a:r>
            <a:r>
              <a:rPr lang="hu-HU" sz="3900" dirty="0"/>
              <a:t> </a:t>
            </a:r>
            <a:r>
              <a:rPr lang="hu-HU" sz="3900" dirty="0" err="1"/>
              <a:t>people</a:t>
            </a:r>
            <a:r>
              <a:rPr lang="hu-HU" sz="3900" dirty="0"/>
              <a:t> </a:t>
            </a:r>
            <a:r>
              <a:rPr lang="hu-HU" sz="3900" dirty="0" err="1"/>
              <a:t>they</a:t>
            </a:r>
            <a:r>
              <a:rPr lang="hu-HU" sz="3900" dirty="0"/>
              <a:t> </a:t>
            </a:r>
            <a:r>
              <a:rPr lang="hu-HU" sz="3900" dirty="0" err="1"/>
              <a:t>would</a:t>
            </a:r>
            <a:r>
              <a:rPr lang="hu-HU" sz="3900" dirty="0"/>
              <a:t> </a:t>
            </a:r>
            <a:r>
              <a:rPr lang="hu-HU" sz="3900" dirty="0" err="1"/>
              <a:t>have</a:t>
            </a:r>
            <a:r>
              <a:rPr lang="hu-HU" sz="3900" dirty="0"/>
              <a:t> </a:t>
            </a:r>
            <a:r>
              <a:rPr lang="hu-HU" sz="3900" dirty="0" err="1"/>
              <a:t>hired</a:t>
            </a:r>
            <a:r>
              <a:rPr lang="hu-HU" sz="3900" dirty="0"/>
              <a:t> </a:t>
            </a:r>
            <a:r>
              <a:rPr lang="hu-HU" sz="3900" dirty="0" err="1"/>
              <a:t>anyway</a:t>
            </a:r>
            <a:r>
              <a:rPr lang="hu-HU" sz="3900" dirty="0"/>
              <a:t> (~</a:t>
            </a:r>
            <a:r>
              <a:rPr lang="hu-HU" sz="3900" b="1" dirty="0" err="1"/>
              <a:t>deadweight</a:t>
            </a:r>
            <a:r>
              <a:rPr lang="hu-HU" sz="3900" b="1" dirty="0"/>
              <a:t> </a:t>
            </a:r>
            <a:r>
              <a:rPr lang="hu-HU" sz="3900" b="1" dirty="0" err="1"/>
              <a:t>loss</a:t>
            </a:r>
            <a:r>
              <a:rPr lang="hu-HU" sz="3900" dirty="0"/>
              <a:t>)</a:t>
            </a:r>
            <a:endParaRPr lang="de-DE" sz="3900" dirty="0"/>
          </a:p>
          <a:p>
            <a:pPr marL="868119" indent="-857250">
              <a:lnSpc>
                <a:spcPct val="120000"/>
              </a:lnSpc>
              <a:buClr>
                <a:srgbClr val="C00000"/>
              </a:buClr>
            </a:pPr>
            <a:endParaRPr lang="hu-HU" sz="48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None/>
            </a:pPr>
            <a:endParaRPr lang="hu-HU" sz="5400" b="1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B81639"/>
              </a:buClr>
            </a:pPr>
            <a:endParaRPr lang="en-GB" sz="4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426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66669"/>
            <a:ext cx="17429950" cy="738664"/>
          </a:xfrm>
        </p:spPr>
        <p:txBody>
          <a:bodyPr/>
          <a:lstStyle/>
          <a:p>
            <a:r>
              <a:rPr lang="hu-HU" sz="4800" dirty="0"/>
              <a:t>RESEARCH QUESTIONS</a:t>
            </a: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2395728"/>
            <a:ext cx="22545545" cy="10369296"/>
          </a:xfrm>
        </p:spPr>
        <p:txBody>
          <a:bodyPr>
            <a:normAutofit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hu-HU" sz="3600" b="1" dirty="0">
                <a:solidFill>
                  <a:schemeClr val="tx1"/>
                </a:solidFill>
              </a:rPr>
              <a:t>Q1</a:t>
            </a:r>
            <a:r>
              <a:rPr lang="hu-HU" sz="3600" dirty="0"/>
              <a:t> </a:t>
            </a:r>
            <a:r>
              <a:rPr lang="en-GB" sz="3600" dirty="0"/>
              <a:t>Who are selected into the program?</a:t>
            </a:r>
          </a:p>
          <a:p>
            <a:pPr lvl="1">
              <a:buClr>
                <a:srgbClr val="C00000"/>
              </a:buClr>
            </a:pPr>
            <a:r>
              <a:rPr lang="en-GB" sz="3200" dirty="0"/>
              <a:t>from the pool of registered jobseekers</a:t>
            </a:r>
            <a:endParaRPr lang="hu-HU" sz="3200" dirty="0">
              <a:solidFill>
                <a:srgbClr val="000000"/>
              </a:solidFill>
            </a:endParaRPr>
          </a:p>
          <a:p>
            <a:pPr lvl="1">
              <a:buClr>
                <a:srgbClr val="C00000"/>
              </a:buClr>
            </a:pPr>
            <a:r>
              <a:rPr lang="en-GB" sz="3200" dirty="0">
                <a:solidFill>
                  <a:srgbClr val="000000"/>
                </a:solidFill>
              </a:rPr>
              <a:t>priority to long-term unemployed, vulnerable and socially excluded groups</a:t>
            </a:r>
            <a:r>
              <a:rPr lang="hu-HU" sz="3200" dirty="0">
                <a:solidFill>
                  <a:srgbClr val="000000"/>
                </a:solidFill>
              </a:rPr>
              <a:t> (in </a:t>
            </a:r>
            <a:r>
              <a:rPr lang="hu-HU" sz="3200" dirty="0" err="1">
                <a:solidFill>
                  <a:srgbClr val="000000"/>
                </a:solidFill>
              </a:rPr>
              <a:t>principle</a:t>
            </a:r>
            <a:r>
              <a:rPr lang="hu-HU" sz="3200" dirty="0">
                <a:solidFill>
                  <a:srgbClr val="000000"/>
                </a:solidFill>
              </a:rPr>
              <a:t>)</a:t>
            </a:r>
          </a:p>
          <a:p>
            <a:pPr lvl="1">
              <a:buClr>
                <a:srgbClr val="C00000"/>
              </a:buClr>
            </a:pPr>
            <a:endParaRPr lang="en-GB" sz="3200" dirty="0">
              <a:solidFill>
                <a:srgbClr val="000000"/>
              </a:solidFill>
            </a:endParaRPr>
          </a:p>
          <a:p>
            <a:pPr marL="0" indent="0">
              <a:buClr>
                <a:srgbClr val="C00000"/>
              </a:buClr>
              <a:buNone/>
            </a:pPr>
            <a:r>
              <a:rPr lang="hu-HU" sz="3600" b="1" dirty="0">
                <a:solidFill>
                  <a:schemeClr val="tx1"/>
                </a:solidFill>
              </a:rPr>
              <a:t>Q2</a:t>
            </a:r>
            <a:r>
              <a:rPr lang="hu-HU" sz="3600" b="1" dirty="0"/>
              <a:t> </a:t>
            </a:r>
            <a:r>
              <a:rPr lang="en-GB" sz="3600" dirty="0"/>
              <a:t>What is the  effect of participation in the job trial program on</a:t>
            </a:r>
            <a:r>
              <a:rPr lang="hu-HU" sz="3600" dirty="0"/>
              <a:t>…</a:t>
            </a:r>
            <a:endParaRPr lang="en-GB" sz="3600" dirty="0"/>
          </a:p>
          <a:p>
            <a:pPr lvl="1">
              <a:buClr>
                <a:srgbClr val="C00000"/>
              </a:buClr>
            </a:pPr>
            <a:r>
              <a:rPr lang="hu-HU" sz="3200" dirty="0" err="1"/>
              <a:t>Employment</a:t>
            </a:r>
            <a:r>
              <a:rPr lang="hu-HU" sz="3200" dirty="0"/>
              <a:t>: </a:t>
            </a:r>
          </a:p>
          <a:p>
            <a:pPr lvl="2">
              <a:buClr>
                <a:srgbClr val="C00000"/>
              </a:buClr>
            </a:pPr>
            <a:r>
              <a:rPr lang="hu-HU" sz="3200" dirty="0"/>
              <a:t>P</a:t>
            </a:r>
            <a:r>
              <a:rPr lang="en-GB" sz="3200" dirty="0" err="1"/>
              <a:t>robability</a:t>
            </a:r>
            <a:r>
              <a:rPr lang="en-GB" sz="3200" dirty="0"/>
              <a:t> of being employed 6 </a:t>
            </a:r>
            <a:r>
              <a:rPr lang="hu-HU" sz="3200" dirty="0"/>
              <a:t>and 12 </a:t>
            </a:r>
            <a:r>
              <a:rPr lang="en-GB" sz="3200" dirty="0"/>
              <a:t>months after the program</a:t>
            </a:r>
            <a:endParaRPr lang="hu-HU" sz="3200" dirty="0"/>
          </a:p>
          <a:p>
            <a:pPr lvl="2">
              <a:buClr>
                <a:srgbClr val="C00000"/>
              </a:buClr>
            </a:pPr>
            <a:r>
              <a:rPr lang="hu-HU" sz="3200" dirty="0" err="1"/>
              <a:t>Number</a:t>
            </a:r>
            <a:r>
              <a:rPr lang="hu-HU" sz="3200" dirty="0"/>
              <a:t> of </a:t>
            </a:r>
            <a:r>
              <a:rPr lang="hu-HU" sz="3200" dirty="0" err="1"/>
              <a:t>days</a:t>
            </a:r>
            <a:r>
              <a:rPr lang="hu-HU" sz="3200" dirty="0"/>
              <a:t> </a:t>
            </a:r>
            <a:r>
              <a:rPr lang="hu-HU" sz="3200" dirty="0" err="1"/>
              <a:t>spent</a:t>
            </a:r>
            <a:r>
              <a:rPr lang="hu-HU" sz="3200" dirty="0"/>
              <a:t> in </a:t>
            </a:r>
            <a:r>
              <a:rPr lang="hu-HU" sz="3200" dirty="0" err="1"/>
              <a:t>work</a:t>
            </a:r>
            <a:r>
              <a:rPr lang="hu-HU" sz="3200" dirty="0"/>
              <a:t> </a:t>
            </a:r>
            <a:r>
              <a:rPr lang="hu-HU" sz="3200" dirty="0" err="1"/>
              <a:t>within</a:t>
            </a:r>
            <a:r>
              <a:rPr lang="hu-HU" sz="3200" dirty="0"/>
              <a:t> 6 and 12  </a:t>
            </a:r>
            <a:r>
              <a:rPr lang="hu-HU" sz="3200" dirty="0" err="1"/>
              <a:t>months</a:t>
            </a:r>
            <a:r>
              <a:rPr lang="hu-HU" sz="3200" dirty="0"/>
              <a:t> </a:t>
            </a:r>
            <a:r>
              <a:rPr lang="hu-HU" sz="3200" dirty="0" err="1"/>
              <a:t>after</a:t>
            </a:r>
            <a:r>
              <a:rPr lang="hu-HU" sz="3200" dirty="0"/>
              <a:t> </a:t>
            </a:r>
            <a:r>
              <a:rPr lang="hu-HU" sz="3200" dirty="0" err="1"/>
              <a:t>completing</a:t>
            </a:r>
            <a:r>
              <a:rPr lang="hu-HU" sz="3200" dirty="0"/>
              <a:t> </a:t>
            </a:r>
            <a:r>
              <a:rPr lang="hu-HU" sz="3200" dirty="0" err="1"/>
              <a:t>the</a:t>
            </a:r>
            <a:r>
              <a:rPr lang="hu-HU" sz="3200" dirty="0"/>
              <a:t> programme</a:t>
            </a:r>
            <a:endParaRPr lang="en-GB" sz="3200" dirty="0"/>
          </a:p>
          <a:p>
            <a:pPr lvl="1">
              <a:buClr>
                <a:srgbClr val="C00000"/>
              </a:buClr>
            </a:pPr>
            <a:r>
              <a:rPr lang="hu-HU" sz="3200" dirty="0"/>
              <a:t>W</a:t>
            </a:r>
            <a:r>
              <a:rPr lang="en-GB" sz="3200" dirty="0"/>
              <a:t>ages</a:t>
            </a:r>
            <a:r>
              <a:rPr lang="hu-HU" sz="3200" dirty="0"/>
              <a:t>: </a:t>
            </a:r>
            <a:r>
              <a:rPr lang="en-GB" sz="3200" dirty="0"/>
              <a:t>cumulative wages within 6 </a:t>
            </a:r>
            <a:r>
              <a:rPr lang="hu-HU" sz="3200" dirty="0"/>
              <a:t>and 12 </a:t>
            </a:r>
            <a:r>
              <a:rPr lang="en-GB" sz="3200" dirty="0"/>
              <a:t>months after completing the program</a:t>
            </a:r>
            <a:endParaRPr lang="hu-HU" sz="3600" dirty="0"/>
          </a:p>
          <a:p>
            <a:pPr marL="0" indent="0">
              <a:buNone/>
            </a:pP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198753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66669"/>
            <a:ext cx="17429950" cy="738664"/>
          </a:xfrm>
        </p:spPr>
        <p:txBody>
          <a:bodyPr/>
          <a:lstStyle/>
          <a:p>
            <a:r>
              <a:rPr lang="hu-HU" sz="4800" dirty="0"/>
              <a:t>IDENTIFICATION STRATEGY</a:t>
            </a: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2395728"/>
            <a:ext cx="22545545" cy="10369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4000" dirty="0"/>
              <a:t>P</a:t>
            </a:r>
            <a:r>
              <a:rPr lang="en-GB" sz="4000" dirty="0" err="1"/>
              <a:t>ropensity</a:t>
            </a:r>
            <a:r>
              <a:rPr lang="en-GB" sz="4000" dirty="0"/>
              <a:t> score matching</a:t>
            </a:r>
            <a:r>
              <a:rPr lang="hu-HU" sz="4000" dirty="0"/>
              <a:t> (kernel </a:t>
            </a:r>
            <a:r>
              <a:rPr lang="hu-HU" sz="4000" dirty="0" err="1"/>
              <a:t>based</a:t>
            </a:r>
            <a:r>
              <a:rPr lang="hu-HU" sz="4000" dirty="0"/>
              <a:t>) </a:t>
            </a:r>
            <a:r>
              <a:rPr lang="hu-HU" sz="4000" dirty="0" err="1"/>
              <a:t>using</a:t>
            </a:r>
            <a:r>
              <a:rPr lang="hu-HU" sz="4000" dirty="0"/>
              <a:t> </a:t>
            </a:r>
            <a:r>
              <a:rPr lang="hu-HU" sz="4000" dirty="0" err="1"/>
              <a:t>two</a:t>
            </a:r>
            <a:r>
              <a:rPr lang="hu-HU" sz="4000" dirty="0"/>
              <a:t> </a:t>
            </a:r>
            <a:r>
              <a:rPr lang="hu-HU" sz="4000" dirty="0" err="1"/>
              <a:t>control</a:t>
            </a:r>
            <a:r>
              <a:rPr lang="hu-HU" sz="4000" dirty="0"/>
              <a:t> </a:t>
            </a:r>
            <a:r>
              <a:rPr lang="hu-HU" sz="4000" dirty="0" err="1"/>
              <a:t>groups</a:t>
            </a:r>
            <a:endParaRPr lang="hu-HU" sz="4000" dirty="0"/>
          </a:p>
          <a:p>
            <a:pPr marL="814388" lvl="1" indent="-457200">
              <a:buFont typeface="+mj-lt"/>
              <a:buAutoNum type="arabicPeriod"/>
            </a:pPr>
            <a:r>
              <a:rPr lang="en-GB" sz="3600" dirty="0"/>
              <a:t>Participants of public work</a:t>
            </a:r>
            <a:r>
              <a:rPr lang="hu-HU" sz="3600" dirty="0"/>
              <a:t>s</a:t>
            </a:r>
            <a:r>
              <a:rPr lang="en-GB" sz="3600" dirty="0"/>
              <a:t> program </a:t>
            </a:r>
            <a:r>
              <a:rPr lang="hu-HU" sz="3600" dirty="0"/>
              <a:t>(and </a:t>
            </a:r>
            <a:r>
              <a:rPr lang="hu-HU" sz="3600" dirty="0" err="1"/>
              <a:t>have</a:t>
            </a:r>
            <a:r>
              <a:rPr lang="hu-HU" sz="3600" dirty="0"/>
              <a:t> </a:t>
            </a:r>
            <a:r>
              <a:rPr lang="hu-HU" sz="3600" dirty="0" err="1"/>
              <a:t>not</a:t>
            </a:r>
            <a:r>
              <a:rPr lang="hu-HU" sz="3600" dirty="0"/>
              <a:t> </a:t>
            </a:r>
            <a:r>
              <a:rPr lang="hu-HU" sz="3600" dirty="0" err="1"/>
              <a:t>participated</a:t>
            </a:r>
            <a:r>
              <a:rPr lang="hu-HU" sz="3600" dirty="0"/>
              <a:t> in YG)     </a:t>
            </a:r>
            <a:endParaRPr lang="en-GB" sz="3600" dirty="0"/>
          </a:p>
          <a:p>
            <a:pPr marL="814388" lvl="1" indent="-457200">
              <a:buFont typeface="+mj-lt"/>
              <a:buAutoNum type="arabicPeriod"/>
            </a:pPr>
            <a:r>
              <a:rPr lang="en-GB" sz="3600" dirty="0"/>
              <a:t>Participants of training programs</a:t>
            </a:r>
            <a:r>
              <a:rPr lang="hu-HU" sz="3600" dirty="0"/>
              <a:t> </a:t>
            </a:r>
            <a:endParaRPr lang="en-GB" sz="3600" dirty="0"/>
          </a:p>
          <a:p>
            <a:pPr marL="357188" lvl="1" indent="0">
              <a:buNone/>
            </a:pPr>
            <a:endParaRPr lang="en-GB" sz="3600" dirty="0"/>
          </a:p>
          <a:p>
            <a:pPr marL="928688" lvl="1" indent="-571500"/>
            <a:r>
              <a:rPr lang="en-GB" sz="3600" dirty="0"/>
              <a:t>Main idea: find individuals, who, based on their background characteristics, have a similar probability to participate in the programme</a:t>
            </a:r>
          </a:p>
          <a:p>
            <a:pPr marL="1842951" lvl="2" indent="-571500"/>
            <a:r>
              <a:rPr lang="en-GB" sz="3600" dirty="0"/>
              <a:t>Hinges having sufficiently rich data about determinants of programme participation &amp; outcomes </a:t>
            </a:r>
          </a:p>
          <a:p>
            <a:pPr marL="1842951" lvl="2" indent="-571500"/>
            <a:r>
              <a:rPr lang="en-GB" sz="3600" dirty="0"/>
              <a:t>But cannot deal with selection based on ‘unobservable characteristics’ (motivation, network etc.)</a:t>
            </a:r>
          </a:p>
          <a:p>
            <a:pPr marL="0" indent="0">
              <a:buNone/>
            </a:pPr>
            <a:r>
              <a:rPr lang="hu-HU" sz="4000" dirty="0"/>
              <a:t>The </a:t>
            </a:r>
            <a:r>
              <a:rPr lang="hu-HU" sz="4000" dirty="0" err="1"/>
              <a:t>evaluation</a:t>
            </a:r>
            <a:r>
              <a:rPr lang="hu-HU" sz="4000" dirty="0"/>
              <a:t> </a:t>
            </a:r>
            <a:r>
              <a:rPr lang="hu-HU" sz="4000" dirty="0" err="1"/>
              <a:t>covers</a:t>
            </a:r>
            <a:r>
              <a:rPr lang="hu-HU" sz="4000" dirty="0"/>
              <a:t> </a:t>
            </a:r>
            <a:r>
              <a:rPr lang="hu-HU" sz="4000" dirty="0" err="1"/>
              <a:t>the</a:t>
            </a:r>
            <a:r>
              <a:rPr lang="hu-HU" sz="4000" dirty="0"/>
              <a:t> 2015-2017 </a:t>
            </a:r>
            <a:r>
              <a:rPr lang="hu-HU" sz="4000" dirty="0" err="1"/>
              <a:t>period</a:t>
            </a:r>
            <a:endParaRPr lang="hu-HU" sz="4000" dirty="0"/>
          </a:p>
          <a:p>
            <a:pPr marL="0" indent="0">
              <a:buNone/>
            </a:pPr>
            <a:endParaRPr lang="hu-HU" sz="3600" dirty="0"/>
          </a:p>
          <a:p>
            <a:pPr marL="0" indent="0">
              <a:buNone/>
            </a:pP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1682268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990624"/>
            <a:ext cx="17429950" cy="738664"/>
          </a:xfrm>
        </p:spPr>
        <p:txBody>
          <a:bodyPr/>
          <a:lstStyle/>
          <a:p>
            <a:r>
              <a:rPr lang="hu-HU" sz="4800" dirty="0"/>
              <a:t>DATA</a:t>
            </a:r>
            <a:r>
              <a:rPr lang="en-GB" sz="4800" dirty="0"/>
              <a:t>: ADMIN3</a:t>
            </a: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2484408"/>
            <a:ext cx="22545545" cy="11230006"/>
          </a:xfrm>
        </p:spPr>
        <p:txBody>
          <a:bodyPr>
            <a:normAutofit/>
          </a:bodyPr>
          <a:lstStyle/>
          <a:p>
            <a:pPr>
              <a:buClr>
                <a:srgbClr val="B81639"/>
              </a:buClr>
            </a:pPr>
            <a:r>
              <a:rPr lang="hu-HU" sz="4000" dirty="0" err="1"/>
              <a:t>monthly</a:t>
            </a:r>
            <a:r>
              <a:rPr lang="hu-HU" sz="4000" dirty="0"/>
              <a:t> panel of 50% of </a:t>
            </a:r>
            <a:r>
              <a:rPr lang="hu-HU" sz="4000" dirty="0" err="1"/>
              <a:t>all</a:t>
            </a:r>
            <a:r>
              <a:rPr lang="hu-HU" sz="4000" dirty="0"/>
              <a:t> </a:t>
            </a:r>
            <a:r>
              <a:rPr lang="hu-HU" sz="4000" dirty="0" err="1"/>
              <a:t>individuals</a:t>
            </a:r>
            <a:r>
              <a:rPr lang="hu-HU" sz="4000" dirty="0"/>
              <a:t> in Hungary</a:t>
            </a:r>
          </a:p>
          <a:p>
            <a:pPr>
              <a:buClr>
                <a:srgbClr val="B81639"/>
              </a:buClr>
            </a:pPr>
            <a:r>
              <a:rPr lang="hu-HU" sz="4000" dirty="0"/>
              <a:t>linked </a:t>
            </a:r>
            <a:r>
              <a:rPr lang="hu-HU" sz="4000" dirty="0" err="1"/>
              <a:t>datasets</a:t>
            </a:r>
            <a:r>
              <a:rPr lang="hu-HU" sz="4000" dirty="0"/>
              <a:t> of </a:t>
            </a:r>
            <a:r>
              <a:rPr lang="hu-HU" sz="4000" dirty="0" err="1"/>
              <a:t>administrative</a:t>
            </a:r>
            <a:r>
              <a:rPr lang="hu-HU" sz="4000" dirty="0"/>
              <a:t> </a:t>
            </a:r>
            <a:r>
              <a:rPr lang="hu-HU" sz="4000" dirty="0" err="1"/>
              <a:t>authorities</a:t>
            </a:r>
            <a:r>
              <a:rPr lang="hu-HU" sz="4000" dirty="0"/>
              <a:t>: </a:t>
            </a:r>
          </a:p>
          <a:p>
            <a:pPr lvl="1">
              <a:buClr>
                <a:srgbClr val="B81639"/>
              </a:buClr>
            </a:pPr>
            <a:r>
              <a:rPr lang="hu-HU" sz="4000" dirty="0" err="1"/>
              <a:t>Tax</a:t>
            </a:r>
            <a:endParaRPr lang="hu-HU" sz="4000" dirty="0"/>
          </a:p>
          <a:p>
            <a:pPr lvl="1">
              <a:buClr>
                <a:srgbClr val="B81639"/>
              </a:buClr>
            </a:pPr>
            <a:r>
              <a:rPr lang="hu-HU" sz="4000" dirty="0" err="1"/>
              <a:t>Social</a:t>
            </a:r>
            <a:r>
              <a:rPr lang="hu-HU" sz="4000" dirty="0"/>
              <a:t> </a:t>
            </a:r>
            <a:r>
              <a:rPr lang="hu-HU" sz="4000" dirty="0" err="1"/>
              <a:t>secutiry</a:t>
            </a:r>
            <a:endParaRPr lang="hu-HU" sz="4000" dirty="0"/>
          </a:p>
          <a:p>
            <a:pPr lvl="1">
              <a:buClr>
                <a:srgbClr val="B81639"/>
              </a:buClr>
            </a:pPr>
            <a:r>
              <a:rPr lang="hu-HU" sz="4000" dirty="0"/>
              <a:t>Health </a:t>
            </a:r>
            <a:r>
              <a:rPr lang="hu-HU" sz="4000" dirty="0" err="1"/>
              <a:t>authority</a:t>
            </a:r>
            <a:endParaRPr lang="hu-HU" sz="4000" dirty="0"/>
          </a:p>
          <a:p>
            <a:pPr lvl="1">
              <a:buClr>
                <a:srgbClr val="B81639"/>
              </a:buClr>
            </a:pPr>
            <a:r>
              <a:rPr lang="hu-HU" sz="4000" dirty="0"/>
              <a:t>Public </a:t>
            </a:r>
            <a:r>
              <a:rPr lang="hu-HU" sz="4000" dirty="0" err="1"/>
              <a:t>employment</a:t>
            </a:r>
            <a:r>
              <a:rPr lang="hu-HU" sz="4000" dirty="0"/>
              <a:t> service (NFSZ)</a:t>
            </a:r>
          </a:p>
          <a:p>
            <a:pPr lvl="1">
              <a:buClr>
                <a:srgbClr val="B81639"/>
              </a:buClr>
            </a:pPr>
            <a:r>
              <a:rPr lang="hu-HU" sz="4000" dirty="0" err="1"/>
              <a:t>Educational</a:t>
            </a:r>
            <a:r>
              <a:rPr lang="hu-HU" sz="4000" dirty="0"/>
              <a:t> </a:t>
            </a:r>
            <a:r>
              <a:rPr lang="hu-HU" sz="4000" dirty="0" err="1"/>
              <a:t>authority</a:t>
            </a:r>
            <a:endParaRPr lang="hu-HU" sz="4000" dirty="0"/>
          </a:p>
          <a:p>
            <a:pPr>
              <a:buClr>
                <a:srgbClr val="B81639"/>
              </a:buClr>
            </a:pPr>
            <a:r>
              <a:rPr lang="hu-HU" sz="4000" dirty="0"/>
              <a:t>Data </a:t>
            </a:r>
            <a:r>
              <a:rPr lang="hu-HU" sz="4000" dirty="0" err="1"/>
              <a:t>on</a:t>
            </a:r>
            <a:r>
              <a:rPr lang="hu-HU" sz="4000" dirty="0"/>
              <a:t> program </a:t>
            </a:r>
            <a:r>
              <a:rPr lang="hu-HU" sz="4000" dirty="0" err="1"/>
              <a:t>details</a:t>
            </a:r>
            <a:r>
              <a:rPr lang="hu-HU" sz="4000" dirty="0"/>
              <a:t>, </a:t>
            </a:r>
            <a:r>
              <a:rPr lang="hu-HU" sz="4000" dirty="0" err="1"/>
              <a:t>employment</a:t>
            </a:r>
            <a:r>
              <a:rPr lang="hu-HU" sz="4000" dirty="0"/>
              <a:t>, </a:t>
            </a:r>
            <a:r>
              <a:rPr lang="hu-HU" sz="4000" dirty="0" err="1"/>
              <a:t>wages</a:t>
            </a:r>
            <a:r>
              <a:rPr lang="hu-HU" sz="4000" dirty="0"/>
              <a:t>, </a:t>
            </a:r>
            <a:r>
              <a:rPr lang="hu-HU" sz="4000" dirty="0" err="1"/>
              <a:t>benefits</a:t>
            </a:r>
            <a:r>
              <a:rPr lang="hu-HU" sz="4000" dirty="0"/>
              <a:t> </a:t>
            </a:r>
            <a:r>
              <a:rPr lang="hu-HU" sz="4000" dirty="0" err="1"/>
              <a:t>for</a:t>
            </a:r>
            <a:r>
              <a:rPr lang="hu-HU" sz="4000" dirty="0"/>
              <a:t> 200</a:t>
            </a:r>
            <a:r>
              <a:rPr lang="en-GB" sz="4000" dirty="0"/>
              <a:t>9</a:t>
            </a:r>
            <a:r>
              <a:rPr lang="hu-HU" sz="4000" dirty="0"/>
              <a:t>-201</a:t>
            </a:r>
            <a:r>
              <a:rPr lang="en-GB" sz="4000" dirty="0"/>
              <a:t>7</a:t>
            </a:r>
            <a:endParaRPr lang="hu-HU" sz="4000" dirty="0"/>
          </a:p>
          <a:p>
            <a:pPr>
              <a:buClr>
                <a:srgbClr val="B81639"/>
              </a:buClr>
            </a:pPr>
            <a:r>
              <a:rPr lang="hu-HU" sz="4000" dirty="0" err="1"/>
              <a:t>Created</a:t>
            </a:r>
            <a:r>
              <a:rPr lang="hu-HU" sz="4000" dirty="0"/>
              <a:t> and </a:t>
            </a:r>
            <a:r>
              <a:rPr lang="hu-HU" sz="4000" dirty="0" err="1"/>
              <a:t>owned</a:t>
            </a:r>
            <a:r>
              <a:rPr lang="hu-HU" sz="4000" dirty="0"/>
              <a:t> </a:t>
            </a:r>
            <a:r>
              <a:rPr lang="hu-HU" sz="4000" dirty="0" err="1"/>
              <a:t>by</a:t>
            </a:r>
            <a:r>
              <a:rPr lang="hu-HU" sz="4000" dirty="0"/>
              <a:t> </a:t>
            </a:r>
            <a:r>
              <a:rPr lang="hu-HU" sz="4000" dirty="0" err="1"/>
              <a:t>the</a:t>
            </a:r>
            <a:r>
              <a:rPr lang="hu-HU" sz="4000" dirty="0"/>
              <a:t> </a:t>
            </a:r>
            <a:r>
              <a:rPr lang="hu-HU" sz="4000" b="1" dirty="0"/>
              <a:t>Databank of </a:t>
            </a:r>
            <a:r>
              <a:rPr lang="hu-HU" sz="4000" b="1" dirty="0" err="1"/>
              <a:t>the</a:t>
            </a:r>
            <a:r>
              <a:rPr lang="hu-HU" sz="4000" b="1" dirty="0"/>
              <a:t> Centre of </a:t>
            </a:r>
            <a:r>
              <a:rPr lang="hu-HU" sz="4000" b="1" dirty="0" err="1"/>
              <a:t>Regional</a:t>
            </a:r>
            <a:r>
              <a:rPr lang="hu-HU" sz="4000" b="1" dirty="0"/>
              <a:t> and </a:t>
            </a:r>
            <a:r>
              <a:rPr lang="hu-HU" sz="4000" b="1" dirty="0" err="1"/>
              <a:t>Economic</a:t>
            </a:r>
            <a:r>
              <a:rPr lang="hu-HU" sz="4000" b="1" dirty="0"/>
              <a:t> </a:t>
            </a:r>
            <a:r>
              <a:rPr lang="hu-HU" sz="4000" b="1" dirty="0" err="1"/>
              <a:t>Studies</a:t>
            </a:r>
            <a:endParaRPr lang="pl-PL" sz="3600" b="1" dirty="0"/>
          </a:p>
          <a:p>
            <a:pPr lvl="1"/>
            <a:endParaRPr lang="pl-PL" sz="3600" b="1" dirty="0"/>
          </a:p>
        </p:txBody>
      </p:sp>
    </p:spTree>
    <p:extLst>
      <p:ext uri="{BB962C8B-B14F-4D97-AF65-F5344CB8AC3E}">
        <p14:creationId xmlns:p14="http://schemas.microsoft.com/office/powerpoint/2010/main" val="4188558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990624"/>
            <a:ext cx="17429950" cy="738664"/>
          </a:xfrm>
        </p:spPr>
        <p:txBody>
          <a:bodyPr/>
          <a:lstStyle/>
          <a:p>
            <a:r>
              <a:rPr lang="hu-HU" sz="4800" dirty="0"/>
              <a:t>VARIABLES</a:t>
            </a: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2484408"/>
            <a:ext cx="22545545" cy="11230006"/>
          </a:xfrm>
        </p:spPr>
        <p:txBody>
          <a:bodyPr>
            <a:normAutofit lnSpcReduction="10000"/>
          </a:bodyPr>
          <a:lstStyle/>
          <a:p>
            <a:r>
              <a:rPr lang="pl-PL" sz="4000" b="1" dirty="0"/>
              <a:t>Control variables</a:t>
            </a:r>
            <a:r>
              <a:rPr lang="pl-PL" sz="4000" dirty="0"/>
              <a:t>:</a:t>
            </a:r>
          </a:p>
          <a:p>
            <a:pPr lvl="1"/>
            <a:r>
              <a:rPr lang="pl-PL" sz="4000" dirty="0"/>
              <a:t>full labour market history</a:t>
            </a:r>
          </a:p>
          <a:p>
            <a:pPr lvl="1"/>
            <a:r>
              <a:rPr lang="pl-PL" sz="4000" dirty="0"/>
              <a:t>education</a:t>
            </a:r>
          </a:p>
          <a:p>
            <a:pPr lvl="1"/>
            <a:r>
              <a:rPr lang="pl-PL" sz="4000" dirty="0"/>
              <a:t>health status</a:t>
            </a:r>
          </a:p>
          <a:p>
            <a:pPr lvl="1"/>
            <a:r>
              <a:rPr lang="pl-PL" sz="4000" dirty="0"/>
              <a:t>benefits and transfer history</a:t>
            </a:r>
          </a:p>
          <a:p>
            <a:pPr lvl="1"/>
            <a:r>
              <a:rPr lang="pl-PL" sz="4000" dirty="0"/>
              <a:t>competence test scores</a:t>
            </a:r>
          </a:p>
          <a:p>
            <a:pPr lvl="1"/>
            <a:r>
              <a:rPr lang="pl-PL" sz="4000" dirty="0"/>
              <a:t>development-level and type of settlement</a:t>
            </a:r>
          </a:p>
          <a:p>
            <a:pPr lvl="1"/>
            <a:r>
              <a:rPr lang="pl-PL" sz="4000" dirty="0"/>
              <a:t>distance of home address to public employment service</a:t>
            </a:r>
          </a:p>
          <a:p>
            <a:pPr lvl="1"/>
            <a:r>
              <a:rPr lang="pl-PL" sz="4000" dirty="0"/>
              <a:t>regional share of public workers, registered unemployed, and roma</a:t>
            </a:r>
          </a:p>
          <a:p>
            <a:pPr lvl="1"/>
            <a:r>
              <a:rPr lang="pl-PL" sz="4000" dirty="0"/>
              <a:t>occupation codes</a:t>
            </a:r>
          </a:p>
          <a:p>
            <a:r>
              <a:rPr lang="pl-PL" sz="4000" b="1" dirty="0"/>
              <a:t>Outcome variables: employment status </a:t>
            </a:r>
            <a:r>
              <a:rPr lang="pl-PL" sz="4000" dirty="0"/>
              <a:t>and </a:t>
            </a:r>
            <a:r>
              <a:rPr lang="pl-PL" sz="4000" b="1" dirty="0"/>
              <a:t>income</a:t>
            </a:r>
            <a:r>
              <a:rPr lang="pl-PL" sz="4000" dirty="0"/>
              <a:t> after completion of the programme</a:t>
            </a:r>
          </a:p>
          <a:p>
            <a:pPr marL="0" indent="0" algn="ctr">
              <a:buNone/>
            </a:pPr>
            <a:endParaRPr lang="pl-PL" sz="3600" dirty="0"/>
          </a:p>
          <a:p>
            <a:pPr lvl="1"/>
            <a:endParaRPr lang="pl-PL" sz="3600" b="1" dirty="0"/>
          </a:p>
        </p:txBody>
      </p:sp>
    </p:spTree>
    <p:extLst>
      <p:ext uri="{BB962C8B-B14F-4D97-AF65-F5344CB8AC3E}">
        <p14:creationId xmlns:p14="http://schemas.microsoft.com/office/powerpoint/2010/main" val="63634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66669"/>
            <a:ext cx="17429950" cy="738664"/>
          </a:xfrm>
        </p:spPr>
        <p:txBody>
          <a:bodyPr/>
          <a:lstStyle/>
          <a:p>
            <a:r>
              <a:rPr lang="hu-HU" sz="4800" dirty="0"/>
              <a:t>TREATMENT AND CONTROL GROUPS</a:t>
            </a: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894" y="2395728"/>
            <a:ext cx="22926037" cy="11318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b="1" dirty="0"/>
              <a:t>Treated: </a:t>
            </a:r>
          </a:p>
          <a:p>
            <a:r>
              <a:rPr lang="pl-PL" sz="3600" dirty="0"/>
              <a:t>90-days wage subsidy</a:t>
            </a:r>
          </a:p>
          <a:p>
            <a:r>
              <a:rPr lang="pl-PL" sz="3600" dirty="0"/>
              <a:t>Start bw January 2015 - March 2017</a:t>
            </a:r>
          </a:p>
          <a:p>
            <a:r>
              <a:rPr lang="hu-HU" sz="3600" dirty="0">
                <a:solidFill>
                  <a:schemeClr val="tx1"/>
                </a:solidFill>
              </a:rPr>
              <a:t> </a:t>
            </a:r>
            <a:r>
              <a:rPr lang="hu-HU" sz="3600" dirty="0" err="1"/>
              <a:t>Except</a:t>
            </a:r>
            <a:r>
              <a:rPr lang="hu-HU" sz="3600" dirty="0"/>
              <a:t> </a:t>
            </a:r>
            <a:r>
              <a:rPr lang="hu-HU" sz="3600" dirty="0" err="1"/>
              <a:t>if</a:t>
            </a:r>
            <a:r>
              <a:rPr lang="hu-HU" sz="3600" dirty="0"/>
              <a:t> </a:t>
            </a:r>
            <a:r>
              <a:rPr lang="en-US" sz="3600" dirty="0"/>
              <a:t>who combine</a:t>
            </a:r>
            <a:r>
              <a:rPr lang="hu-HU" sz="3600" dirty="0"/>
              <a:t>d </a:t>
            </a:r>
            <a:r>
              <a:rPr lang="hu-HU" sz="3600" dirty="0" err="1"/>
              <a:t>with</a:t>
            </a:r>
            <a:r>
              <a:rPr lang="en-US" sz="3600" dirty="0"/>
              <a:t> </a:t>
            </a:r>
            <a:r>
              <a:rPr lang="hu-HU" sz="3600" dirty="0" err="1"/>
              <a:t>further</a:t>
            </a:r>
            <a:r>
              <a:rPr lang="hu-HU" sz="3600" dirty="0"/>
              <a:t> </a:t>
            </a:r>
            <a:r>
              <a:rPr lang="hu-HU" sz="3600" dirty="0" err="1"/>
              <a:t>wage</a:t>
            </a:r>
            <a:r>
              <a:rPr lang="hu-HU" sz="3600" dirty="0"/>
              <a:t> </a:t>
            </a:r>
            <a:r>
              <a:rPr lang="hu-HU" sz="3600" dirty="0" err="1"/>
              <a:t>subsidies</a:t>
            </a:r>
            <a:r>
              <a:rPr lang="hu-HU" sz="3600" dirty="0"/>
              <a:t> </a:t>
            </a:r>
            <a:r>
              <a:rPr lang="hu-HU" sz="3600" dirty="0" err="1"/>
              <a:t>following</a:t>
            </a:r>
            <a:r>
              <a:rPr lang="hu-HU" sz="3600" dirty="0"/>
              <a:t> </a:t>
            </a:r>
            <a:r>
              <a:rPr lang="hu-HU" sz="3600" dirty="0" err="1"/>
              <a:t>the</a:t>
            </a:r>
            <a:r>
              <a:rPr lang="hu-HU" sz="3600" dirty="0"/>
              <a:t> 90 </a:t>
            </a:r>
            <a:r>
              <a:rPr lang="hu-HU" sz="3600" dirty="0" err="1"/>
              <a:t>days</a:t>
            </a:r>
            <a:r>
              <a:rPr lang="hu-HU" sz="3600" dirty="0"/>
              <a:t> </a:t>
            </a:r>
            <a:r>
              <a:rPr lang="en-US" sz="3600" dirty="0"/>
              <a:t>→</a:t>
            </a:r>
            <a:r>
              <a:rPr lang="hu-HU" sz="3600" dirty="0"/>
              <a:t> </a:t>
            </a:r>
            <a:r>
              <a:rPr lang="hu-HU" sz="3600" dirty="0" err="1"/>
              <a:t>selection</a:t>
            </a:r>
            <a:r>
              <a:rPr lang="hu-HU" sz="3600" dirty="0"/>
              <a:t> </a:t>
            </a:r>
            <a:r>
              <a:rPr lang="hu-HU" sz="3600" dirty="0" err="1"/>
              <a:t>issues</a:t>
            </a:r>
            <a:endParaRPr lang="hu-HU" sz="3600" dirty="0"/>
          </a:p>
          <a:p>
            <a:pPr marL="0" indent="0">
              <a:buNone/>
            </a:pPr>
            <a:r>
              <a:rPr lang="hu-HU" sz="3600" dirty="0">
                <a:solidFill>
                  <a:schemeClr val="tx1"/>
                </a:solidFill>
              </a:rPr>
              <a:t>                            (</a:t>
            </a:r>
            <a:r>
              <a:rPr lang="hu-HU" sz="3600" dirty="0" err="1">
                <a:solidFill>
                  <a:schemeClr val="tx1"/>
                </a:solidFill>
              </a:rPr>
              <a:t>subsequent</a:t>
            </a:r>
            <a:r>
              <a:rPr lang="hu-HU" sz="3600" dirty="0">
                <a:solidFill>
                  <a:schemeClr val="tx1"/>
                </a:solidFill>
              </a:rPr>
              <a:t> </a:t>
            </a:r>
            <a:r>
              <a:rPr lang="hu-HU" sz="3600" dirty="0" err="1">
                <a:solidFill>
                  <a:schemeClr val="tx1"/>
                </a:solidFill>
              </a:rPr>
              <a:t>wage</a:t>
            </a:r>
            <a:r>
              <a:rPr lang="hu-HU" sz="3600" dirty="0">
                <a:solidFill>
                  <a:schemeClr val="tx1"/>
                </a:solidFill>
              </a:rPr>
              <a:t> </a:t>
            </a:r>
            <a:r>
              <a:rPr lang="hu-HU" sz="3600" dirty="0" err="1">
                <a:solidFill>
                  <a:schemeClr val="tx1"/>
                </a:solidFill>
              </a:rPr>
              <a:t>subsidy</a:t>
            </a:r>
            <a:r>
              <a:rPr lang="hu-HU" sz="3600" dirty="0">
                <a:solidFill>
                  <a:schemeClr val="tx1"/>
                </a:solidFill>
              </a:rPr>
              <a:t> </a:t>
            </a:r>
            <a:r>
              <a:rPr lang="hu-HU" sz="3600" dirty="0" err="1">
                <a:solidFill>
                  <a:schemeClr val="tx1"/>
                </a:solidFill>
              </a:rPr>
              <a:t>was</a:t>
            </a:r>
            <a:r>
              <a:rPr lang="hu-HU" sz="3600" dirty="0">
                <a:solidFill>
                  <a:schemeClr val="tx1"/>
                </a:solidFill>
              </a:rPr>
              <a:t> </a:t>
            </a:r>
            <a:r>
              <a:rPr lang="hu-HU" sz="3600" dirty="0" err="1">
                <a:solidFill>
                  <a:schemeClr val="tx1"/>
                </a:solidFill>
              </a:rPr>
              <a:t>not</a:t>
            </a:r>
            <a:r>
              <a:rPr lang="hu-HU" sz="3600" dirty="0">
                <a:solidFill>
                  <a:schemeClr val="tx1"/>
                </a:solidFill>
              </a:rPr>
              <a:t> </a:t>
            </a:r>
            <a:r>
              <a:rPr lang="hu-HU" sz="3600" dirty="0" err="1">
                <a:solidFill>
                  <a:schemeClr val="tx1"/>
                </a:solidFill>
              </a:rPr>
              <a:t>allowed</a:t>
            </a:r>
            <a:r>
              <a:rPr lang="hu-HU" sz="3600" dirty="0">
                <a:solidFill>
                  <a:schemeClr val="tx1"/>
                </a:solidFill>
              </a:rPr>
              <a:t> in 4 </a:t>
            </a:r>
            <a:r>
              <a:rPr lang="hu-HU" sz="3600" dirty="0" err="1">
                <a:solidFill>
                  <a:schemeClr val="tx1"/>
                </a:solidFill>
              </a:rPr>
              <a:t>counties</a:t>
            </a:r>
            <a:r>
              <a:rPr lang="hu-HU" sz="3600" dirty="0">
                <a:solidFill>
                  <a:schemeClr val="tx1"/>
                </a:solidFill>
              </a:rPr>
              <a:t> </a:t>
            </a:r>
            <a:r>
              <a:rPr lang="en-US" sz="3600" dirty="0"/>
              <a:t>→</a:t>
            </a:r>
            <a:r>
              <a:rPr lang="hu-HU" sz="3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hu-HU" sz="3600" dirty="0" err="1">
                <a:solidFill>
                  <a:schemeClr val="tx1"/>
                </a:solidFill>
              </a:rPr>
              <a:t>robustness</a:t>
            </a:r>
            <a:r>
              <a:rPr lang="hu-HU" sz="3600" dirty="0">
                <a:solidFill>
                  <a:schemeClr val="tx1"/>
                </a:solidFill>
              </a:rPr>
              <a:t> </a:t>
            </a:r>
            <a:r>
              <a:rPr lang="hu-HU" sz="3600" dirty="0" err="1">
                <a:solidFill>
                  <a:schemeClr val="tx1"/>
                </a:solidFill>
              </a:rPr>
              <a:t>check</a:t>
            </a:r>
            <a:r>
              <a:rPr lang="hu-HU" sz="36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3600" b="1" dirty="0"/>
              <a:t>Control 1: </a:t>
            </a:r>
            <a:endParaRPr lang="hu-HU" sz="3600" b="1" dirty="0"/>
          </a:p>
          <a:p>
            <a:r>
              <a:rPr lang="en-US" sz="3600" dirty="0"/>
              <a:t>Registered jobseekers</a:t>
            </a:r>
            <a:r>
              <a:rPr lang="hu-HU" sz="3600" dirty="0"/>
              <a:t> (</a:t>
            </a:r>
            <a:r>
              <a:rPr lang="hu-HU" sz="3600" dirty="0" err="1"/>
              <a:t>under</a:t>
            </a:r>
            <a:r>
              <a:rPr lang="hu-HU" sz="3600" dirty="0"/>
              <a:t> 25)</a:t>
            </a:r>
            <a:r>
              <a:rPr lang="en-US" sz="3600" dirty="0"/>
              <a:t>, enrolled in public work after 2015 January 1</a:t>
            </a:r>
          </a:p>
          <a:p>
            <a:pPr marL="0" indent="0">
              <a:buNone/>
            </a:pPr>
            <a:r>
              <a:rPr lang="en-US" sz="3600" b="1" dirty="0"/>
              <a:t>Control 2:</a:t>
            </a:r>
            <a:endParaRPr lang="hu-HU" sz="3600" b="1" dirty="0"/>
          </a:p>
          <a:p>
            <a:r>
              <a:rPr lang="en-US" sz="3600" b="1" dirty="0"/>
              <a:t> </a:t>
            </a:r>
            <a:r>
              <a:rPr lang="en-US" sz="3600" dirty="0"/>
              <a:t>Registered jobseekers</a:t>
            </a:r>
            <a:r>
              <a:rPr lang="hu-HU" sz="3600" dirty="0"/>
              <a:t> (</a:t>
            </a:r>
            <a:r>
              <a:rPr lang="hu-HU" sz="3600" dirty="0" err="1"/>
              <a:t>under</a:t>
            </a:r>
            <a:r>
              <a:rPr lang="hu-HU" sz="3600" dirty="0"/>
              <a:t> 25)</a:t>
            </a:r>
            <a:r>
              <a:rPr lang="en-US" sz="3600" dirty="0"/>
              <a:t>, enrolled in any training </a:t>
            </a:r>
            <a:r>
              <a:rPr lang="en-US" sz="3600" dirty="0" err="1"/>
              <a:t>programme</a:t>
            </a:r>
            <a:r>
              <a:rPr lang="en-US" sz="3600" dirty="0"/>
              <a:t>, </a:t>
            </a:r>
            <a:r>
              <a:rPr lang="hu-HU" sz="3600" dirty="0" err="1"/>
              <a:t>but</a:t>
            </a:r>
            <a:r>
              <a:rPr lang="hu-HU" sz="3600" dirty="0"/>
              <a:t> </a:t>
            </a:r>
            <a:r>
              <a:rPr lang="en-US" sz="3600" dirty="0"/>
              <a:t>not </a:t>
            </a:r>
            <a:r>
              <a:rPr lang="hu-HU" sz="3600" dirty="0" err="1"/>
              <a:t>receiving</a:t>
            </a:r>
            <a:r>
              <a:rPr lang="hu-HU" sz="3600" dirty="0"/>
              <a:t> </a:t>
            </a:r>
            <a:r>
              <a:rPr lang="en-US" sz="3600" dirty="0"/>
              <a:t>wage subsidy</a:t>
            </a:r>
            <a:endParaRPr lang="pl-PL" sz="3600" dirty="0"/>
          </a:p>
          <a:p>
            <a:pPr lvl="1"/>
            <a:endParaRPr lang="pl-PL" sz="3600" dirty="0"/>
          </a:p>
          <a:p>
            <a:pPr lvl="1"/>
            <a:endParaRPr lang="pl-PL" sz="3600" b="1" dirty="0"/>
          </a:p>
        </p:txBody>
      </p:sp>
    </p:spTree>
    <p:extLst>
      <p:ext uri="{BB962C8B-B14F-4D97-AF65-F5344CB8AC3E}">
        <p14:creationId xmlns:p14="http://schemas.microsoft.com/office/powerpoint/2010/main" val="3434627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e">
  <a:themeElements>
    <a:clrScheme name="">
      <a:dk1>
        <a:srgbClr val="000000"/>
      </a:dk1>
      <a:lt1>
        <a:srgbClr val="FFFFFF"/>
      </a:lt1>
      <a:dk2>
        <a:srgbClr val="1E1E1C"/>
      </a:dk2>
      <a:lt2>
        <a:srgbClr val="0F3C74"/>
      </a:lt2>
      <a:accent1>
        <a:srgbClr val="0F3C74"/>
      </a:accent1>
      <a:accent2>
        <a:srgbClr val="D8222C"/>
      </a:accent2>
      <a:accent3>
        <a:srgbClr val="3EAF79"/>
      </a:accent3>
      <a:accent4>
        <a:srgbClr val="FFC000"/>
      </a:accent4>
      <a:accent5>
        <a:srgbClr val="0F3C74"/>
      </a:accent5>
      <a:accent6>
        <a:srgbClr val="3EAF79"/>
      </a:accent6>
      <a:hlink>
        <a:srgbClr val="0F3C74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1168</Words>
  <Application>Microsoft Office PowerPoint</Application>
  <PresentationFormat>Egyéni</PresentationFormat>
  <Paragraphs>170</Paragraphs>
  <Slides>17</Slides>
  <Notes>3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Arial</vt:lpstr>
      <vt:lpstr>Calibri</vt:lpstr>
      <vt:lpstr>Wingdings</vt:lpstr>
      <vt:lpstr>Office-theme</vt:lpstr>
      <vt:lpstr>Document</vt:lpstr>
      <vt:lpstr> Can a short-term job trial programme kick-start young jobseekers’ career?   COUNTERFACTUAL EVALUATION OF THE 90-DAY JOB TRIAL PROGRAMME IN HUNGARY  Judit Krekó, Márton Csillag, Balázs Munkácsy and Ágota Scharle   Youth employment partnerSHIP: evaluation studies in Spain, Hungary, Italy and Poland   Lost Millenials project kickoff    2021 November  17</vt:lpstr>
      <vt:lpstr>BACKGROUND: HUNGARIAN CONTEXT</vt:lpstr>
      <vt:lpstr>90-DAY JOB TRIAL</vt:lpstr>
      <vt:lpstr>90-DAY JOB TRIAL: Pros and Cons</vt:lpstr>
      <vt:lpstr>RESEARCH QUESTIONS</vt:lpstr>
      <vt:lpstr>IDENTIFICATION STRATEGY</vt:lpstr>
      <vt:lpstr>DATA: ADMIN3</vt:lpstr>
      <vt:lpstr>VARIABLES</vt:lpstr>
      <vt:lpstr>TREATMENT AND CONTROL GROUPS</vt:lpstr>
      <vt:lpstr>SELECTION INTO THE TREATMENT GROUP: CREAM SKIMMING</vt:lpstr>
      <vt:lpstr>PSM MATCHING: OUTCOMES ON 6 MONTHS HORIZON</vt:lpstr>
      <vt:lpstr>INCENTIVE TO SELECT MORE EDUCATED JOBSEEKERS INTO THE PROGRAMME </vt:lpstr>
      <vt:lpstr>MATCHING RESULTS: 6 vs. 12 MONTHS: THE IMPACT DIMINISHES WITH TIME </vt:lpstr>
      <vt:lpstr>DOES JOB TRIAL PROMOTE LONG TERM WORK RELATIONS?</vt:lpstr>
      <vt:lpstr>PARTICIPANTS STAYING AT THE FIRM HAVE BETTER OUTCOMES </vt:lpstr>
      <vt:lpstr> CONCLUSIONS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 Office-bruker</dc:creator>
  <cp:lastModifiedBy>Hanna Erős</cp:lastModifiedBy>
  <cp:revision>459</cp:revision>
  <cp:lastPrinted>2020-10-20T19:37:26Z</cp:lastPrinted>
  <dcterms:created xsi:type="dcterms:W3CDTF">2017-09-27T10:52:39Z</dcterms:created>
  <dcterms:modified xsi:type="dcterms:W3CDTF">2021-12-14T08:36:53Z</dcterms:modified>
</cp:coreProperties>
</file>