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8" r:id="rId2"/>
    <p:sldId id="272" r:id="rId3"/>
    <p:sldId id="278" r:id="rId4"/>
    <p:sldId id="280" r:id="rId5"/>
    <p:sldId id="279" r:id="rId6"/>
    <p:sldId id="270" r:id="rId7"/>
  </p:sldIdLst>
  <p:sldSz cx="24380825" cy="13714413"/>
  <p:notesSz cx="6858000" cy="9144000"/>
  <p:defaultTextStyle>
    <a:defPPr>
      <a:defRPr lang="en-US"/>
    </a:defPPr>
    <a:lvl1pPr marL="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35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76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1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2FE401-8802-4541-929B-FAF25C81B2DF}" v="159" dt="2019-04-17T08:51:33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2" autoAdjust="0"/>
    <p:restoredTop sz="88304" autoAdjust="0"/>
  </p:normalViewPr>
  <p:slideViewPr>
    <p:cSldViewPr snapToGrid="0">
      <p:cViewPr varScale="1">
        <p:scale>
          <a:sx n="32" d="100"/>
          <a:sy n="32" d="100"/>
        </p:scale>
        <p:origin x="1014" y="78"/>
      </p:cViewPr>
      <p:guideLst>
        <p:guide orient="horz" pos="4319"/>
        <p:guide pos="767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6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25B88218-B188-4477-8B00-F7E592FD512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C8F33F7-1C6C-446A-A72D-0CB50E81ED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DDE29-1F7D-44C2-8C49-1E3AE93DE45F}" type="datetimeFigureOut">
              <a:rPr lang="pl-PL" smtClean="0"/>
              <a:pPr/>
              <a:t>11.12.2021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2BA7BFD-D28C-477E-827E-20FB4040F1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5BC81C-BE37-4066-B24E-1F1F4061DB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935C8-539E-4540-85CA-3E1C20B33D19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8658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57144-1CBB-4515-B696-16F63A0D6277}" type="datetimeFigureOut">
              <a:rPr lang="en-GB" smtClean="0"/>
              <a:pPr/>
              <a:t>11/12/2021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DA259D-87B2-48A8-8896-0559A1CBD78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460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12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252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379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6503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0628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4755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8880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007" algn="l" defTabSz="1828252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Itt</a:t>
            </a:r>
            <a:r>
              <a:rPr lang="hu-HU" baseline="0" dirty="0"/>
              <a:t> az adatok nem a pályakezdőkre, hanem a nem tanuló nem dolgozó fiatalokra vonatkoznak (neet)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46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Akadályok a fiatalok oldalán:</a:t>
            </a:r>
            <a:r>
              <a:rPr lang="hu-HU" baseline="0" dirty="0"/>
              <a:t> miért nem keresik fel a m.ügyi kirendeltséget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627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Akadályok a fiatalok oldalán:</a:t>
            </a:r>
            <a:r>
              <a:rPr lang="hu-HU" baseline="0" dirty="0"/>
              <a:t> miért nem keresik fel a m.ügyi kirendeltséget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829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országosan pályakezdők 10-15%-a roma. Borsod megyében vszeg 20-30 % 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roma fiatalok között is egyre többen végeznek szakiskolát, és szereznek érettségit.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mai toborzási gyakorlatok gyakran még az iskolázottabb romák számára is megnehezítik az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állásjelentkezést, vagy ha meg is szerzik az állást, nehezen tudják megtartani.</a:t>
            </a:r>
            <a:endParaRPr lang="hu-HU" dirty="0"/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kékgalléros szektorban - ahol egyébként nagyobb eséllyel tudnának elhelyezkedni a romák - nagyobb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kockázat, hogy a felvételi folyamat vagy a betanulás során a munkatársak vagy a középvezetők negatív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előítéletei megakasztják, hátráltatják a roma dolgozók beilleszkedésének folyamatát. A hátrányból induló álláskeresők, ha figyelmet, segítéséget</a:t>
            </a:r>
          </a:p>
          <a:p>
            <a:r>
              <a:rPr lang="hu-HU" sz="24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kapnak a beilleszkedéshez, általában lojálisabbak, ami hozzájárulhat a fluktuáció csökkenéséhez.</a:t>
            </a:r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DA259D-87B2-48A8-8896-0559A1CBD78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47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85142197-8E0C-48B0-8F5F-8A440339D3B8}"/>
              </a:ext>
            </a:extLst>
          </p:cNvPr>
          <p:cNvSpPr/>
          <p:nvPr userDrawn="1"/>
        </p:nvSpPr>
        <p:spPr>
          <a:xfrm>
            <a:off x="0" y="11255635"/>
            <a:ext cx="24380824" cy="25234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5921964"/>
            <a:ext cx="18332511" cy="1231106"/>
          </a:xfrm>
        </p:spPr>
        <p:txBody>
          <a:bodyPr wrap="square" lIns="0" tIns="0" rIns="0" bIns="0" anchor="b">
            <a:spAutoFit/>
          </a:bodyPr>
          <a:lstStyle>
            <a:lvl1pPr algn="l">
              <a:defRPr sz="8000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9136392" y="12613656"/>
            <a:ext cx="3985698" cy="553998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000">
                <a:solidFill>
                  <a:srgbClr val="B81639"/>
                </a:solidFill>
              </a:defRPr>
            </a:lvl1pPr>
          </a:lstStyle>
          <a:p>
            <a:fld id="{35900153-C3D1-4B62-A437-E57CAB8AEB13}" type="datetime1">
              <a:rPr lang="nb-NO" smtClean="0"/>
              <a:pPr/>
              <a:t>11.12.2021</a:t>
            </a:fld>
            <a:endParaRPr lang="nb-NO" dirty="0"/>
          </a:p>
        </p:txBody>
      </p:sp>
      <p:sp>
        <p:nvSpPr>
          <p:cNvPr id="13" name="Plassholder for teks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260157" y="12153389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Name</a:t>
            </a:r>
            <a:endParaRPr lang="en-GB" dirty="0"/>
          </a:p>
        </p:txBody>
      </p:sp>
      <p:sp>
        <p:nvSpPr>
          <p:cNvPr id="14" name="Plassholder for tekst 12"/>
          <p:cNvSpPr>
            <a:spLocks noGrp="1"/>
          </p:cNvSpPr>
          <p:nvPr>
            <p:ph type="body" sz="quarter" idx="14" hasCustomPrompt="1"/>
          </p:nvPr>
        </p:nvSpPr>
        <p:spPr>
          <a:xfrm>
            <a:off x="1260157" y="12707725"/>
            <a:ext cx="4220063" cy="461665"/>
          </a:xfrm>
        </p:spPr>
        <p:txBody>
          <a:bodyPr anchor="b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Title</a:t>
            </a:r>
            <a:endParaRPr lang="en-GB" dirty="0"/>
          </a:p>
        </p:txBody>
      </p:sp>
      <p:sp>
        <p:nvSpPr>
          <p:cNvPr id="17" name="Plassholder for tekst 12"/>
          <p:cNvSpPr>
            <a:spLocks noGrp="1"/>
          </p:cNvSpPr>
          <p:nvPr>
            <p:ph type="body" sz="quarter" idx="15" hasCustomPrompt="1"/>
          </p:nvPr>
        </p:nvSpPr>
        <p:spPr>
          <a:xfrm>
            <a:off x="10200074" y="12146546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Office</a:t>
            </a:r>
            <a:endParaRPr lang="en-GB" dirty="0"/>
          </a:p>
        </p:txBody>
      </p:sp>
      <p:sp>
        <p:nvSpPr>
          <p:cNvPr id="18" name="Plassholder for tekst 12"/>
          <p:cNvSpPr>
            <a:spLocks noGrp="1"/>
          </p:cNvSpPr>
          <p:nvPr>
            <p:ph type="body" sz="quarter" idx="16" hasCustomPrompt="1"/>
          </p:nvPr>
        </p:nvSpPr>
        <p:spPr>
          <a:xfrm>
            <a:off x="10200075" y="12705989"/>
            <a:ext cx="6767125" cy="461665"/>
          </a:xfrm>
        </p:spPr>
        <p:txBody>
          <a:bodyPr wrap="square" anchor="b">
            <a:spAutoFit/>
          </a:bodyPr>
          <a:lstStyle>
            <a:lvl1pPr marL="0" indent="0">
              <a:buNone/>
              <a:defRPr b="0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/>
              <a:t>Company</a:t>
            </a:r>
            <a:endParaRPr lang="en-GB" dirty="0"/>
          </a:p>
        </p:txBody>
      </p:sp>
      <p:pic>
        <p:nvPicPr>
          <p:cNvPr id="8" name="Grafika 7">
            <a:extLst>
              <a:ext uri="{FF2B5EF4-FFF2-40B4-BE49-F238E27FC236}">
                <a16:creationId xmlns:a16="http://schemas.microsoft.com/office/drawing/2014/main" id="{DFF220B5-E19B-436E-956E-10548D65F1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8029816"/>
            <a:ext cx="15415728" cy="3227431"/>
          </a:xfrm>
          <a:prstGeom prst="rect">
            <a:avLst/>
          </a:prstGeom>
        </p:spPr>
      </p:pic>
      <p:pic>
        <p:nvPicPr>
          <p:cNvPr id="5" name="Grafika 4">
            <a:extLst>
              <a:ext uri="{FF2B5EF4-FFF2-40B4-BE49-F238E27FC236}">
                <a16:creationId xmlns:a16="http://schemas.microsoft.com/office/drawing/2014/main" id="{B7E2D0A0-436E-4ADB-ACB8-C5561D25EE6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2E0632DF-9F68-4FCE-A208-DFD0F8073FB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0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6" y="1097394"/>
            <a:ext cx="16682557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6" y="3091543"/>
            <a:ext cx="16682557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946E1382-9457-4995-A61D-9B34C403A1B1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74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4689837" y="-1"/>
            <a:ext cx="9690988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14689837" y="-1"/>
            <a:ext cx="9690988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2277305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1260387" y="3091543"/>
            <a:ext cx="12277306" cy="9187986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nb-NO" dirty="0"/>
              <a:t>Click to add text</a:t>
            </a:r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  <p:cxnSp>
        <p:nvCxnSpPr>
          <p:cNvPr id="12" name="Łącznik prosty 11">
            <a:extLst>
              <a:ext uri="{FF2B5EF4-FFF2-40B4-BE49-F238E27FC236}">
                <a16:creationId xmlns:a16="http://schemas.microsoft.com/office/drawing/2014/main" id="{6057A095-ECEE-410B-A417-9F41CD0065A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227730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741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5742718" y="-1"/>
            <a:ext cx="18638107" cy="137144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Plassholder for bilde 4"/>
          <p:cNvSpPr>
            <a:spLocks noGrp="1"/>
          </p:cNvSpPr>
          <p:nvPr>
            <p:ph type="pic" sz="quarter" idx="10" hasCustomPrompt="1"/>
          </p:nvPr>
        </p:nvSpPr>
        <p:spPr>
          <a:xfrm>
            <a:off x="5742717" y="-1"/>
            <a:ext cx="18638107" cy="1371441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Click the icon to add picture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  <p:sp>
        <p:nvSpPr>
          <p:cNvPr id="11" name="Plassholder for tekst 8"/>
          <p:cNvSpPr>
            <a:spLocks noGrp="1"/>
          </p:cNvSpPr>
          <p:nvPr>
            <p:ph type="body" sz="quarter" idx="12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33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diagram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iagram 1"/>
          <p:cNvSpPr>
            <a:spLocks noGrp="1"/>
          </p:cNvSpPr>
          <p:nvPr>
            <p:ph type="chart" sz="quarter" idx="11" hasCustomPrompt="1"/>
          </p:nvPr>
        </p:nvSpPr>
        <p:spPr>
          <a:xfrm>
            <a:off x="5742718" y="1168400"/>
            <a:ext cx="17375190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the icon to add a chart</a:t>
            </a:r>
          </a:p>
        </p:txBody>
      </p:sp>
      <p:sp>
        <p:nvSpPr>
          <p:cNvPr id="8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AB4F7664-C4CB-4385-960C-6C56A16C4EF8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922626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ab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abell 1"/>
          <p:cNvSpPr>
            <a:spLocks noGrp="1"/>
          </p:cNvSpPr>
          <p:nvPr>
            <p:ph type="tbl" sz="quarter" idx="12" hasCustomPrompt="1"/>
          </p:nvPr>
        </p:nvSpPr>
        <p:spPr>
          <a:xfrm>
            <a:off x="5742718" y="1168400"/>
            <a:ext cx="17375191" cy="1168047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r>
              <a:rPr lang="en-GB" dirty="0"/>
              <a:t>Click on the icon to add a table</a:t>
            </a:r>
          </a:p>
        </p:txBody>
      </p:sp>
      <p:sp>
        <p:nvSpPr>
          <p:cNvPr id="9" name="Plassholder for tekst 8"/>
          <p:cNvSpPr>
            <a:spLocks noGrp="1"/>
          </p:cNvSpPr>
          <p:nvPr>
            <p:ph type="body" sz="quarter" idx="13" hasCustomPrompt="1"/>
          </p:nvPr>
        </p:nvSpPr>
        <p:spPr>
          <a:xfrm>
            <a:off x="1259560" y="1168400"/>
            <a:ext cx="4010673" cy="461665"/>
          </a:xfrm>
        </p:spPr>
        <p:txBody>
          <a:bodyPr wrap="square">
            <a:spAutoFit/>
          </a:bodyPr>
          <a:lstStyle>
            <a:lvl1pPr marL="0" indent="0">
              <a:buNone/>
              <a:defRPr b="1">
                <a:solidFill>
                  <a:srgbClr val="B81639"/>
                </a:solidFill>
              </a:defRPr>
            </a:lvl1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subtitle</a:t>
            </a:r>
            <a:endParaRPr lang="en-GB" dirty="0"/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92844F20-6388-4CE6-A610-1AFC563942D2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1260386" y="2198483"/>
            <a:ext cx="4010673" cy="10650388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/>
            </a:lvl1pPr>
            <a:lvl2pPr marL="914263" indent="0">
              <a:lnSpc>
                <a:spcPct val="150000"/>
              </a:lnSpc>
              <a:buNone/>
              <a:defRPr/>
            </a:lvl2pPr>
            <a:lvl3pPr marL="1828526" indent="0">
              <a:lnSpc>
                <a:spcPct val="150000"/>
              </a:lnSpc>
              <a:buNone/>
              <a:defRPr/>
            </a:lvl3pPr>
            <a:lvl4pPr marL="2742789" indent="0">
              <a:lnSpc>
                <a:spcPct val="150000"/>
              </a:lnSpc>
              <a:buNone/>
              <a:defRPr/>
            </a:lvl4pPr>
            <a:lvl5pPr marL="3657052" indent="0">
              <a:lnSpc>
                <a:spcPct val="150000"/>
              </a:lnSpc>
              <a:buNone/>
              <a:defRPr/>
            </a:lvl5pPr>
          </a:lstStyle>
          <a:p>
            <a:pPr lvl="0"/>
            <a:r>
              <a:rPr lang="nb-NO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9194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red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157" y="5633541"/>
            <a:ext cx="21028462" cy="1384995"/>
          </a:xfrm>
        </p:spPr>
        <p:txBody>
          <a:bodyPr anchor="ctr"/>
          <a:lstStyle>
            <a:lvl1pPr>
              <a:defRPr sz="9000">
                <a:solidFill>
                  <a:schemeClr val="lt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pic>
        <p:nvPicPr>
          <p:cNvPr id="4" name="Grafika 3">
            <a:extLst>
              <a:ext uri="{FF2B5EF4-FFF2-40B4-BE49-F238E27FC236}">
                <a16:creationId xmlns:a16="http://schemas.microsoft.com/office/drawing/2014/main" id="{C67D67A2-A6AD-4680-916A-4B0912D517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5614787"/>
            <a:ext cx="24392812" cy="705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60387" y="1097394"/>
            <a:ext cx="16681926" cy="1077218"/>
          </a:xfrm>
        </p:spPr>
        <p:txBody>
          <a:bodyPr/>
          <a:lstStyle>
            <a:lvl1pPr>
              <a:defRPr>
                <a:solidFill>
                  <a:srgbClr val="B81639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1D193FD6-5ABF-47A2-8373-59BC42A4470E}"/>
              </a:ext>
            </a:extLst>
          </p:cNvPr>
          <p:cNvCxnSpPr>
            <a:cxnSpLocks/>
          </p:cNvCxnSpPr>
          <p:nvPr userDrawn="1"/>
        </p:nvCxnSpPr>
        <p:spPr>
          <a:xfrm>
            <a:off x="1260386" y="2405269"/>
            <a:ext cx="16681926" cy="0"/>
          </a:xfrm>
          <a:prstGeom prst="line">
            <a:avLst/>
          </a:prstGeom>
          <a:ln w="63500" cap="rnd">
            <a:solidFill>
              <a:schemeClr val="accent2"/>
            </a:solidFill>
            <a:prstDash val="sysDot"/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side">
    <p:bg>
      <p:bgPr>
        <a:solidFill>
          <a:srgbClr val="B8163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260157" y="3543261"/>
            <a:ext cx="18332511" cy="1231106"/>
          </a:xfrm>
        </p:spPr>
        <p:txBody>
          <a:bodyPr wrap="square" lIns="0" tIns="0" rIns="0" bIns="0" anchor="ctr">
            <a:spAutoFit/>
          </a:bodyPr>
          <a:lstStyle>
            <a:lvl1pPr algn="l">
              <a:defRPr sz="8000" b="1">
                <a:solidFill>
                  <a:schemeClr val="bg1"/>
                </a:solidFill>
              </a:defRPr>
            </a:lvl1pPr>
          </a:lstStyle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260474" y="5161524"/>
            <a:ext cx="18332193" cy="2154238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  <a:lvl2pPr marL="914263" indent="0">
              <a:buNone/>
              <a:defRPr b="1">
                <a:solidFill>
                  <a:schemeClr val="bg1"/>
                </a:solidFill>
              </a:defRPr>
            </a:lvl2pPr>
            <a:lvl3pPr marL="1828526" indent="0">
              <a:buNone/>
              <a:defRPr b="1">
                <a:solidFill>
                  <a:schemeClr val="bg1"/>
                </a:solidFill>
              </a:defRPr>
            </a:lvl3pPr>
            <a:lvl4pPr marL="2742789" indent="0">
              <a:buNone/>
              <a:defRPr b="1">
                <a:solidFill>
                  <a:schemeClr val="bg1"/>
                </a:solidFill>
              </a:defRPr>
            </a:lvl4pPr>
            <a:lvl5pPr marL="3657052" indent="0">
              <a:buNone/>
              <a:defRPr b="1"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</p:txBody>
      </p:sp>
      <p:pic>
        <p:nvPicPr>
          <p:cNvPr id="3" name="Grafika 2">
            <a:extLst>
              <a:ext uri="{FF2B5EF4-FFF2-40B4-BE49-F238E27FC236}">
                <a16:creationId xmlns:a16="http://schemas.microsoft.com/office/drawing/2014/main" id="{BC700638-0CAF-483C-BB34-AB88E67DFF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65096" y="10486982"/>
            <a:ext cx="15415728" cy="3227431"/>
          </a:xfrm>
          <a:prstGeom prst="rect">
            <a:avLst/>
          </a:prstGeom>
        </p:spPr>
      </p:pic>
      <p:pic>
        <p:nvPicPr>
          <p:cNvPr id="6" name="Grafika 5">
            <a:extLst>
              <a:ext uri="{FF2B5EF4-FFF2-40B4-BE49-F238E27FC236}">
                <a16:creationId xmlns:a16="http://schemas.microsoft.com/office/drawing/2014/main" id="{C44E8499-75E5-4971-88D3-9EBE8F8707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60157" y="787400"/>
            <a:ext cx="3597338" cy="1479550"/>
          </a:xfrm>
          <a:prstGeom prst="rect">
            <a:avLst/>
          </a:prstGeom>
        </p:spPr>
      </p:pic>
      <p:pic>
        <p:nvPicPr>
          <p:cNvPr id="8" name="Grafika 7">
            <a:extLst>
              <a:ext uri="{FF2B5EF4-FFF2-40B4-BE49-F238E27FC236}">
                <a16:creationId xmlns:a16="http://schemas.microsoft.com/office/drawing/2014/main" id="{0673FD3F-5FDD-41D1-9BC3-C817CD81CF0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161567" y="1402864"/>
            <a:ext cx="2959101" cy="725270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73048BB-54A7-4F75-930C-FC3000C89EB7}"/>
              </a:ext>
            </a:extLst>
          </p:cNvPr>
          <p:cNvSpPr txBox="1"/>
          <p:nvPr userDrawn="1"/>
        </p:nvSpPr>
        <p:spPr>
          <a:xfrm>
            <a:off x="1260157" y="12296712"/>
            <a:ext cx="7791859" cy="630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14000"/>
              </a:lnSpc>
            </a:pPr>
            <a:r>
              <a:rPr lang="en-US" sz="1600" i="0" dirty="0">
                <a:solidFill>
                  <a:schemeClr val="bg1"/>
                </a:solidFill>
              </a:rPr>
              <a:t>The „Youth employment partnerSHIP” project is funded by Iceland, Liechtenstein and Norway through the EEA and Norway Grants Fund for Youth Employment. </a:t>
            </a:r>
            <a:endParaRPr lang="pl-PL" sz="1600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64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260386" y="1097394"/>
            <a:ext cx="21861705" cy="107721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260386" y="2647950"/>
            <a:ext cx="21861705" cy="963157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add</a:t>
            </a:r>
            <a:r>
              <a:rPr lang="nb-NO" dirty="0"/>
              <a:t> </a:t>
            </a:r>
            <a:r>
              <a:rPr lang="nb-NO" dirty="0" err="1"/>
              <a:t>text</a:t>
            </a:r>
            <a:endParaRPr lang="nb-NO" dirty="0"/>
          </a:p>
          <a:p>
            <a:pPr lvl="1"/>
            <a:r>
              <a:rPr lang="nb-NO" dirty="0"/>
              <a:t>Second level</a:t>
            </a:r>
          </a:p>
          <a:p>
            <a:pPr lvl="2"/>
            <a:r>
              <a:rPr lang="nb-NO" dirty="0"/>
              <a:t>Third level</a:t>
            </a:r>
          </a:p>
          <a:p>
            <a:pPr lvl="3"/>
            <a:r>
              <a:rPr lang="nb-NO" dirty="0"/>
              <a:t>Fourth level</a:t>
            </a:r>
          </a:p>
          <a:p>
            <a:pPr lvl="4"/>
            <a:r>
              <a:rPr lang="nb-NO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51" r:id="rId7"/>
    <p:sldLayoutId id="2147483654" r:id="rId8"/>
    <p:sldLayoutId id="2147483663" r:id="rId9"/>
  </p:sldLayoutIdLst>
  <p:hf sldNum="0" hdr="0" ftr="0"/>
  <p:txStyles>
    <p:titleStyle>
      <a:lvl1pPr algn="l" defTabSz="1828526" rtl="0" eaLnBrk="1" latinLnBrk="0" hangingPunct="1">
        <a:lnSpc>
          <a:spcPct val="100000"/>
        </a:lnSpc>
        <a:spcBef>
          <a:spcPct val="0"/>
        </a:spcBef>
        <a:buNone/>
        <a:defRPr sz="7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457131" indent="-457131" algn="l" defTabSz="1828526" rtl="0" eaLnBrk="1" latinLnBrk="0" hangingPunct="1">
        <a:lnSpc>
          <a:spcPct val="100000"/>
        </a:lnSpc>
        <a:spcBef>
          <a:spcPts val="2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1pPr>
      <a:lvl2pPr marL="1371394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2pPr>
      <a:lvl3pPr marL="2285657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 baseline="0">
          <a:solidFill>
            <a:schemeClr val="dk2"/>
          </a:solidFill>
          <a:latin typeface="+mn-lt"/>
          <a:ea typeface="+mn-ea"/>
          <a:cs typeface="+mn-cs"/>
        </a:defRPr>
      </a:lvl3pPr>
      <a:lvl4pPr marL="3199920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4pPr>
      <a:lvl5pPr marL="4114183" indent="-457131" algn="l" defTabSz="1828526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3000" kern="1200">
          <a:solidFill>
            <a:schemeClr val="dk2"/>
          </a:solidFill>
          <a:latin typeface="+mn-lt"/>
          <a:ea typeface="+mn-ea"/>
          <a:cs typeface="+mn-cs"/>
        </a:defRPr>
      </a:lvl5pPr>
      <a:lvl6pPr marL="5028446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708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971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1234" indent="-457131" algn="l" defTabSz="18285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26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526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789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7051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1314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577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840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4103" algn="l" defTabSz="1828526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dapestinstitute.eu/uploads/YEP_wage_subsidies_study_1602202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udapestinstitute.eu/uploads/h4l_qual_report_sum_hu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udapestinstitute.eu/index.php/projektek/adatlap/ibs_youth_guarantee_impact_evaluation/hu" TargetMode="External"/><Relationship Id="rId2" Type="http://schemas.openxmlformats.org/officeDocument/2006/relationships/hyperlink" Target="http://yepartnership.ibs.org.pl/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kti.krtk.hu/wp-content/uploads/2020/01/mt_2018_hun.pdf" TargetMode="External"/><Relationship Id="rId4" Type="http://schemas.openxmlformats.org/officeDocument/2006/relationships/hyperlink" Target="http://budapestinstitute.eu/index.php/projektek/adatlap/supporting_employers_hiring_low_skill_roma_youth/h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52111A-281B-48BB-AAA7-12360A2B62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7030" y="2838245"/>
            <a:ext cx="22098606" cy="4924425"/>
          </a:xfrm>
        </p:spPr>
        <p:txBody>
          <a:bodyPr/>
          <a:lstStyle/>
          <a:p>
            <a:r>
              <a:rPr lang="hu-HU" dirty="0"/>
              <a:t>Innovatív megoldások a </a:t>
            </a:r>
            <a:br>
              <a:rPr lang="hu-HU" dirty="0"/>
            </a:br>
            <a:r>
              <a:rPr lang="hu-HU" dirty="0"/>
              <a:t>pályakezdő fiatalok </a:t>
            </a:r>
            <a:br>
              <a:rPr lang="hu-HU" dirty="0"/>
            </a:br>
            <a:r>
              <a:rPr lang="hu-HU" dirty="0"/>
              <a:t>munkaerő-piaci beillesztésében – </a:t>
            </a:r>
            <a:br>
              <a:rPr lang="hu-HU" dirty="0"/>
            </a:br>
            <a:r>
              <a:rPr lang="hu-HU" dirty="0"/>
              <a:t>hazai és nemzetközi tapasztalatok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DFCCA55-E988-404C-B04B-5B4781F890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219519" y="12308856"/>
            <a:ext cx="3985698" cy="553998"/>
          </a:xfrm>
        </p:spPr>
        <p:txBody>
          <a:bodyPr/>
          <a:lstStyle/>
          <a:p>
            <a:r>
              <a:rPr lang="hu-HU" dirty="0"/>
              <a:t>2021. október 21.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7920C66-C34A-498B-BA73-7BADEECD68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7030" y="12312800"/>
            <a:ext cx="6986266" cy="461665"/>
          </a:xfrm>
        </p:spPr>
        <p:txBody>
          <a:bodyPr/>
          <a:lstStyle/>
          <a:p>
            <a:pPr algn="ctr"/>
            <a:r>
              <a:rPr lang="hu-HU" dirty="0"/>
              <a:t>Scharle Ágota  |  Budapest Intézet</a:t>
            </a:r>
          </a:p>
        </p:txBody>
      </p:sp>
      <p:sp>
        <p:nvSpPr>
          <p:cNvPr id="6" name="Symbol zastępczy tekstu 5">
            <a:extLst>
              <a:ext uri="{FF2B5EF4-FFF2-40B4-BE49-F238E27FC236}">
                <a16:creationId xmlns:a16="http://schemas.microsoft.com/office/drawing/2014/main" id="{2B39AA46-3365-4A72-84F0-DB413347886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897747" y="12312800"/>
            <a:ext cx="6767125" cy="461665"/>
          </a:xfrm>
        </p:spPr>
        <p:txBody>
          <a:bodyPr/>
          <a:lstStyle/>
          <a:p>
            <a:r>
              <a:rPr lang="hu-HU" dirty="0"/>
              <a:t>Miskolc, Társadalmi Innovációs Fórum</a:t>
            </a:r>
          </a:p>
        </p:txBody>
      </p:sp>
    </p:spTree>
    <p:extLst>
      <p:ext uri="{BB962C8B-B14F-4D97-AF65-F5344CB8AC3E}">
        <p14:creationId xmlns:p14="http://schemas.microsoft.com/office/powerpoint/2010/main" val="3589169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348816"/>
            <a:ext cx="16682557" cy="1846659"/>
          </a:xfrm>
        </p:spPr>
        <p:txBody>
          <a:bodyPr/>
          <a:lstStyle/>
          <a:p>
            <a:r>
              <a:rPr lang="hu-HU" sz="6000" dirty="0"/>
              <a:t>A beilleszkedés folyamata</a:t>
            </a:r>
            <a:br>
              <a:rPr lang="hu-HU" sz="6000" dirty="0"/>
            </a:br>
            <a:endParaRPr lang="pl-PL" sz="6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3091543"/>
            <a:ext cx="22545545" cy="9187986"/>
          </a:xfrm>
        </p:spPr>
        <p:txBody>
          <a:bodyPr>
            <a:normAutofit/>
          </a:bodyPr>
          <a:lstStyle/>
          <a:p>
            <a:r>
              <a:rPr lang="hu-HU" sz="3600" b="1" dirty="0"/>
              <a:t>álláskeresés: </a:t>
            </a:r>
            <a:r>
              <a:rPr lang="hu-HU" sz="3600" dirty="0"/>
              <a:t>egyéni vs </a:t>
            </a:r>
            <a:br>
              <a:rPr lang="hu-HU" sz="3600" dirty="0"/>
            </a:br>
            <a:r>
              <a:rPr lang="hu-HU" sz="3600" dirty="0"/>
              <a:t>szakemberek támogatása</a:t>
            </a:r>
          </a:p>
          <a:p>
            <a:pPr lvl="1"/>
            <a:r>
              <a:rPr lang="hu-HU" sz="3600" dirty="0"/>
              <a:t>rövid távú munkanélküliek </a:t>
            </a:r>
            <a:r>
              <a:rPr lang="hu-HU" sz="3600" dirty="0">
                <a:solidFill>
                  <a:srgbClr val="B81639"/>
                </a:solidFill>
              </a:rPr>
              <a:t>kétharmada</a:t>
            </a:r>
            <a:r>
              <a:rPr lang="hu-HU" sz="3600" dirty="0"/>
              <a:t> regisztrál   (Molnár 2019)</a:t>
            </a:r>
          </a:p>
          <a:p>
            <a:pPr lvl="1"/>
            <a:r>
              <a:rPr lang="hu-HU" sz="3600" dirty="0"/>
              <a:t>tartós munkanélküli, reményvesztett álláskeresők, </a:t>
            </a:r>
            <a:br>
              <a:rPr lang="hu-HU" sz="3600" dirty="0"/>
            </a:br>
            <a:r>
              <a:rPr lang="hu-HU" sz="3600" dirty="0"/>
              <a:t>egyéb dolgozni akaró NTND fiatalok alig </a:t>
            </a:r>
            <a:r>
              <a:rPr lang="hu-HU" sz="3600" dirty="0">
                <a:solidFill>
                  <a:srgbClr val="B81639"/>
                </a:solidFill>
              </a:rPr>
              <a:t>fele</a:t>
            </a:r>
            <a:r>
              <a:rPr lang="hu-HU" sz="3600" dirty="0"/>
              <a:t> regisztrál  </a:t>
            </a:r>
            <a:r>
              <a:rPr lang="hu-HU" sz="3600" dirty="0">
                <a:sym typeface="Wingdings" panose="05000000000000000000" pitchFamily="2" charset="2"/>
              </a:rPr>
              <a:t> </a:t>
            </a:r>
            <a:r>
              <a:rPr lang="hu-HU" sz="3600" dirty="0"/>
              <a:t> nekik számít ha segítséget kapnak</a:t>
            </a:r>
          </a:p>
          <a:p>
            <a:r>
              <a:rPr lang="hu-HU" sz="3600" b="1" dirty="0"/>
              <a:t>hiányzó képességek </a:t>
            </a:r>
            <a:r>
              <a:rPr lang="hu-HU" sz="3600" dirty="0"/>
              <a:t>felmérése, pótlása</a:t>
            </a:r>
          </a:p>
          <a:p>
            <a:pPr lvl="1"/>
            <a:r>
              <a:rPr lang="hu-HU" sz="3600" dirty="0"/>
              <a:t>szövegértés, tanulási készségek, kommunikáció, …</a:t>
            </a:r>
          </a:p>
          <a:p>
            <a:r>
              <a:rPr lang="hu-HU" sz="3600" b="1" dirty="0"/>
              <a:t>elhelyezés</a:t>
            </a:r>
            <a:endParaRPr lang="en-GB" sz="3600" b="1" dirty="0"/>
          </a:p>
          <a:p>
            <a:pPr>
              <a:buFontTx/>
              <a:buChar char="-"/>
            </a:pP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12440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348816"/>
            <a:ext cx="16682557" cy="1846659"/>
          </a:xfrm>
        </p:spPr>
        <p:txBody>
          <a:bodyPr/>
          <a:lstStyle/>
          <a:p>
            <a:r>
              <a:rPr lang="hu-HU" sz="6000" dirty="0"/>
              <a:t>Elérés, álláskeresés</a:t>
            </a:r>
            <a:br>
              <a:rPr lang="hu-HU" sz="6000" dirty="0"/>
            </a:br>
            <a:endParaRPr lang="pl-PL" sz="6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3091543"/>
            <a:ext cx="22545545" cy="9187986"/>
          </a:xfrm>
        </p:spPr>
        <p:txBody>
          <a:bodyPr>
            <a:normAutofit/>
          </a:bodyPr>
          <a:lstStyle/>
          <a:p>
            <a:r>
              <a:rPr lang="hu-HU" sz="3600" dirty="0"/>
              <a:t>akadályok</a:t>
            </a:r>
          </a:p>
          <a:p>
            <a:pPr lvl="1"/>
            <a:r>
              <a:rPr lang="hu-HU" sz="3600" dirty="0"/>
              <a:t>információ / bizalom hiánya</a:t>
            </a:r>
          </a:p>
          <a:p>
            <a:pPr lvl="1"/>
            <a:r>
              <a:rPr lang="hu-HU" sz="3600" dirty="0"/>
              <a:t>motiváció hiánya</a:t>
            </a:r>
          </a:p>
          <a:p>
            <a:pPr lvl="1"/>
            <a:r>
              <a:rPr lang="hu-HU" sz="3600" dirty="0"/>
              <a:t>családi kötöttségek</a:t>
            </a:r>
          </a:p>
          <a:p>
            <a:pPr lvl="1"/>
            <a:r>
              <a:rPr lang="hu-HU" sz="3600" dirty="0"/>
              <a:t>lakóhely</a:t>
            </a:r>
          </a:p>
          <a:p>
            <a:r>
              <a:rPr lang="hu-HU" sz="3600" dirty="0"/>
              <a:t>mit tehet a munkaügyi szervezet?</a:t>
            </a:r>
          </a:p>
          <a:p>
            <a:pPr lvl="1"/>
            <a:r>
              <a:rPr lang="hu-HU" sz="3600" dirty="0"/>
              <a:t>értesítés az iskolától (pályakezdők)</a:t>
            </a:r>
            <a:endParaRPr lang="en-GB" sz="4000" dirty="0"/>
          </a:p>
          <a:p>
            <a:pPr lvl="1"/>
            <a:r>
              <a:rPr lang="hu-HU" sz="3600" dirty="0"/>
              <a:t>kitelepülés a fiatalok által látogatott helyekre</a:t>
            </a:r>
          </a:p>
          <a:p>
            <a:pPr lvl="1"/>
            <a:r>
              <a:rPr lang="hu-HU" sz="3600" dirty="0"/>
              <a:t>kapcsolat a </a:t>
            </a:r>
            <a:r>
              <a:rPr lang="hu-HU" sz="3600" dirty="0">
                <a:solidFill>
                  <a:srgbClr val="B81639"/>
                </a:solidFill>
              </a:rPr>
              <a:t>terepen dolgozókkal </a:t>
            </a:r>
            <a:r>
              <a:rPr lang="hu-HU" sz="3600" dirty="0"/>
              <a:t>– mindkét fél kezdeményezheti, kölcsönös bizalom -&gt; </a:t>
            </a:r>
            <a:r>
              <a:rPr lang="hu-HU" sz="3600" dirty="0">
                <a:solidFill>
                  <a:srgbClr val="B81639"/>
                </a:solidFill>
              </a:rPr>
              <a:t>YEP kísérlet </a:t>
            </a:r>
          </a:p>
          <a:p>
            <a:pPr>
              <a:buFontTx/>
              <a:buChar char="-"/>
            </a:pP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12440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348816"/>
            <a:ext cx="16682557" cy="1846659"/>
          </a:xfrm>
        </p:spPr>
        <p:txBody>
          <a:bodyPr/>
          <a:lstStyle/>
          <a:p>
            <a:r>
              <a:rPr lang="hu-HU" sz="6000" dirty="0"/>
              <a:t>Elérés javítása helyi együttműködéssel</a:t>
            </a:r>
            <a:br>
              <a:rPr lang="hu-HU" sz="6000" dirty="0"/>
            </a:br>
            <a:endParaRPr lang="pl-PL" sz="6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0386" y="3091543"/>
            <a:ext cx="22545545" cy="9187986"/>
          </a:xfrm>
        </p:spPr>
        <p:txBody>
          <a:bodyPr>
            <a:normAutofit/>
          </a:bodyPr>
          <a:lstStyle/>
          <a:p>
            <a:r>
              <a:rPr lang="hu-HU" sz="3600" dirty="0"/>
              <a:t>járási szinten szakmai műhelyek 9 megyében</a:t>
            </a:r>
          </a:p>
          <a:p>
            <a:r>
              <a:rPr lang="hu-HU" sz="3600" dirty="0"/>
              <a:t>munkaügyi központ IG tanácsadója + 6-10 helyi szakember: </a:t>
            </a:r>
            <a:br>
              <a:rPr lang="hu-HU" sz="3600" dirty="0"/>
            </a:br>
            <a:r>
              <a:rPr lang="hu-HU" sz="3600" dirty="0"/>
              <a:t>családsegítő munkatársa, kollégium nevelőtanára, </a:t>
            </a:r>
            <a:br>
              <a:rPr lang="hu-HU" sz="3600" dirty="0"/>
            </a:br>
            <a:r>
              <a:rPr lang="hu-HU" sz="3600" dirty="0"/>
              <a:t>sportklub edzője, roma önkormányzat képviselője, stb</a:t>
            </a:r>
          </a:p>
          <a:p>
            <a:r>
              <a:rPr lang="hu-HU" sz="3600" dirty="0"/>
              <a:t>4-5 órányi közös munka: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3600" dirty="0"/>
              <a:t>célcsoport adottságai, szükségletei, akadályai,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3600" dirty="0"/>
              <a:t>milyen csatornán keresztül szólítható meg, hogyan motiválható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hu-HU" sz="3600" dirty="0"/>
              <a:t>melyik szervezetnek, szakembernek milyen erőforrása van</a:t>
            </a:r>
          </a:p>
          <a:p>
            <a:pPr marL="0" indent="0">
              <a:buNone/>
            </a:pPr>
            <a:r>
              <a:rPr lang="pl-PL" sz="2800" dirty="0"/>
              <a:t>„</a:t>
            </a:r>
            <a:r>
              <a:rPr lang="pl-PL" sz="2800" i="1" dirty="0"/>
              <a:t>Igényünk lett arra, hogy mi szakemberek, a jövőben is rendszeresen  találkozzunk.”  </a:t>
            </a:r>
            <a:br>
              <a:rPr lang="pl-PL" sz="2800" i="1" dirty="0"/>
            </a:br>
            <a:r>
              <a:rPr lang="pl-PL" sz="2800" i="1" dirty="0"/>
              <a:t>  „Az egyik legproblémásabb korcsoporttal kapcsolatosan kaptam információkat."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1405" y="3195475"/>
            <a:ext cx="6247320" cy="7903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944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7AC0B-4F1D-4455-A936-C17F1321C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386" y="1348816"/>
            <a:ext cx="16682557" cy="1846659"/>
          </a:xfrm>
        </p:spPr>
        <p:txBody>
          <a:bodyPr/>
          <a:lstStyle/>
          <a:p>
            <a:r>
              <a:rPr lang="hu-HU" sz="6000" dirty="0"/>
              <a:t>Elhelyezés</a:t>
            </a:r>
            <a:br>
              <a:rPr lang="hu-HU" sz="6000" dirty="0"/>
            </a:br>
            <a:endParaRPr lang="pl-PL" sz="6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60F179-0947-4CBE-9C8C-2770757C0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258" y="2687783"/>
            <a:ext cx="22545545" cy="10529454"/>
          </a:xfrm>
        </p:spPr>
        <p:txBody>
          <a:bodyPr>
            <a:noAutofit/>
          </a:bodyPr>
          <a:lstStyle/>
          <a:p>
            <a:r>
              <a:rPr lang="hu-HU" sz="3600" dirty="0"/>
              <a:t>mielőbbi munkába állás, </a:t>
            </a:r>
            <a:br>
              <a:rPr lang="hu-HU" sz="3600" dirty="0"/>
            </a:br>
            <a:r>
              <a:rPr lang="hu-HU" sz="3600" dirty="0"/>
              <a:t>ha szükséges, munka melletti képzés</a:t>
            </a:r>
          </a:p>
          <a:p>
            <a:r>
              <a:rPr lang="hu-HU" sz="3600" dirty="0"/>
              <a:t>munkatapasztalatszerzés támogatása: hatásos  (YEP hatásvizsgálat </a:t>
            </a:r>
            <a:r>
              <a:rPr lang="hu-HU" sz="3600" dirty="0">
                <a:hlinkClick r:id="rId3"/>
              </a:rPr>
              <a:t>Krekó et al 2021</a:t>
            </a:r>
            <a:r>
              <a:rPr lang="hu-HU" sz="3600" dirty="0"/>
              <a:t>), 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3600" dirty="0"/>
              <a:t>nem a leginkább rászorulókat éri el  </a:t>
            </a:r>
            <a:r>
              <a:rPr lang="hu-HU" sz="3600" dirty="0">
                <a:sym typeface="Wingdings" panose="05000000000000000000" pitchFamily="2" charset="2"/>
              </a:rPr>
              <a:t></a:t>
            </a:r>
            <a:r>
              <a:rPr lang="hu-HU" sz="3600" dirty="0"/>
              <a:t> célzás, elérés javítása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3600" dirty="0"/>
              <a:t>bizalomépítés, motiválás, utókövetés </a:t>
            </a:r>
            <a:r>
              <a:rPr lang="hu-HU" sz="3600" dirty="0">
                <a:sym typeface="Wingdings" panose="05000000000000000000" pitchFamily="2" charset="2"/>
              </a:rPr>
              <a:t> </a:t>
            </a:r>
            <a:r>
              <a:rPr lang="hu-HU" sz="3600" dirty="0"/>
              <a:t> mentorálással együtt hatásosabb lehet </a:t>
            </a:r>
          </a:p>
          <a:p>
            <a:r>
              <a:rPr lang="hu-HU" sz="3600" dirty="0"/>
              <a:t>munkáltatói diszkrimináció kezelése a hátrányos helyzetű (roma, fogyatékkal élő) fiatalok esetében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u-HU" sz="2800" dirty="0">
                <a:hlinkClick r:id="rId4"/>
              </a:rPr>
              <a:t>Hopes for Low program</a:t>
            </a:r>
            <a:r>
              <a:rPr lang="hu-HU" sz="2800" dirty="0"/>
              <a:t> Bagázzsal, iskolázatlan telepi roma fiataloknak (61 % munkába állt)</a:t>
            </a:r>
            <a:br>
              <a:rPr lang="hu-HU" sz="2800" dirty="0"/>
            </a:br>
            <a:r>
              <a:rPr lang="hu-HU" sz="2800" dirty="0"/>
              <a:t>felkészítés, egész család bevonása</a:t>
            </a:r>
            <a:br>
              <a:rPr lang="hu-HU" sz="2800" dirty="0"/>
            </a:br>
            <a:r>
              <a:rPr lang="hu-HU" sz="2800" dirty="0"/>
              <a:t>külső mentor álláskeresés alatt és után</a:t>
            </a:r>
            <a:br>
              <a:rPr lang="hu-HU" sz="2800" dirty="0"/>
            </a:br>
            <a:r>
              <a:rPr lang="hu-HU" sz="2800" dirty="0"/>
              <a:t>munkáltató (főnök, munkatársak) érzékenyítése</a:t>
            </a:r>
            <a:br>
              <a:rPr lang="hu-HU" sz="2800" dirty="0"/>
            </a:br>
            <a:r>
              <a:rPr lang="hu-HU" sz="2800" dirty="0"/>
              <a:t>belső mentor/ buddy</a:t>
            </a:r>
          </a:p>
          <a:p>
            <a:pPr>
              <a:buFontTx/>
              <a:buChar char="-"/>
            </a:pP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212440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C4BEE-905A-4241-A9A7-7798B8E2C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157" y="3543261"/>
            <a:ext cx="18332511" cy="1231106"/>
          </a:xfrm>
        </p:spPr>
        <p:txBody>
          <a:bodyPr/>
          <a:lstStyle/>
          <a:p>
            <a:r>
              <a:rPr lang="hu-HU" dirty="0"/>
              <a:t>Köszönöm a figyelmet!</a:t>
            </a:r>
            <a:endParaRPr lang="pl-PL" dirty="0"/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9B2A3E9-90B0-4E29-9075-528186AE5D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8183" y="5632577"/>
            <a:ext cx="22486217" cy="4730621"/>
          </a:xfrm>
        </p:spPr>
        <p:txBody>
          <a:bodyPr>
            <a:normAutofit fontScale="70000" lnSpcReduction="20000"/>
          </a:bodyPr>
          <a:lstStyle/>
          <a:p>
            <a:r>
              <a:rPr lang="hu-HU" sz="4000" dirty="0"/>
              <a:t>Youth Partnership Project</a:t>
            </a:r>
          </a:p>
          <a:p>
            <a:r>
              <a:rPr lang="hu-HU" sz="2800" b="0" dirty="0"/>
              <a:t>angolul:  </a:t>
            </a:r>
            <a:r>
              <a:rPr lang="hu-HU" sz="2800" b="0" dirty="0">
                <a:hlinkClick r:id="rId2"/>
              </a:rPr>
              <a:t>http://yepartnership.ibs.org.pl/</a:t>
            </a:r>
            <a:endParaRPr lang="hu-HU" sz="2800" b="0" dirty="0"/>
          </a:p>
          <a:p>
            <a:r>
              <a:rPr lang="hu-HU" sz="2800" b="0" dirty="0"/>
              <a:t>magyarul: </a:t>
            </a:r>
            <a:r>
              <a:rPr lang="hu-HU" sz="2800" b="0" dirty="0">
                <a:hlinkClick r:id="rId3"/>
              </a:rPr>
              <a:t>http://budapestinstitute.eu/index.php/projektek/adatlap/ibs_youth_guarantee_impact_evaluation/hu</a:t>
            </a:r>
            <a:endParaRPr lang="hu-HU" sz="2800" b="0" dirty="0"/>
          </a:p>
          <a:p>
            <a:pPr lvl="1"/>
            <a:endParaRPr lang="hu-HU" sz="2800" b="0" dirty="0"/>
          </a:p>
          <a:p>
            <a:r>
              <a:rPr lang="hu-HU" sz="4000" dirty="0"/>
              <a:t>Hopes for Low Project  </a:t>
            </a:r>
          </a:p>
          <a:p>
            <a:r>
              <a:rPr lang="hu-HU" sz="2800" dirty="0">
                <a:hlinkClick r:id="rId4"/>
              </a:rPr>
              <a:t>http://budapestinstitute.eu/index.php/projektek/adatlap/supporting_employers_hiring_low_skill_roma_youth/hu</a:t>
            </a:r>
            <a:endParaRPr lang="hu-HU" sz="2800" dirty="0"/>
          </a:p>
          <a:p>
            <a:pPr marL="620713" indent="-620713">
              <a:buFont typeface="Arial" pitchFamily="34" charset="0"/>
              <a:buChar char="•"/>
            </a:pPr>
            <a:endParaRPr lang="hu-HU" sz="4000" dirty="0"/>
          </a:p>
          <a:p>
            <a:r>
              <a:rPr lang="hu-HU" sz="4000" dirty="0"/>
              <a:t>Munkaerőpiaci Tükör 2018</a:t>
            </a:r>
          </a:p>
          <a:p>
            <a:r>
              <a:rPr lang="hu-HU" sz="3100" dirty="0">
                <a:hlinkClick r:id="rId5"/>
              </a:rPr>
              <a:t>https://kti.krtk.hu/wp-content/uploads/2020/01/mt_2018_hun.pdf</a:t>
            </a:r>
            <a:endParaRPr lang="hu-HU" sz="3100" dirty="0"/>
          </a:p>
          <a:p>
            <a:pPr>
              <a:buFont typeface="Arial" pitchFamily="34" charset="0"/>
              <a:buChar char="•"/>
            </a:pPr>
            <a:endParaRPr lang="hu-HU" sz="4000" dirty="0"/>
          </a:p>
        </p:txBody>
      </p:sp>
    </p:spTree>
    <p:extLst>
      <p:ext uri="{BB962C8B-B14F-4D97-AF65-F5344CB8AC3E}">
        <p14:creationId xmlns:p14="http://schemas.microsoft.com/office/powerpoint/2010/main" val="41953920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e">
  <a:themeElements>
    <a:clrScheme name="">
      <a:dk1>
        <a:srgbClr val="000000"/>
      </a:dk1>
      <a:lt1>
        <a:srgbClr val="FFFFFF"/>
      </a:lt1>
      <a:dk2>
        <a:srgbClr val="1E1E1C"/>
      </a:dk2>
      <a:lt2>
        <a:srgbClr val="0F3C74"/>
      </a:lt2>
      <a:accent1>
        <a:srgbClr val="0F3C74"/>
      </a:accent1>
      <a:accent2>
        <a:srgbClr val="D8222C"/>
      </a:accent2>
      <a:accent3>
        <a:srgbClr val="3EAF79"/>
      </a:accent3>
      <a:accent4>
        <a:srgbClr val="FFC000"/>
      </a:accent4>
      <a:accent5>
        <a:srgbClr val="0F3C74"/>
      </a:accent5>
      <a:accent6>
        <a:srgbClr val="3EAF79"/>
      </a:accent6>
      <a:hlink>
        <a:srgbClr val="0F3C74"/>
      </a:hlink>
      <a:folHlink>
        <a:srgbClr val="954F72"/>
      </a:folHlink>
    </a:clrScheme>
    <a:fontScheme name="Egendefinert 14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-mal_EØSMidlene.potx" id="{2877A2A8-6D65-4BE8-A3B9-A911333E1F70}" vid="{D3D72181-B44E-471C-A438-738F633005D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</TotalTime>
  <Words>590</Words>
  <Application>Microsoft Office PowerPoint</Application>
  <PresentationFormat>Egyéni</PresentationFormat>
  <Paragraphs>61</Paragraphs>
  <Slides>6</Slides>
  <Notes>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Office-theme</vt:lpstr>
      <vt:lpstr>Innovatív megoldások a  pályakezdő fiatalok  munkaerő-piaci beillesztésében –  hazai és nemzetközi tapasztalatok</vt:lpstr>
      <vt:lpstr>A beilleszkedés folyamata </vt:lpstr>
      <vt:lpstr>Elérés, álláskeresés </vt:lpstr>
      <vt:lpstr>Elérés javítása helyi együttműködéssel </vt:lpstr>
      <vt:lpstr>Elhelyezés 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Hanna Erős</cp:lastModifiedBy>
  <cp:revision>29</cp:revision>
  <dcterms:created xsi:type="dcterms:W3CDTF">2017-09-27T10:52:39Z</dcterms:created>
  <dcterms:modified xsi:type="dcterms:W3CDTF">2021-12-11T09:18:32Z</dcterms:modified>
</cp:coreProperties>
</file>