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72_689CE373.xml" ContentType="application/vnd.ms-powerpoint.comment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omments/modernComment_173_ACC9996A.xml" ContentType="application/vnd.ms-powerpoint.comments+xml"/>
  <Override PartName="/ppt/comments/modernComment_179_279F2D7B.xml" ContentType="application/vnd.ms-powerpoint.comments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omments/modernComment_162_53803D17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8" r:id="rId2"/>
    <p:sldId id="370" r:id="rId3"/>
    <p:sldId id="372" r:id="rId4"/>
    <p:sldId id="371" r:id="rId5"/>
    <p:sldId id="377" r:id="rId6"/>
    <p:sldId id="373" r:id="rId7"/>
    <p:sldId id="378" r:id="rId8"/>
    <p:sldId id="354" r:id="rId9"/>
    <p:sldId id="379" r:id="rId10"/>
    <p:sldId id="367" r:id="rId11"/>
    <p:sldId id="376" r:id="rId12"/>
    <p:sldId id="348" r:id="rId13"/>
  </p:sldIdLst>
  <p:sldSz cx="24380825" cy="13714413"/>
  <p:notesSz cx="6797675" cy="9926638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89FC654-88A5-3E16-2A80-C8A5AFAFA1E1}" name="Scharle Ágota" initials="SÁ" userId="Scharle Ágota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ota Scharle" initials="AS" lastIdx="7" clrIdx="0">
    <p:extLst>
      <p:ext uri="{19B8F6BF-5375-455C-9EA6-DF929625EA0E}">
        <p15:presenceInfo xmlns:p15="http://schemas.microsoft.com/office/powerpoint/2012/main" userId="ebeaecda88d760c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1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8" autoAdjust="0"/>
  </p:normalViewPr>
  <p:slideViewPr>
    <p:cSldViewPr snapToGrid="0">
      <p:cViewPr varScale="1">
        <p:scale>
          <a:sx n="22" d="100"/>
          <a:sy n="22" d="100"/>
        </p:scale>
        <p:origin x="864" y="60"/>
      </p:cViewPr>
      <p:guideLst>
        <p:guide orient="horz" pos="4319"/>
        <p:guide pos="7679"/>
      </p:guideLst>
    </p:cSldViewPr>
  </p:slideViewPr>
  <p:outlineViewPr>
    <p:cViewPr>
      <p:scale>
        <a:sx n="33" d="100"/>
        <a:sy n="33" d="100"/>
      </p:scale>
      <p:origin x="0" y="-160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784"/>
    </p:cViewPr>
  </p:sorterViewPr>
  <p:notesViewPr>
    <p:cSldViewPr snapToGrid="0" showGuides="1">
      <p:cViewPr varScale="1">
        <p:scale>
          <a:sx n="84" d="100"/>
          <a:sy n="84" d="100"/>
        </p:scale>
        <p:origin x="26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kreko.judit\Dropbox\Norwegian%20funds_shared\Project%20implementation\Wp4\Policy%20paper%20gender\lfs\presentation_brussels\grap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eko.judit\AppData\Local\Box\Box%20Edit\Documents\KK2hti2PVkyFuSMdArEmMw==\Judit_empl_gap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661793697115615E-2"/>
          <c:y val="2.2161526684164479E-2"/>
          <c:w val="0.93833820630288434"/>
          <c:h val="0.78829861111111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'NEET Gap'!$G$105</c:f>
              <c:strCache>
                <c:ptCount val="1"/>
                <c:pt idx="0">
                  <c:v>GAP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C-42B1-9501-22ED9F4BE3A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56AC-42B1-9501-22ED9F4BE3A0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56AC-42B1-9501-22ED9F4BE3A0}"/>
              </c:ext>
            </c:extLst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6AC-42B1-9501-22ED9F4BE3A0}"/>
              </c:ext>
            </c:extLst>
          </c:dPt>
          <c:dPt>
            <c:idx val="1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6AC-42B1-9501-22ED9F4BE3A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'NEET Gap'!$F$106:$F$129</c:f>
              <c:strCache>
                <c:ptCount val="24"/>
                <c:pt idx="0">
                  <c:v>Czech Rep.</c:v>
                </c:pt>
                <c:pt idx="1">
                  <c:v>Slovakia</c:v>
                </c:pt>
                <c:pt idx="2">
                  <c:v>Hungary</c:v>
                </c:pt>
                <c:pt idx="3">
                  <c:v>Romania</c:v>
                </c:pt>
                <c:pt idx="4">
                  <c:v>Poland</c:v>
                </c:pt>
                <c:pt idx="5">
                  <c:v>Estonia</c:v>
                </c:pt>
                <c:pt idx="6">
                  <c:v>Bulgaria</c:v>
                </c:pt>
                <c:pt idx="7">
                  <c:v>Italy</c:v>
                </c:pt>
                <c:pt idx="8">
                  <c:v>Greece</c:v>
                </c:pt>
                <c:pt idx="9">
                  <c:v>Germany</c:v>
                </c:pt>
                <c:pt idx="10">
                  <c:v>Slovenia</c:v>
                </c:pt>
                <c:pt idx="11">
                  <c:v>Croatia</c:v>
                </c:pt>
                <c:pt idx="12">
                  <c:v>Ireland</c:v>
                </c:pt>
                <c:pt idx="13">
                  <c:v>Austria</c:v>
                </c:pt>
                <c:pt idx="14">
                  <c:v>France</c:v>
                </c:pt>
                <c:pt idx="15">
                  <c:v>Latvia</c:v>
                </c:pt>
                <c:pt idx="16">
                  <c:v>Belgium</c:v>
                </c:pt>
                <c:pt idx="17">
                  <c:v>Spain</c:v>
                </c:pt>
                <c:pt idx="18">
                  <c:v>Finland</c:v>
                </c:pt>
                <c:pt idx="19">
                  <c:v>Portugal</c:v>
                </c:pt>
                <c:pt idx="20">
                  <c:v>Lithuania</c:v>
                </c:pt>
                <c:pt idx="21">
                  <c:v>Netherlands</c:v>
                </c:pt>
                <c:pt idx="22">
                  <c:v>Sweden</c:v>
                </c:pt>
                <c:pt idx="23">
                  <c:v>Denmark</c:v>
                </c:pt>
              </c:strCache>
            </c:strRef>
          </c:cat>
          <c:val>
            <c:numRef>
              <c:f>'NEET Gap'!$G$106:$G$129</c:f>
              <c:numCache>
                <c:formatCode>#,##0.0</c:formatCode>
                <c:ptCount val="24"/>
                <c:pt idx="0">
                  <c:v>18.5</c:v>
                </c:pt>
                <c:pt idx="1">
                  <c:v>15.2</c:v>
                </c:pt>
                <c:pt idx="2">
                  <c:v>13.4</c:v>
                </c:pt>
                <c:pt idx="3">
                  <c:v>12.9</c:v>
                </c:pt>
                <c:pt idx="4">
                  <c:v>12</c:v>
                </c:pt>
                <c:pt idx="5">
                  <c:v>11.2</c:v>
                </c:pt>
                <c:pt idx="6">
                  <c:v>9.0000000000000018</c:v>
                </c:pt>
                <c:pt idx="7">
                  <c:v>8</c:v>
                </c:pt>
                <c:pt idx="8">
                  <c:v>7.7000000000000028</c:v>
                </c:pt>
                <c:pt idx="9">
                  <c:v>6.1</c:v>
                </c:pt>
                <c:pt idx="10">
                  <c:v>5.5</c:v>
                </c:pt>
                <c:pt idx="11">
                  <c:v>5.4</c:v>
                </c:pt>
                <c:pt idx="12">
                  <c:v>4.8000000000000007</c:v>
                </c:pt>
                <c:pt idx="13">
                  <c:v>4.5</c:v>
                </c:pt>
                <c:pt idx="14">
                  <c:v>3.7000000000000011</c:v>
                </c:pt>
                <c:pt idx="15">
                  <c:v>3.7000000000000011</c:v>
                </c:pt>
                <c:pt idx="16">
                  <c:v>3.4000000000000004</c:v>
                </c:pt>
                <c:pt idx="17">
                  <c:v>3.3999999999999986</c:v>
                </c:pt>
                <c:pt idx="18">
                  <c:v>3.3000000000000007</c:v>
                </c:pt>
                <c:pt idx="19">
                  <c:v>2.5</c:v>
                </c:pt>
                <c:pt idx="20">
                  <c:v>1.8000000000000007</c:v>
                </c:pt>
                <c:pt idx="21">
                  <c:v>1.8000000000000007</c:v>
                </c:pt>
                <c:pt idx="22">
                  <c:v>1.5</c:v>
                </c:pt>
                <c:pt idx="23">
                  <c:v>1.3999999999999986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6AC-42B1-9501-22ED9F4BE3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29107488"/>
        <c:axId val="1"/>
      </c:barChart>
      <c:lineChart>
        <c:grouping val="standard"/>
        <c:varyColors val="0"/>
        <c:ser>
          <c:idx val="1"/>
          <c:order val="1"/>
          <c:tx>
            <c:strRef>
              <c:f>'NEET Gap'!$H$105</c:f>
              <c:strCache>
                <c:ptCount val="1"/>
              </c:strCache>
            </c:strRef>
          </c:tx>
          <c:spPr>
            <a:ln w="12700"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cat>
            <c:strRef>
              <c:f>'NEET Gap'!$F$106:$F$129</c:f>
              <c:strCache>
                <c:ptCount val="24"/>
                <c:pt idx="0">
                  <c:v>Czech Rep.</c:v>
                </c:pt>
                <c:pt idx="1">
                  <c:v>Slovakia</c:v>
                </c:pt>
                <c:pt idx="2">
                  <c:v>Hungary</c:v>
                </c:pt>
                <c:pt idx="3">
                  <c:v>Romania</c:v>
                </c:pt>
                <c:pt idx="4">
                  <c:v>Poland</c:v>
                </c:pt>
                <c:pt idx="5">
                  <c:v>Estonia</c:v>
                </c:pt>
                <c:pt idx="6">
                  <c:v>Bulgaria</c:v>
                </c:pt>
                <c:pt idx="7">
                  <c:v>Italy</c:v>
                </c:pt>
                <c:pt idx="8">
                  <c:v>Greece</c:v>
                </c:pt>
                <c:pt idx="9">
                  <c:v>Germany</c:v>
                </c:pt>
                <c:pt idx="10">
                  <c:v>Slovenia</c:v>
                </c:pt>
                <c:pt idx="11">
                  <c:v>Croatia</c:v>
                </c:pt>
                <c:pt idx="12">
                  <c:v>Ireland</c:v>
                </c:pt>
                <c:pt idx="13">
                  <c:v>Austria</c:v>
                </c:pt>
                <c:pt idx="14">
                  <c:v>France</c:v>
                </c:pt>
                <c:pt idx="15">
                  <c:v>Latvia</c:v>
                </c:pt>
                <c:pt idx="16">
                  <c:v>Belgium</c:v>
                </c:pt>
                <c:pt idx="17">
                  <c:v>Spain</c:v>
                </c:pt>
                <c:pt idx="18">
                  <c:v>Finland</c:v>
                </c:pt>
                <c:pt idx="19">
                  <c:v>Portugal</c:v>
                </c:pt>
                <c:pt idx="20">
                  <c:v>Lithuania</c:v>
                </c:pt>
                <c:pt idx="21">
                  <c:v>Netherlands</c:v>
                </c:pt>
                <c:pt idx="22">
                  <c:v>Sweden</c:v>
                </c:pt>
                <c:pt idx="23">
                  <c:v>Denmark</c:v>
                </c:pt>
              </c:strCache>
            </c:strRef>
          </c:cat>
          <c:val>
            <c:numRef>
              <c:f>'NEET Gap'!$H$106:$H$129</c:f>
              <c:numCache>
                <c:formatCode>#,##0.0</c:formatCode>
                <c:ptCount val="24"/>
                <c:pt idx="0">
                  <c:v>6.6</c:v>
                </c:pt>
                <c:pt idx="1">
                  <c:v>6.6</c:v>
                </c:pt>
                <c:pt idx="2">
                  <c:v>6.6</c:v>
                </c:pt>
                <c:pt idx="3">
                  <c:v>6.6</c:v>
                </c:pt>
                <c:pt idx="4">
                  <c:v>6.6</c:v>
                </c:pt>
                <c:pt idx="5">
                  <c:v>6.6</c:v>
                </c:pt>
                <c:pt idx="6">
                  <c:v>6.6</c:v>
                </c:pt>
                <c:pt idx="7">
                  <c:v>6.6</c:v>
                </c:pt>
                <c:pt idx="8">
                  <c:v>6.6</c:v>
                </c:pt>
                <c:pt idx="9">
                  <c:v>6.6</c:v>
                </c:pt>
                <c:pt idx="10">
                  <c:v>6.6</c:v>
                </c:pt>
                <c:pt idx="11">
                  <c:v>6.6</c:v>
                </c:pt>
                <c:pt idx="12">
                  <c:v>6.6</c:v>
                </c:pt>
                <c:pt idx="13">
                  <c:v>6.6</c:v>
                </c:pt>
                <c:pt idx="14">
                  <c:v>6.6</c:v>
                </c:pt>
                <c:pt idx="15">
                  <c:v>6.6</c:v>
                </c:pt>
                <c:pt idx="16">
                  <c:v>6.6</c:v>
                </c:pt>
                <c:pt idx="17">
                  <c:v>6.6</c:v>
                </c:pt>
                <c:pt idx="18">
                  <c:v>6.6</c:v>
                </c:pt>
                <c:pt idx="19">
                  <c:v>6.6</c:v>
                </c:pt>
                <c:pt idx="20">
                  <c:v>6.6</c:v>
                </c:pt>
                <c:pt idx="21">
                  <c:v>6.6</c:v>
                </c:pt>
                <c:pt idx="22">
                  <c:v>6.6</c:v>
                </c:pt>
                <c:pt idx="23">
                  <c:v>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6AC-42B1-9501-22ED9F4BE3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9107488"/>
        <c:axId val="1"/>
      </c:lineChart>
      <c:catAx>
        <c:axId val="172910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2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hu-H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2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hu-HU"/>
          </a:p>
        </c:txPr>
        <c:crossAx val="1729107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hu-H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9909085710718393E-2"/>
          <c:y val="1.9766149912170908E-2"/>
          <c:w val="0.92841292759469563"/>
          <c:h val="0.7245511518611695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Arkusz4!$C$1</c:f>
              <c:strCache>
                <c:ptCount val="1"/>
                <c:pt idx="0">
                  <c:v>Females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194-4090-A326-0DDD67101004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194-4090-A326-0DDD67101004}"/>
              </c:ext>
            </c:extLst>
          </c:dPt>
          <c:dPt>
            <c:idx val="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194-4090-A326-0DDD67101004}"/>
              </c:ext>
            </c:extLst>
          </c:dPt>
          <c:dPt>
            <c:idx val="2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194-4090-A326-0DDD67101004}"/>
              </c:ext>
            </c:extLst>
          </c:dPt>
          <c:cat>
            <c:strRef>
              <c:f>Arkusz4!$A$2:$A$29</c:f>
              <c:strCache>
                <c:ptCount val="28"/>
                <c:pt idx="0">
                  <c:v>Czechia</c:v>
                </c:pt>
                <c:pt idx="1">
                  <c:v>Slovakia</c:v>
                </c:pt>
                <c:pt idx="2">
                  <c:v>Poland</c:v>
                </c:pt>
                <c:pt idx="3">
                  <c:v>Romania</c:v>
                </c:pt>
                <c:pt idx="4">
                  <c:v>Estonia</c:v>
                </c:pt>
                <c:pt idx="5">
                  <c:v>Hungary</c:v>
                </c:pt>
                <c:pt idx="6">
                  <c:v>Slovenia</c:v>
                </c:pt>
                <c:pt idx="7">
                  <c:v>Latvia</c:v>
                </c:pt>
                <c:pt idx="8">
                  <c:v>Italy</c:v>
                </c:pt>
                <c:pt idx="9">
                  <c:v>Lithuania</c:v>
                </c:pt>
                <c:pt idx="10">
                  <c:v>Bulgaria</c:v>
                </c:pt>
                <c:pt idx="11">
                  <c:v>Germany</c:v>
                </c:pt>
                <c:pt idx="12">
                  <c:v>Greece</c:v>
                </c:pt>
                <c:pt idx="13">
                  <c:v>Croatia</c:v>
                </c:pt>
                <c:pt idx="14">
                  <c:v>Finland</c:v>
                </c:pt>
                <c:pt idx="15">
                  <c:v>EU average</c:v>
                </c:pt>
                <c:pt idx="16">
                  <c:v>Ireland</c:v>
                </c:pt>
                <c:pt idx="17">
                  <c:v>Denmark</c:v>
                </c:pt>
                <c:pt idx="18">
                  <c:v>Malta</c:v>
                </c:pt>
                <c:pt idx="19">
                  <c:v>Sweden</c:v>
                </c:pt>
                <c:pt idx="20">
                  <c:v>Iceland</c:v>
                </c:pt>
                <c:pt idx="21">
                  <c:v>Spain</c:v>
                </c:pt>
                <c:pt idx="22">
                  <c:v>France</c:v>
                </c:pt>
                <c:pt idx="23">
                  <c:v>Norway</c:v>
                </c:pt>
                <c:pt idx="24">
                  <c:v>Netherlands</c:v>
                </c:pt>
                <c:pt idx="25">
                  <c:v>Belgium</c:v>
                </c:pt>
                <c:pt idx="26">
                  <c:v>Luxembourg</c:v>
                </c:pt>
                <c:pt idx="27">
                  <c:v>Portugal</c:v>
                </c:pt>
              </c:strCache>
            </c:strRef>
          </c:cat>
          <c:val>
            <c:numRef>
              <c:f>Arkusz4!$C$2:$C$29</c:f>
              <c:numCache>
                <c:formatCode>0%</c:formatCode>
                <c:ptCount val="28"/>
                <c:pt idx="0">
                  <c:v>0.61266430000000005</c:v>
                </c:pt>
                <c:pt idx="1">
                  <c:v>0.61195679999999997</c:v>
                </c:pt>
                <c:pt idx="2">
                  <c:v>0.64774100000000001</c:v>
                </c:pt>
                <c:pt idx="3">
                  <c:v>0.63294740000000005</c:v>
                </c:pt>
                <c:pt idx="4">
                  <c:v>0.67942009999999997</c:v>
                </c:pt>
                <c:pt idx="5">
                  <c:v>0.6836101</c:v>
                </c:pt>
                <c:pt idx="6">
                  <c:v>0.71154989999999996</c:v>
                </c:pt>
                <c:pt idx="7">
                  <c:v>0.66172160000000002</c:v>
                </c:pt>
                <c:pt idx="8">
                  <c:v>0.53119240000000001</c:v>
                </c:pt>
                <c:pt idx="9">
                  <c:v>0.66437230000000003</c:v>
                </c:pt>
                <c:pt idx="10">
                  <c:v>0.66592739999999995</c:v>
                </c:pt>
                <c:pt idx="11">
                  <c:v>0.72595750000000003</c:v>
                </c:pt>
                <c:pt idx="12">
                  <c:v>0.57294009999999995</c:v>
                </c:pt>
                <c:pt idx="13">
                  <c:v>0.68746770000000001</c:v>
                </c:pt>
                <c:pt idx="14">
                  <c:v>0.71654490000000004</c:v>
                </c:pt>
                <c:pt idx="15">
                  <c:v>0.70471189999999995</c:v>
                </c:pt>
                <c:pt idx="16">
                  <c:v>0.72515470000000004</c:v>
                </c:pt>
                <c:pt idx="17">
                  <c:v>0.6970963</c:v>
                </c:pt>
                <c:pt idx="18">
                  <c:v>0.81820910000000002</c:v>
                </c:pt>
                <c:pt idx="19">
                  <c:v>0.76078239999999997</c:v>
                </c:pt>
                <c:pt idx="20">
                  <c:v>0.78196829999999995</c:v>
                </c:pt>
                <c:pt idx="21">
                  <c:v>0.65661619999999998</c:v>
                </c:pt>
                <c:pt idx="22">
                  <c:v>0.6926485</c:v>
                </c:pt>
                <c:pt idx="23">
                  <c:v>0.76859460000000002</c:v>
                </c:pt>
                <c:pt idx="24">
                  <c:v>0.80703630000000004</c:v>
                </c:pt>
                <c:pt idx="25">
                  <c:v>0.75153150000000002</c:v>
                </c:pt>
                <c:pt idx="26">
                  <c:v>0.82234090000000004</c:v>
                </c:pt>
                <c:pt idx="27">
                  <c:v>0.79207159999999999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194-4090-A326-0DDD671010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578735088"/>
        <c:axId val="578735416"/>
      </c:barChart>
      <c:lineChart>
        <c:grouping val="stacked"/>
        <c:varyColors val="0"/>
        <c:ser>
          <c:idx val="0"/>
          <c:order val="0"/>
          <c:tx>
            <c:strRef>
              <c:f>Arkusz4!$B$1</c:f>
              <c:strCache>
                <c:ptCount val="1"/>
                <c:pt idx="0">
                  <c:v>Males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9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cat>
            <c:strRef>
              <c:f>Arkusz4!$A$2:$A$29</c:f>
              <c:strCache>
                <c:ptCount val="28"/>
                <c:pt idx="0">
                  <c:v>Czechia</c:v>
                </c:pt>
                <c:pt idx="1">
                  <c:v>Slovakia</c:v>
                </c:pt>
                <c:pt idx="2">
                  <c:v>Poland</c:v>
                </c:pt>
                <c:pt idx="3">
                  <c:v>Romania</c:v>
                </c:pt>
                <c:pt idx="4">
                  <c:v>Estonia</c:v>
                </c:pt>
                <c:pt idx="5">
                  <c:v>Hungary</c:v>
                </c:pt>
                <c:pt idx="6">
                  <c:v>Slovenia</c:v>
                </c:pt>
                <c:pt idx="7">
                  <c:v>Latvia</c:v>
                </c:pt>
                <c:pt idx="8">
                  <c:v>Italy</c:v>
                </c:pt>
                <c:pt idx="9">
                  <c:v>Lithuania</c:v>
                </c:pt>
                <c:pt idx="10">
                  <c:v>Bulgaria</c:v>
                </c:pt>
                <c:pt idx="11">
                  <c:v>Germany</c:v>
                </c:pt>
                <c:pt idx="12">
                  <c:v>Greece</c:v>
                </c:pt>
                <c:pt idx="13">
                  <c:v>Croatia</c:v>
                </c:pt>
                <c:pt idx="14">
                  <c:v>Finland</c:v>
                </c:pt>
                <c:pt idx="15">
                  <c:v>EU average</c:v>
                </c:pt>
                <c:pt idx="16">
                  <c:v>Ireland</c:v>
                </c:pt>
                <c:pt idx="17">
                  <c:v>Denmark</c:v>
                </c:pt>
                <c:pt idx="18">
                  <c:v>Malta</c:v>
                </c:pt>
                <c:pt idx="19">
                  <c:v>Sweden</c:v>
                </c:pt>
                <c:pt idx="20">
                  <c:v>Iceland</c:v>
                </c:pt>
                <c:pt idx="21">
                  <c:v>Spain</c:v>
                </c:pt>
                <c:pt idx="22">
                  <c:v>France</c:v>
                </c:pt>
                <c:pt idx="23">
                  <c:v>Norway</c:v>
                </c:pt>
                <c:pt idx="24">
                  <c:v>Netherlands</c:v>
                </c:pt>
                <c:pt idx="25">
                  <c:v>Belgium</c:v>
                </c:pt>
                <c:pt idx="26">
                  <c:v>Luxembourg</c:v>
                </c:pt>
                <c:pt idx="27">
                  <c:v>Portugal</c:v>
                </c:pt>
              </c:strCache>
            </c:strRef>
          </c:cat>
          <c:val>
            <c:numRef>
              <c:f>Arkusz4!$B$2:$B$29</c:f>
              <c:numCache>
                <c:formatCode>0%</c:formatCode>
                <c:ptCount val="28"/>
                <c:pt idx="0">
                  <c:v>0.9376736</c:v>
                </c:pt>
                <c:pt idx="1">
                  <c:v>0.8801215</c:v>
                </c:pt>
                <c:pt idx="2">
                  <c:v>0.89561239999999998</c:v>
                </c:pt>
                <c:pt idx="3">
                  <c:v>0.86593030000000004</c:v>
                </c:pt>
                <c:pt idx="4">
                  <c:v>0.89727939999999995</c:v>
                </c:pt>
                <c:pt idx="5">
                  <c:v>0.89595429999999998</c:v>
                </c:pt>
                <c:pt idx="6">
                  <c:v>0.90687280000000003</c:v>
                </c:pt>
                <c:pt idx="7">
                  <c:v>0.84491130000000003</c:v>
                </c:pt>
                <c:pt idx="8">
                  <c:v>0.71235839999999995</c:v>
                </c:pt>
                <c:pt idx="9">
                  <c:v>0.84077570000000001</c:v>
                </c:pt>
                <c:pt idx="10">
                  <c:v>0.84154130000000005</c:v>
                </c:pt>
                <c:pt idx="11">
                  <c:v>0.89025279999999996</c:v>
                </c:pt>
                <c:pt idx="12">
                  <c:v>0.73539500000000002</c:v>
                </c:pt>
                <c:pt idx="13">
                  <c:v>0.83617620000000004</c:v>
                </c:pt>
                <c:pt idx="14">
                  <c:v>0.86256160000000004</c:v>
                </c:pt>
                <c:pt idx="15">
                  <c:v>0.84798189999999996</c:v>
                </c:pt>
                <c:pt idx="16">
                  <c:v>0.85269399999999995</c:v>
                </c:pt>
                <c:pt idx="17">
                  <c:v>0.81618740000000001</c:v>
                </c:pt>
                <c:pt idx="18">
                  <c:v>0.93014680000000005</c:v>
                </c:pt>
                <c:pt idx="19">
                  <c:v>0.87197469999999999</c:v>
                </c:pt>
                <c:pt idx="20">
                  <c:v>0.88325100000000001</c:v>
                </c:pt>
                <c:pt idx="21">
                  <c:v>0.75325969999999998</c:v>
                </c:pt>
                <c:pt idx="22">
                  <c:v>0.78776900000000005</c:v>
                </c:pt>
                <c:pt idx="23">
                  <c:v>0.85716289999999995</c:v>
                </c:pt>
                <c:pt idx="24">
                  <c:v>0.89243919999999999</c:v>
                </c:pt>
                <c:pt idx="25">
                  <c:v>0.83608159999999998</c:v>
                </c:pt>
                <c:pt idx="26">
                  <c:v>0.88788109999999998</c:v>
                </c:pt>
                <c:pt idx="27">
                  <c:v>0.85616369999999997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194-4090-A326-0DDD671010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8735088"/>
        <c:axId val="578735416"/>
      </c:lineChart>
      <c:catAx>
        <c:axId val="57873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u-HU"/>
          </a:p>
        </c:txPr>
        <c:crossAx val="578735416"/>
        <c:crosses val="autoZero"/>
        <c:auto val="1"/>
        <c:lblAlgn val="ctr"/>
        <c:lblOffset val="100"/>
        <c:noMultiLvlLbl val="0"/>
      </c:catAx>
      <c:valAx>
        <c:axId val="57873541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78735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hu-HU" sz="3600"/>
              <a:t>Employment gap between men and women, 2019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9075313712587086E-2"/>
          <c:y val="0.16305882352941176"/>
          <c:w val="0.78389661666931398"/>
          <c:h val="0.641707435136181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Data!$F$39</c:f>
              <c:strCache>
                <c:ptCount val="1"/>
                <c:pt idx="0">
                  <c:v>With children below 6</c:v>
                </c:pt>
              </c:strCache>
            </c:strRef>
          </c:tx>
          <c:spPr>
            <a:solidFill>
              <a:srgbClr val="99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Data!$G$38:$K$38</c:f>
              <c:strCache>
                <c:ptCount val="5"/>
                <c:pt idx="0">
                  <c:v>EU27</c:v>
                </c:pt>
                <c:pt idx="1">
                  <c:v>ES</c:v>
                </c:pt>
                <c:pt idx="2">
                  <c:v>IT</c:v>
                </c:pt>
                <c:pt idx="3">
                  <c:v>HU</c:v>
                </c:pt>
                <c:pt idx="4">
                  <c:v>PL</c:v>
                </c:pt>
              </c:strCache>
            </c:strRef>
          </c:cat>
          <c:val>
            <c:numRef>
              <c:f>Data!$G$39:$K$39</c:f>
              <c:numCache>
                <c:formatCode>#,##0</c:formatCode>
                <c:ptCount val="5"/>
                <c:pt idx="0">
                  <c:v>27.300000000000004</c:v>
                </c:pt>
                <c:pt idx="1">
                  <c:v>24.5</c:v>
                </c:pt>
                <c:pt idx="2">
                  <c:v>34.399999999999991</c:v>
                </c:pt>
                <c:pt idx="3">
                  <c:v>51.7</c:v>
                </c:pt>
                <c:pt idx="4">
                  <c:v>32.299999999999997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3D-4376-B3A3-5373C4DBD748}"/>
            </c:ext>
          </c:extLst>
        </c:ser>
        <c:ser>
          <c:idx val="1"/>
          <c:order val="1"/>
          <c:tx>
            <c:strRef>
              <c:f>Data!$F$40</c:f>
              <c:strCache>
                <c:ptCount val="1"/>
                <c:pt idx="0">
                  <c:v>Without children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Data!$G$38:$K$38</c:f>
              <c:strCache>
                <c:ptCount val="5"/>
                <c:pt idx="0">
                  <c:v>EU27</c:v>
                </c:pt>
                <c:pt idx="1">
                  <c:v>ES</c:v>
                </c:pt>
                <c:pt idx="2">
                  <c:v>IT</c:v>
                </c:pt>
                <c:pt idx="3">
                  <c:v>HU</c:v>
                </c:pt>
                <c:pt idx="4">
                  <c:v>PL</c:v>
                </c:pt>
              </c:strCache>
            </c:strRef>
          </c:cat>
          <c:val>
            <c:numRef>
              <c:f>Data!$G$40:$K$40</c:f>
              <c:numCache>
                <c:formatCode>#,##0</c:formatCode>
                <c:ptCount val="5"/>
                <c:pt idx="0">
                  <c:v>4</c:v>
                </c:pt>
                <c:pt idx="1">
                  <c:v>3</c:v>
                </c:pt>
                <c:pt idx="2">
                  <c:v>11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3D-4376-B3A3-5373C4DBD7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0361231"/>
        <c:axId val="1"/>
      </c:barChart>
      <c:catAx>
        <c:axId val="146036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32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hu-H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vert="horz"/>
          <a:lstStyle/>
          <a:p>
            <a:pPr>
              <a:defRPr sz="32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hu-HU"/>
          </a:p>
        </c:txPr>
        <c:crossAx val="146036123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1614520989814193"/>
          <c:y val="0.88708767884869877"/>
          <c:w val="0.561977545735169"/>
          <c:h val="7.7649584620708381E-2"/>
        </c:manualLayout>
      </c:layout>
      <c:overlay val="0"/>
      <c:spPr>
        <a:noFill/>
        <a:ln>
          <a:noFill/>
        </a:ln>
        <a:effectLst/>
      </c:spPr>
      <c:txPr>
        <a:bodyPr/>
        <a:lstStyle/>
        <a:p>
          <a:pPr>
            <a:defRPr sz="32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Munka1!$B$5</c:f>
              <c:strCache>
                <c:ptCount val="1"/>
                <c:pt idx="0">
                  <c:v>Inactive, willing to work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</c:spPr>
          <c:invertIfNegative val="0"/>
          <c:cat>
            <c:multiLvlStrRef>
              <c:f>Munka1!$C$2:$F$3</c:f>
              <c:multiLvlStrCache>
                <c:ptCount val="4"/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</c:lvl>
                <c:lvl>
                  <c:pt idx="0">
                    <c:v>Spain</c:v>
                  </c:pt>
                  <c:pt idx="2">
                    <c:v>Hungary</c:v>
                  </c:pt>
                </c:lvl>
              </c:multiLvlStrCache>
            </c:multiLvlStrRef>
          </c:cat>
          <c:val>
            <c:numRef>
              <c:f>Munka1!$C$5:$F$5</c:f>
              <c:numCache>
                <c:formatCode>General</c:formatCode>
                <c:ptCount val="4"/>
                <c:pt idx="0">
                  <c:v>12.72</c:v>
                </c:pt>
                <c:pt idx="1">
                  <c:v>12.59</c:v>
                </c:pt>
                <c:pt idx="2">
                  <c:v>23.07</c:v>
                </c:pt>
                <c:pt idx="3">
                  <c:v>18.940000000000001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04-4A18-8494-39BD240C3384}"/>
            </c:ext>
          </c:extLst>
        </c:ser>
        <c:ser>
          <c:idx val="2"/>
          <c:order val="1"/>
          <c:tx>
            <c:strRef>
              <c:f>Munka1!$B$6</c:f>
              <c:strCache>
                <c:ptCount val="1"/>
                <c:pt idx="0">
                  <c:v> Inactive, not willing to work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Munka1!$C$2:$F$3</c:f>
              <c:multiLvlStrCache>
                <c:ptCount val="4"/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</c:lvl>
                <c:lvl>
                  <c:pt idx="0">
                    <c:v>Spain</c:v>
                  </c:pt>
                  <c:pt idx="2">
                    <c:v>Hungary</c:v>
                  </c:pt>
                </c:lvl>
              </c:multiLvlStrCache>
            </c:multiLvlStrRef>
          </c:cat>
          <c:val>
            <c:numRef>
              <c:f>Munka1!$C$6:$F$6</c:f>
              <c:numCache>
                <c:formatCode>General</c:formatCode>
                <c:ptCount val="4"/>
                <c:pt idx="0">
                  <c:v>24.51</c:v>
                </c:pt>
                <c:pt idx="1">
                  <c:v>34.57</c:v>
                </c:pt>
                <c:pt idx="2">
                  <c:v>29.87</c:v>
                </c:pt>
                <c:pt idx="3">
                  <c:v>65.12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04-4A18-8494-39BD240C3384}"/>
            </c:ext>
          </c:extLst>
        </c:ser>
        <c:ser>
          <c:idx val="0"/>
          <c:order val="2"/>
          <c:tx>
            <c:strRef>
              <c:f>Munka1!$B$4</c:f>
              <c:strCache>
                <c:ptCount val="1"/>
                <c:pt idx="0">
                  <c:v>Unemployed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cat>
            <c:multiLvlStrRef>
              <c:f>Munka1!$C$2:$F$3</c:f>
              <c:multiLvlStrCache>
                <c:ptCount val="4"/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</c:lvl>
                <c:lvl>
                  <c:pt idx="0">
                    <c:v>Spain</c:v>
                  </c:pt>
                  <c:pt idx="2">
                    <c:v>Hungary</c:v>
                  </c:pt>
                </c:lvl>
              </c:multiLvlStrCache>
            </c:multiLvlStrRef>
          </c:cat>
          <c:val>
            <c:numRef>
              <c:f>Munka1!$C$4:$F$4</c:f>
              <c:numCache>
                <c:formatCode>General</c:formatCode>
                <c:ptCount val="4"/>
                <c:pt idx="0">
                  <c:v>62.77</c:v>
                </c:pt>
                <c:pt idx="1">
                  <c:v>52.84</c:v>
                </c:pt>
                <c:pt idx="2">
                  <c:v>47.06</c:v>
                </c:pt>
                <c:pt idx="3">
                  <c:v>15.94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04-4A18-8494-39BD240C33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830262847"/>
        <c:axId val="2130060383"/>
      </c:barChart>
      <c:catAx>
        <c:axId val="1830262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130060383"/>
        <c:crosses val="autoZero"/>
        <c:auto val="1"/>
        <c:lblAlgn val="ctr"/>
        <c:lblOffset val="100"/>
        <c:noMultiLvlLbl val="0"/>
      </c:catAx>
      <c:valAx>
        <c:axId val="2130060383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2400"/>
                  <a:t>%</a:t>
                </a:r>
                <a:r>
                  <a:rPr lang="hu-HU" sz="2400" baseline="0"/>
                  <a:t> </a:t>
                </a:r>
                <a:endParaRPr lang="hu-HU" sz="2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30262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Munka1!$B$5</c:f>
              <c:strCache>
                <c:ptCount val="1"/>
                <c:pt idx="0">
                  <c:v>Inactive, willing to work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</c:spPr>
          <c:invertIfNegative val="0"/>
          <c:cat>
            <c:multiLvlStrRef>
              <c:f>Munka1!$G$2:$J$3</c:f>
              <c:multiLvlStrCache>
                <c:ptCount val="4"/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</c:lvl>
                <c:lvl>
                  <c:pt idx="0">
                    <c:v>Italy</c:v>
                  </c:pt>
                  <c:pt idx="2">
                    <c:v>Poland</c:v>
                  </c:pt>
                </c:lvl>
              </c:multiLvlStrCache>
            </c:multiLvlStrRef>
          </c:cat>
          <c:val>
            <c:numRef>
              <c:f>Munka1!$G$5:$J$5</c:f>
              <c:numCache>
                <c:formatCode>General</c:formatCode>
                <c:ptCount val="4"/>
                <c:pt idx="0">
                  <c:v>37.049999999999997</c:v>
                </c:pt>
                <c:pt idx="1">
                  <c:v>34.369999999999997</c:v>
                </c:pt>
                <c:pt idx="2">
                  <c:v>24.13</c:v>
                </c:pt>
                <c:pt idx="3">
                  <c:v>33.33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76-43EA-947E-28AC30D9396B}"/>
            </c:ext>
          </c:extLst>
        </c:ser>
        <c:ser>
          <c:idx val="2"/>
          <c:order val="1"/>
          <c:tx>
            <c:strRef>
              <c:f>Munka1!$B$6</c:f>
              <c:strCache>
                <c:ptCount val="1"/>
                <c:pt idx="0">
                  <c:v> Inactive, not willing to work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Munka1!$G$2:$J$3</c:f>
              <c:multiLvlStrCache>
                <c:ptCount val="4"/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</c:lvl>
                <c:lvl>
                  <c:pt idx="0">
                    <c:v>Italy</c:v>
                  </c:pt>
                  <c:pt idx="2">
                    <c:v>Poland</c:v>
                  </c:pt>
                </c:lvl>
              </c:multiLvlStrCache>
            </c:multiLvlStrRef>
          </c:cat>
          <c:val>
            <c:numRef>
              <c:f>Munka1!$G$6:$J$6</c:f>
              <c:numCache>
                <c:formatCode>General</c:formatCode>
                <c:ptCount val="4"/>
                <c:pt idx="0">
                  <c:v>19.93</c:v>
                </c:pt>
                <c:pt idx="1">
                  <c:v>34.47</c:v>
                </c:pt>
                <c:pt idx="2">
                  <c:v>34.700000000000003</c:v>
                </c:pt>
                <c:pt idx="3">
                  <c:v>49.57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76-43EA-947E-28AC30D9396B}"/>
            </c:ext>
          </c:extLst>
        </c:ser>
        <c:ser>
          <c:idx val="0"/>
          <c:order val="2"/>
          <c:tx>
            <c:strRef>
              <c:f>Munka1!$B$4</c:f>
              <c:strCache>
                <c:ptCount val="1"/>
                <c:pt idx="0">
                  <c:v>Unemployed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cat>
            <c:multiLvlStrRef>
              <c:f>Munka1!$G$2:$J$3</c:f>
              <c:multiLvlStrCache>
                <c:ptCount val="4"/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</c:lvl>
                <c:lvl>
                  <c:pt idx="0">
                    <c:v>Italy</c:v>
                  </c:pt>
                  <c:pt idx="2">
                    <c:v>Poland</c:v>
                  </c:pt>
                </c:lvl>
              </c:multiLvlStrCache>
            </c:multiLvlStrRef>
          </c:cat>
          <c:val>
            <c:numRef>
              <c:f>Munka1!$G$4:$J$4</c:f>
              <c:numCache>
                <c:formatCode>General</c:formatCode>
                <c:ptCount val="4"/>
                <c:pt idx="0">
                  <c:v>43.03</c:v>
                </c:pt>
                <c:pt idx="1">
                  <c:v>31.16</c:v>
                </c:pt>
                <c:pt idx="2">
                  <c:v>41.17</c:v>
                </c:pt>
                <c:pt idx="3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76-43EA-947E-28AC30D939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830262847"/>
        <c:axId val="2130060383"/>
      </c:barChart>
      <c:catAx>
        <c:axId val="1830262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130060383"/>
        <c:crosses val="autoZero"/>
        <c:auto val="1"/>
        <c:lblAlgn val="ctr"/>
        <c:lblOffset val="100"/>
        <c:noMultiLvlLbl val="0"/>
      </c:catAx>
      <c:valAx>
        <c:axId val="2130060383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2400"/>
                  <a:t>%</a:t>
                </a:r>
                <a:r>
                  <a:rPr lang="hu-HU" sz="2400" baseline="0"/>
                  <a:t> </a:t>
                </a:r>
                <a:endParaRPr lang="hu-HU" sz="2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30262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168630348535436E-2"/>
          <c:y val="0.81786856503450067"/>
          <c:w val="0.98613362667270099"/>
          <c:h val="0.167563703713758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62_53803D1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0F33EAB-3EC9-41C8-831F-0139AEC3C2F1}" authorId="{E89FC654-88A5-3E16-2A80-C8A5AFAFA1E1}" created="2022-06-07T17:52:12.10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400913175" sldId="354"/>
      <ac:spMk id="2" creationId="{8837AC0B-4F1D-4455-A936-C17F1321CFE4}"/>
    </ac:deMkLst>
    <p188:txBody>
      <a:bodyPr/>
      <a:lstStyle/>
      <a:p>
        <a:r>
          <a:rPr lang="hu-HU"/>
          <a:t>Itt ajánlanám azt, hogy csak két dia legyen: 1 pozitív 1 negatív hatásokról 
Pl " registered unemployed women more likely to find job via PES than men (IT)"</a:t>
        </a:r>
      </a:p>
    </p188:txBody>
  </p188:cm>
</p188:cmLst>
</file>

<file path=ppt/comments/modernComment_172_689CE37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971E52A-A731-4CB7-9260-B5AEFC664F9A}" authorId="{E89FC654-88A5-3E16-2A80-C8A5AFAFA1E1}" created="2022-06-07T15:31:27.89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755112307" sldId="370"/>
      <ac:spMk id="6" creationId="{DA5D6497-9DC6-714A-F6B9-E3BD70991FC1}"/>
    </ac:deMkLst>
    <p188:txBody>
      <a:bodyPr/>
      <a:lstStyle/>
      <a:p>
        <a:r>
          <a:rPr lang="hu-HU"/>
          <a:t>Itt a 2. ábrában az országok legyenek uúgy mint az 1. ábrában, y tengely uolyan hossz, számok sztem nem kellenek</a:t>
        </a:r>
      </a:p>
    </p188:txBody>
  </p188:cm>
</p188:cmLst>
</file>

<file path=ppt/comments/modernComment_173_ACC9996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09BBE15-1D2C-4037-90D8-65CE5C1F4C7A}" authorId="{E89FC654-88A5-3E16-2A80-C8A5AFAFA1E1}" created="2022-06-07T15:36:35.27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898893162" sldId="371"/>
      <ac:spMk id="5" creationId="{B9C17B36-C298-CA13-911D-C572C923659A}"/>
    </ac:deMkLst>
    <p188:txBody>
      <a:bodyPr/>
      <a:lstStyle/>
      <a:p>
        <a:r>
          <a:rPr lang="hu-HU"/>
          <a:t>Flex work schemes -&gt; flex work arrangements / schedules
Attitudes: society + employers (statistical discrimination)</a:t>
        </a:r>
      </a:p>
    </p188:txBody>
  </p188:cm>
</p188:cmLst>
</file>

<file path=ppt/comments/modernComment_179_279F2D7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6EDD61D-A873-4225-80AC-832408441CBE}" authorId="{E89FC654-88A5-3E16-2A80-C8A5AFAFA1E1}" created="2022-06-07T15:37:30.55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664743291" sldId="377"/>
      <ac:spMk id="3" creationId="{0060F179-0947-4CBE-9C8C-2770757C07A7}"/>
      <ac:txMk cp="43">
        <ac:context len="666" hash="3619280929"/>
      </ac:txMk>
    </ac:txMkLst>
    <p188:pos x="8817893" y="757740"/>
    <p188:replyLst>
      <p188:reply id="{FBE4001C-C3E3-4995-8260-66F764C5BFB9}" authorId="{E89FC654-88A5-3E16-2A80-C8A5AFAFA1E1}" created="2022-06-07T16:46:40.487">
        <p188:txBody>
          <a:bodyPr/>
          <a:lstStyle/>
          <a:p>
            <a:r>
              <a:rPr lang="hu-HU"/>
              <a:t>Utolsó: nem emp policy, inkább family policy
Még egy feladat: tackle gender based discrimination by employers</a:t>
            </a:r>
          </a:p>
        </p188:txBody>
      </p188:reply>
    </p188:replyLst>
    <p188:txBody>
      <a:bodyPr/>
      <a:lstStyle/>
      <a:p>
        <a:r>
          <a:rPr lang="hu-HU"/>
          <a:t>Addressed "in"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25B88218-B188-4477-8B00-F7E592FD51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C8F33F7-1C6C-446A-A72D-0CB50E81E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DDE29-1F7D-44C2-8C49-1E3AE93DE45F}" type="datetimeFigureOut">
              <a:rPr lang="pl-PL" smtClean="0"/>
              <a:t>16.06.2022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2BA7BFD-D28C-477E-827E-20FB4040F1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35BC81C-BE37-4066-B24E-1F1F4061DB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935C8-539E-4540-85CA-3E1C20B33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8658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85142197-8E0C-48B0-8F5F-8A440339D3B8}"/>
              </a:ext>
            </a:extLst>
          </p:cNvPr>
          <p:cNvSpPr/>
          <p:nvPr userDrawn="1"/>
        </p:nvSpPr>
        <p:spPr>
          <a:xfrm>
            <a:off x="0" y="11255635"/>
            <a:ext cx="24380824" cy="25234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5921964"/>
            <a:ext cx="18332511" cy="1231106"/>
          </a:xfrm>
        </p:spPr>
        <p:txBody>
          <a:bodyPr wrap="square" lIns="0" tIns="0" rIns="0" bIns="0" anchor="b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613656"/>
            <a:ext cx="3985698" cy="553998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rgbClr val="B81639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DFF220B5-E19B-436E-956E-10548D65F1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65096" y="8029816"/>
            <a:ext cx="15415728" cy="3227431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B7E2D0A0-436E-4ADB-ACB8-C5561D25EE6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60157" y="787400"/>
            <a:ext cx="3597338" cy="1479550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2E0632DF-9F68-4FCE-A208-DFD0F8073FB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161567" y="1402864"/>
            <a:ext cx="2959101" cy="72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6" y="1097394"/>
            <a:ext cx="16682557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16682557" cy="9187986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946E1382-9457-4995-A61D-9B34C403A1B1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668192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6057A095-ECEE-410B-A417-9F41CD0065AE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227730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diagram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68047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AB4F7664-C4CB-4385-960C-6C56A16C4EF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68047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92844F20-6388-4CE6-A610-1AFC563942D2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text red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pic>
        <p:nvPicPr>
          <p:cNvPr id="4" name="Grafika 3">
            <a:extLst>
              <a:ext uri="{FF2B5EF4-FFF2-40B4-BE49-F238E27FC236}">
                <a16:creationId xmlns:a16="http://schemas.microsoft.com/office/drawing/2014/main" id="{C67D67A2-A6AD-4680-916A-4B0912D517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5614787"/>
            <a:ext cx="24392812" cy="705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6681926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1D193FD6-5ABF-47A2-8373-59BC42A4470E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668192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91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side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3" name="Grafika 2">
            <a:extLst>
              <a:ext uri="{FF2B5EF4-FFF2-40B4-BE49-F238E27FC236}">
                <a16:creationId xmlns:a16="http://schemas.microsoft.com/office/drawing/2014/main" id="{BC700638-0CAF-483C-BB34-AB88E67DF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65096" y="10486982"/>
            <a:ext cx="15415728" cy="3227431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C44E8499-75E5-4971-88D3-9EBE8F8707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60157" y="787400"/>
            <a:ext cx="3597338" cy="1479550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0673FD3F-5FDD-41D1-9BC3-C817CD81CF0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161567" y="1402864"/>
            <a:ext cx="2959101" cy="72527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73048BB-54A7-4F75-930C-FC3000C89EB7}"/>
              </a:ext>
            </a:extLst>
          </p:cNvPr>
          <p:cNvSpPr txBox="1"/>
          <p:nvPr userDrawn="1"/>
        </p:nvSpPr>
        <p:spPr>
          <a:xfrm>
            <a:off x="1260157" y="12296712"/>
            <a:ext cx="7791859" cy="63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4000"/>
              </a:lnSpc>
            </a:pPr>
            <a:r>
              <a:rPr lang="en-US" sz="1600" i="0" dirty="0">
                <a:solidFill>
                  <a:schemeClr val="bg1"/>
                </a:solidFill>
              </a:rPr>
              <a:t>The „Youth employment partnerSHIP” project is funded by Iceland, Liechtenstein and Norway through the EEA and Norway Grants Fund for Youth Employment. </a:t>
            </a:r>
            <a:endParaRPr lang="pl-PL" sz="16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51" r:id="rId7"/>
    <p:sldLayoutId id="2147483654" r:id="rId8"/>
    <p:sldLayoutId id="2147483663" r:id="rId9"/>
  </p:sldLayoutIdLst>
  <p:hf hdr="0" dt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 baseline="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 baseline="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microsoft.com/office/2018/10/relationships/comments" Target="../comments/modernComment_172_689CE37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73_ACC9996A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79_279F2D7B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62_53803D1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52111A-281B-48BB-AAA7-12360A2B6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6802" y="3075217"/>
            <a:ext cx="21707419" cy="5494625"/>
          </a:xfrm>
        </p:spPr>
        <p:txBody>
          <a:bodyPr/>
          <a:lstStyle/>
          <a:p>
            <a:pPr algn="ctr"/>
            <a:r>
              <a:rPr lang="hu-HU" sz="4800" cap="small" dirty="0"/>
              <a:t> </a:t>
            </a:r>
            <a:r>
              <a:rPr lang="hu-HU" sz="4800" cap="small" dirty="0" err="1"/>
              <a:t>do</a:t>
            </a:r>
            <a:r>
              <a:rPr lang="hu-HU" sz="4800" cap="small" dirty="0"/>
              <a:t> </a:t>
            </a:r>
            <a:r>
              <a:rPr lang="hu-HU" sz="4800" cap="small" dirty="0" err="1"/>
              <a:t>young</a:t>
            </a:r>
            <a:r>
              <a:rPr lang="hu-HU" sz="4800" cap="small" dirty="0"/>
              <a:t> </a:t>
            </a:r>
            <a:r>
              <a:rPr lang="hu-HU" sz="4800" cap="small" dirty="0" err="1"/>
              <a:t>women</a:t>
            </a:r>
            <a:r>
              <a:rPr lang="hu-HU" sz="4800" cap="small" dirty="0"/>
              <a:t> and </a:t>
            </a:r>
            <a:r>
              <a:rPr lang="hu-HU" sz="4800" cap="small" dirty="0" err="1"/>
              <a:t>men</a:t>
            </a:r>
            <a:r>
              <a:rPr lang="hu-HU" sz="4800" cap="small" dirty="0"/>
              <a:t> </a:t>
            </a:r>
            <a:r>
              <a:rPr lang="hu-HU" sz="4800" cap="small" dirty="0" err="1"/>
              <a:t>need</a:t>
            </a:r>
            <a:r>
              <a:rPr lang="hu-HU" sz="4800" cap="small" dirty="0"/>
              <a:t> </a:t>
            </a:r>
            <a:r>
              <a:rPr lang="hu-HU" sz="4800" cap="small" dirty="0" err="1"/>
              <a:t>different</a:t>
            </a:r>
            <a:r>
              <a:rPr lang="hu-HU" sz="4800" cap="small" dirty="0"/>
              <a:t> </a:t>
            </a:r>
            <a:r>
              <a:rPr lang="hu-HU" sz="4800" cap="small" dirty="0" err="1"/>
              <a:t>emloyment</a:t>
            </a:r>
            <a:r>
              <a:rPr lang="hu-HU" sz="4800" cap="small" dirty="0"/>
              <a:t> </a:t>
            </a:r>
            <a:r>
              <a:rPr lang="hu-HU" sz="4800" cap="small" dirty="0" err="1"/>
              <a:t>policies</a:t>
            </a:r>
            <a:r>
              <a:rPr lang="hu-HU" sz="4800" cap="small" dirty="0"/>
              <a:t>?</a:t>
            </a:r>
            <a:br>
              <a:rPr lang="hu-HU" sz="6000" dirty="0"/>
            </a:br>
            <a:br>
              <a:rPr lang="hu-HU" sz="5400" dirty="0"/>
            </a:br>
            <a:r>
              <a:rPr lang="hu-HU" sz="4400" dirty="0"/>
              <a:t>“</a:t>
            </a:r>
            <a:r>
              <a:rPr lang="hu-HU" sz="4400" dirty="0" err="1"/>
              <a:t>Youth</a:t>
            </a:r>
            <a:r>
              <a:rPr lang="hu-HU" sz="4400" dirty="0"/>
              <a:t> </a:t>
            </a:r>
            <a:r>
              <a:rPr lang="hu-HU" sz="4400" dirty="0" err="1"/>
              <a:t>employment</a:t>
            </a:r>
            <a:r>
              <a:rPr lang="hu-HU" sz="4400" dirty="0"/>
              <a:t> policy” </a:t>
            </a:r>
            <a:r>
              <a:rPr lang="hu-HU" sz="4400" dirty="0" err="1"/>
              <a:t>Conference</a:t>
            </a:r>
            <a:br>
              <a:rPr lang="hu-HU" sz="4400" dirty="0"/>
            </a:br>
            <a:r>
              <a:rPr lang="hu-HU" sz="4000" dirty="0" err="1"/>
              <a:t>Brussels</a:t>
            </a:r>
            <a:br>
              <a:rPr lang="hu-HU" sz="4000" dirty="0"/>
            </a:br>
            <a:r>
              <a:rPr lang="en-US" sz="4000" dirty="0"/>
              <a:t> 8 </a:t>
            </a:r>
            <a:r>
              <a:rPr lang="en-US" sz="4000" dirty="0" err="1"/>
              <a:t>th</a:t>
            </a:r>
            <a:r>
              <a:rPr lang="en-US" sz="4000" dirty="0"/>
              <a:t> of June 2022</a:t>
            </a:r>
            <a:endParaRPr lang="pl-PL" sz="40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7920C66-C34A-498B-BA73-7BADEECD68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60157" y="12245722"/>
            <a:ext cx="4220063" cy="461665"/>
          </a:xfrm>
        </p:spPr>
        <p:txBody>
          <a:bodyPr/>
          <a:lstStyle/>
          <a:p>
            <a:r>
              <a:rPr lang="pl-PL" dirty="0"/>
              <a:t>Judit Krekó</a:t>
            </a:r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2B39AA46-3365-4A72-84F0-DB41334788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69015" y="12245722"/>
            <a:ext cx="9617938" cy="461665"/>
          </a:xfrm>
        </p:spPr>
        <p:txBody>
          <a:bodyPr/>
          <a:lstStyle/>
          <a:p>
            <a:pPr algn="ctr"/>
            <a:r>
              <a:rPr lang="pl-PL" dirty="0"/>
              <a:t>Budapest Institute for Policy Analysis</a:t>
            </a:r>
          </a:p>
        </p:txBody>
      </p:sp>
    </p:spTree>
    <p:extLst>
      <p:ext uri="{BB962C8B-B14F-4D97-AF65-F5344CB8AC3E}">
        <p14:creationId xmlns:p14="http://schemas.microsoft.com/office/powerpoint/2010/main" val="3589169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266669"/>
            <a:ext cx="17429950" cy="738664"/>
          </a:xfrm>
        </p:spPr>
        <p:txBody>
          <a:bodyPr/>
          <a:lstStyle/>
          <a:p>
            <a:r>
              <a:rPr lang="hu-HU" sz="4800" dirty="0"/>
              <a:t> POLICY IMPLICATIONS FROM  OR PROJECT</a:t>
            </a:r>
            <a:endParaRPr lang="en-GB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432304"/>
            <a:ext cx="22545545" cy="11282109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4000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4000" dirty="0"/>
              <a:t>Different characteristics of women NEETs call for different outreach strategies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4000" dirty="0"/>
              <a:t>Selection of programme, policy design,  and implementation should address women’s labour market barriers and preferences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hu-HU" sz="4000" dirty="0">
                <a:solidFill>
                  <a:srgbClr val="222222"/>
                </a:solidFill>
              </a:rPr>
              <a:t>N</a:t>
            </a:r>
            <a:r>
              <a:rPr lang="en-GB" sz="4000" dirty="0" err="1"/>
              <a:t>eed</a:t>
            </a:r>
            <a:r>
              <a:rPr lang="en-GB" sz="4000" dirty="0"/>
              <a:t> for</a:t>
            </a:r>
            <a:r>
              <a:rPr lang="hu-HU" sz="4000" dirty="0"/>
              <a:t> </a:t>
            </a:r>
            <a:r>
              <a:rPr lang="hu-HU" sz="4000" dirty="0" err="1"/>
              <a:t>further</a:t>
            </a:r>
            <a:r>
              <a:rPr lang="en-GB" sz="4000" dirty="0"/>
              <a:t> studies on ALMP by gender</a:t>
            </a:r>
            <a:r>
              <a:rPr lang="hu-HU" sz="4000" dirty="0"/>
              <a:t>, especially on ‚unobservables’</a:t>
            </a:r>
            <a:endParaRPr lang="en-GB" sz="4000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4000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4000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4000" dirty="0"/>
          </a:p>
          <a:p>
            <a:pPr>
              <a:buClr>
                <a:srgbClr val="B81639"/>
              </a:buClr>
            </a:pPr>
            <a:endParaRPr lang="hu-HU" sz="3600" dirty="0"/>
          </a:p>
          <a:p>
            <a:pPr>
              <a:buClr>
                <a:srgbClr val="B81639"/>
              </a:buClr>
            </a:pPr>
            <a:endParaRPr lang="hu-HU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en-GB" sz="3200" dirty="0"/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59845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897342"/>
            <a:ext cx="22918051" cy="1477328"/>
          </a:xfrm>
        </p:spPr>
        <p:txBody>
          <a:bodyPr/>
          <a:lstStyle/>
          <a:p>
            <a:r>
              <a:rPr lang="hu-HU" sz="4800" dirty="0"/>
              <a:t>GENDER ASPECT OF EMPLOYMENT POLICIES IS ESPECIALLY RELEVANT TODAY</a:t>
            </a:r>
            <a:endParaRPr lang="en-GB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005338"/>
            <a:ext cx="21725738" cy="10274191"/>
          </a:xfrm>
        </p:spPr>
        <p:txBody>
          <a:bodyPr>
            <a:normAutofit/>
          </a:bodyPr>
          <a:lstStyle/>
          <a:p>
            <a:pPr marL="868119" indent="-857250">
              <a:lnSpc>
                <a:spcPct val="120000"/>
              </a:lnSpc>
            </a:pPr>
            <a:endParaRPr lang="en-GB" sz="1800" dirty="0"/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4800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4800" dirty="0">
                <a:cs typeface="Calibri" panose="020F0502020204030204" pitchFamily="34" charset="0"/>
              </a:rPr>
              <a:t>Covid-19 affected women more than man – persistent impact on female NEET rate</a:t>
            </a: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4800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4800" dirty="0">
                <a:cs typeface="Calibri" panose="020F0502020204030204" pitchFamily="34" charset="0"/>
              </a:rPr>
              <a:t>Large inflow of Ukrainian women to European labour markets, they need effective support  in job search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en-GB" sz="4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980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6C4BEE-905A-4241-A9A7-7798B8E2CD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Thank you for your attention!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78C069EF-7B3C-AF24-6A9F-8196663721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576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449" y="805007"/>
            <a:ext cx="23486951" cy="1661993"/>
          </a:xfrm>
        </p:spPr>
        <p:txBody>
          <a:bodyPr/>
          <a:lstStyle/>
          <a:p>
            <a:r>
              <a:rPr lang="hu-HU" sz="4800" b="1" dirty="0"/>
              <a:t> </a:t>
            </a:r>
            <a:r>
              <a:rPr lang="hu-HU" sz="5400" b="1" dirty="0"/>
              <a:t>GENDER </a:t>
            </a:r>
            <a:r>
              <a:rPr lang="hu-HU" sz="5400" dirty="0"/>
              <a:t>E</a:t>
            </a:r>
            <a:r>
              <a:rPr lang="hu-HU" sz="5400" b="1" dirty="0"/>
              <a:t>MPLOYMENT/NEET GAP IS STILL SIGNIFICANT IN THE EU</a:t>
            </a:r>
            <a:endParaRPr lang="en-GB" sz="4800" dirty="0"/>
          </a:p>
        </p:txBody>
      </p:sp>
      <p:graphicFrame>
        <p:nvGraphicFramePr>
          <p:cNvPr id="7" name="Chart 12">
            <a:extLst>
              <a:ext uri="{FF2B5EF4-FFF2-40B4-BE49-F238E27FC236}">
                <a16:creationId xmlns:a16="http://schemas.microsoft.com/office/drawing/2014/main" id="{36A1FEBC-DD10-CECD-8580-8EEC49A172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2380903"/>
              </p:ext>
            </p:extLst>
          </p:nvPr>
        </p:nvGraphicFramePr>
        <p:xfrm>
          <a:off x="12189673" y="3359891"/>
          <a:ext cx="11903703" cy="9084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artalom helye 5">
            <a:extLst>
              <a:ext uri="{FF2B5EF4-FFF2-40B4-BE49-F238E27FC236}">
                <a16:creationId xmlns:a16="http://schemas.microsoft.com/office/drawing/2014/main" id="{DA5D6497-9DC6-714A-F6B9-E3BD70991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36875"/>
            <a:ext cx="24380825" cy="110775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sz="4500" i="1" dirty="0"/>
              <a:t>           </a:t>
            </a:r>
            <a:r>
              <a:rPr lang="hu-HU" sz="4500" i="1" dirty="0" err="1"/>
              <a:t>Female</a:t>
            </a:r>
            <a:r>
              <a:rPr lang="hu-HU" sz="4500" i="1" dirty="0"/>
              <a:t> and </a:t>
            </a:r>
            <a:r>
              <a:rPr lang="hu-HU" sz="4500" i="1" dirty="0" err="1"/>
              <a:t>male</a:t>
            </a:r>
            <a:r>
              <a:rPr lang="hu-HU" sz="4500" i="1" dirty="0"/>
              <a:t> </a:t>
            </a:r>
            <a:r>
              <a:rPr lang="hu-HU" sz="4500" i="1" dirty="0" err="1"/>
              <a:t>employment</a:t>
            </a:r>
            <a:r>
              <a:rPr lang="hu-HU" sz="4500" i="1" dirty="0"/>
              <a:t>  </a:t>
            </a:r>
            <a:r>
              <a:rPr lang="hu-HU" sz="4500" i="1" dirty="0" err="1"/>
              <a:t>rate</a:t>
            </a:r>
            <a:r>
              <a:rPr lang="hu-HU" sz="4500" i="1" dirty="0"/>
              <a:t> ,20-34 </a:t>
            </a:r>
            <a:r>
              <a:rPr lang="hu-HU" sz="4500" i="1" dirty="0" err="1"/>
              <a:t>year</a:t>
            </a:r>
            <a:r>
              <a:rPr lang="hu-HU" sz="4500" i="1" dirty="0"/>
              <a:t> old </a:t>
            </a:r>
            <a:r>
              <a:rPr lang="hu-HU" sz="4500" i="1" dirty="0" err="1"/>
              <a:t>population</a:t>
            </a:r>
            <a:r>
              <a:rPr lang="hu-HU" sz="4500" i="1" dirty="0"/>
              <a:t>, </a:t>
            </a:r>
            <a:r>
              <a:rPr lang="hu-HU" sz="4500" i="1"/>
              <a:t>2019                     </a:t>
            </a:r>
            <a:r>
              <a:rPr lang="hu-HU" sz="4500" i="1" dirty="0"/>
              <a:t>Gender NEET </a:t>
            </a:r>
            <a:r>
              <a:rPr lang="hu-HU" sz="4500" i="1" dirty="0" err="1"/>
              <a:t>gap</a:t>
            </a:r>
            <a:r>
              <a:rPr lang="hu-HU" sz="4500" i="1" dirty="0"/>
              <a:t>, 20-34 </a:t>
            </a:r>
            <a:r>
              <a:rPr lang="hu-HU" sz="4500" i="1" dirty="0" err="1"/>
              <a:t>year</a:t>
            </a:r>
            <a:r>
              <a:rPr lang="hu-HU" sz="4500" i="1" dirty="0"/>
              <a:t> old population,2019</a:t>
            </a:r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endParaRPr lang="hu-HU" sz="2800" i="1" dirty="0"/>
          </a:p>
          <a:p>
            <a:pPr marL="0" indent="0">
              <a:buNone/>
            </a:pPr>
            <a:r>
              <a:rPr lang="hu-HU" sz="3800" i="1" dirty="0" err="1"/>
              <a:t>Source</a:t>
            </a:r>
            <a:r>
              <a:rPr lang="hu-HU" sz="3800" i="1" dirty="0"/>
              <a:t>: EU LFS</a:t>
            </a:r>
          </a:p>
        </p:txBody>
      </p:sp>
      <p:graphicFrame>
        <p:nvGraphicFramePr>
          <p:cNvPr id="12" name="Wykres 1">
            <a:extLst>
              <a:ext uri="{FF2B5EF4-FFF2-40B4-BE49-F238E27FC236}">
                <a16:creationId xmlns:a16="http://schemas.microsoft.com/office/drawing/2014/main" id="{7D32AC78-6D42-4BA6-916E-783B626AB0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950585"/>
              </p:ext>
            </p:extLst>
          </p:nvPr>
        </p:nvGraphicFramePr>
        <p:xfrm>
          <a:off x="287449" y="3359889"/>
          <a:ext cx="11711263" cy="9549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5511230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5" y="1220505"/>
            <a:ext cx="23700340" cy="830997"/>
          </a:xfrm>
        </p:spPr>
        <p:txBody>
          <a:bodyPr/>
          <a:lstStyle/>
          <a:p>
            <a:r>
              <a:rPr lang="hu-HU" sz="5400" b="1" dirty="0"/>
              <a:t>EMPLOYMEN</a:t>
            </a:r>
            <a:r>
              <a:rPr lang="hu-HU" sz="5400" dirty="0"/>
              <a:t>T GAP IS LARGELY EXPLAINED BY PARENTAL GAP </a:t>
            </a:r>
            <a:endParaRPr lang="en-GB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3296094"/>
            <a:ext cx="6692767" cy="10079664"/>
          </a:xfrm>
        </p:spPr>
        <p:txBody>
          <a:bodyPr>
            <a:normAutofit/>
          </a:bodyPr>
          <a:lstStyle/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hu-HU" sz="2400" dirty="0" err="1">
                <a:cs typeface="Calibri" panose="020F0502020204030204" pitchFamily="34" charset="0"/>
              </a:rPr>
              <a:t>Source</a:t>
            </a:r>
            <a:r>
              <a:rPr lang="hu-HU" sz="2400" dirty="0">
                <a:cs typeface="Calibri" panose="020F0502020204030204" pitchFamily="34" charset="0"/>
              </a:rPr>
              <a:t>: EU LFS,  </a:t>
            </a:r>
            <a:r>
              <a:rPr lang="hu-HU" sz="2400" dirty="0" err="1">
                <a:cs typeface="Calibri" panose="020F0502020204030204" pitchFamily="34" charset="0"/>
              </a:rPr>
              <a:t>age</a:t>
            </a:r>
            <a:r>
              <a:rPr lang="hu-HU" sz="2400" dirty="0">
                <a:cs typeface="Calibri" panose="020F0502020204030204" pitchFamily="34" charset="0"/>
              </a:rPr>
              <a:t> </a:t>
            </a:r>
            <a:r>
              <a:rPr lang="hu-HU" sz="2400" dirty="0" err="1">
                <a:cs typeface="Calibri" panose="020F0502020204030204" pitchFamily="34" charset="0"/>
              </a:rPr>
              <a:t>group</a:t>
            </a:r>
            <a:r>
              <a:rPr lang="hu-HU" sz="2400" dirty="0">
                <a:cs typeface="Calibri" panose="020F0502020204030204" pitchFamily="34" charset="0"/>
              </a:rPr>
              <a:t>:  20-49 </a:t>
            </a:r>
            <a:r>
              <a:rPr lang="hu-HU" sz="2400" dirty="0" err="1">
                <a:cs typeface="Calibri" panose="020F0502020204030204" pitchFamily="34" charset="0"/>
              </a:rPr>
              <a:t>years</a:t>
            </a:r>
            <a:endParaRPr lang="hu-HU" sz="24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3600" dirty="0"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3600" dirty="0"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3600" dirty="0"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3600" dirty="0"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3600" dirty="0"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3600" dirty="0"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3600" dirty="0">
              <a:cs typeface="Calibri" panose="020F0502020204030204" pitchFamily="34" charset="0"/>
            </a:endParaRPr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264ED2A4-D020-EE35-A78A-3892FE5CF4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459597"/>
              </p:ext>
            </p:extLst>
          </p:nvPr>
        </p:nvGraphicFramePr>
        <p:xfrm>
          <a:off x="3253563" y="2998381"/>
          <a:ext cx="14481544" cy="9122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82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897340"/>
            <a:ext cx="22875521" cy="1477328"/>
          </a:xfrm>
        </p:spPr>
        <p:txBody>
          <a:bodyPr/>
          <a:lstStyle/>
          <a:p>
            <a:r>
              <a:rPr lang="hu-HU" sz="4800" dirty="0"/>
              <a:t>WHY DO WOMEN WORK LESS? PREFERENCES AND BARRIERS  </a:t>
            </a:r>
            <a:endParaRPr lang="en-GB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5" y="2020186"/>
            <a:ext cx="21743049" cy="10259343"/>
          </a:xfrm>
          <a:effectLst/>
        </p:spPr>
        <p:txBody>
          <a:bodyPr>
            <a:normAutofit/>
          </a:bodyPr>
          <a:lstStyle/>
          <a:p>
            <a:pPr marL="868119" indent="-857250">
              <a:lnSpc>
                <a:spcPct val="120000"/>
              </a:lnSpc>
            </a:pPr>
            <a:endParaRPr lang="en-GB" sz="2800" dirty="0"/>
          </a:p>
          <a:p>
            <a:pPr marL="868119" indent="-857250">
              <a:lnSpc>
                <a:spcPct val="120000"/>
              </a:lnSpc>
              <a:buClr>
                <a:srgbClr val="B81639"/>
              </a:buClr>
            </a:pPr>
            <a:endParaRPr lang="en-GB" sz="4800" dirty="0">
              <a:cs typeface="Calibri" panose="020F0502020204030204" pitchFamily="34" charset="0"/>
            </a:endParaRPr>
          </a:p>
        </p:txBody>
      </p:sp>
      <p:sp>
        <p:nvSpPr>
          <p:cNvPr id="4" name="Téglalap: lekerekített 3">
            <a:extLst>
              <a:ext uri="{FF2B5EF4-FFF2-40B4-BE49-F238E27FC236}">
                <a16:creationId xmlns:a16="http://schemas.microsoft.com/office/drawing/2014/main" id="{8D235E58-CF3F-37EF-B2AD-ED5A4D2DB03E}"/>
              </a:ext>
            </a:extLst>
          </p:cNvPr>
          <p:cNvSpPr/>
          <p:nvPr/>
        </p:nvSpPr>
        <p:spPr>
          <a:xfrm>
            <a:off x="1080768" y="2557732"/>
            <a:ext cx="9147753" cy="67434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Different </a:t>
            </a:r>
            <a:r>
              <a:rPr lang="en-GB" sz="3600" b="1" dirty="0">
                <a:solidFill>
                  <a:schemeClr val="tx1"/>
                </a:solidFill>
                <a:cs typeface="Calibri" panose="020F0502020204030204" pitchFamily="34" charset="0"/>
              </a:rPr>
              <a:t>preferences?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en-GB" sz="360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 Women have a higher share in household work and childcare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                       ↓      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Outside options have higher value 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                       ↓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Higher reservation wage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                      ↓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Lower employment rate</a:t>
            </a:r>
          </a:p>
        </p:txBody>
      </p:sp>
      <p:sp>
        <p:nvSpPr>
          <p:cNvPr id="5" name="Téglalap: lekerekített 4">
            <a:extLst>
              <a:ext uri="{FF2B5EF4-FFF2-40B4-BE49-F238E27FC236}">
                <a16:creationId xmlns:a16="http://schemas.microsoft.com/office/drawing/2014/main" id="{B9C17B36-C298-CA13-911D-C572C923659A}"/>
              </a:ext>
            </a:extLst>
          </p:cNvPr>
          <p:cNvSpPr/>
          <p:nvPr/>
        </p:nvSpPr>
        <p:spPr>
          <a:xfrm>
            <a:off x="11738344" y="2485613"/>
            <a:ext cx="10969162" cy="681556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hu-HU" sz="3600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hu-HU" sz="3600" b="1" dirty="0">
                <a:solidFill>
                  <a:schemeClr val="tx1"/>
                </a:solidFill>
                <a:cs typeface="Calibri" panose="020F0502020204030204" pitchFamily="34" charset="0"/>
              </a:rPr>
              <a:t>      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hu-HU" sz="3600" b="1" dirty="0">
                <a:solidFill>
                  <a:schemeClr val="tx1"/>
                </a:solidFill>
                <a:cs typeface="Calibri" panose="020F0502020204030204" pitchFamily="34" charset="0"/>
              </a:rPr>
              <a:t>          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hu-HU" sz="3600" b="1" dirty="0">
                <a:solidFill>
                  <a:schemeClr val="tx1"/>
                </a:solidFill>
                <a:cs typeface="Calibri" panose="020F0502020204030204" pitchFamily="34" charset="0"/>
              </a:rPr>
              <a:t>           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b="1" dirty="0">
                <a:solidFill>
                  <a:schemeClr val="tx1"/>
                </a:solidFill>
                <a:cs typeface="Calibri" panose="020F0502020204030204" pitchFamily="34" charset="0"/>
              </a:rPr>
              <a:t>  </a:t>
            </a: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But  young women face </a:t>
            </a:r>
            <a:r>
              <a:rPr lang="en-GB" sz="3600" b="1" dirty="0">
                <a:solidFill>
                  <a:schemeClr val="tx1"/>
                </a:solidFill>
                <a:cs typeface="Calibri" panose="020F0502020204030204" pitchFamily="34" charset="0"/>
              </a:rPr>
              <a:t>barriers</a:t>
            </a: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 if entering  the </a:t>
            </a:r>
            <a:r>
              <a:rPr lang="en-GB" sz="3600" dirty="0" err="1">
                <a:solidFill>
                  <a:schemeClr val="tx1"/>
                </a:solidFill>
                <a:cs typeface="Calibri" panose="020F0502020204030204" pitchFamily="34" charset="0"/>
              </a:rPr>
              <a:t>labor</a:t>
            </a: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 market</a:t>
            </a: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36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Low availability of formal childcare </a:t>
            </a: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36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Lack of flexible work </a:t>
            </a:r>
            <a:r>
              <a:rPr lang="hu-HU" sz="3600" dirty="0" err="1">
                <a:solidFill>
                  <a:schemeClr val="tx1"/>
                </a:solidFill>
                <a:cs typeface="Calibri" panose="020F0502020204030204" pitchFamily="34" charset="0"/>
              </a:rPr>
              <a:t>arrangement</a:t>
            </a: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</a:p>
          <a:p>
            <a:pPr marL="10869">
              <a:lnSpc>
                <a:spcPct val="120000"/>
              </a:lnSpc>
              <a:buClr>
                <a:srgbClr val="C00000"/>
              </a:buClr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Attitudes in  the society</a:t>
            </a:r>
            <a:r>
              <a:rPr lang="hu-HU" sz="3600" dirty="0">
                <a:solidFill>
                  <a:schemeClr val="tx1"/>
                </a:solidFill>
                <a:cs typeface="Calibri" panose="020F0502020204030204" pitchFamily="34" charset="0"/>
              </a:rPr>
              <a:t> + </a:t>
            </a:r>
            <a:r>
              <a:rPr lang="hu-HU" sz="3600" dirty="0" err="1">
                <a:solidFill>
                  <a:schemeClr val="tx1"/>
                </a:solidFill>
                <a:cs typeface="Calibri" panose="020F0502020204030204" pitchFamily="34" charset="0"/>
              </a:rPr>
              <a:t>employers</a:t>
            </a: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   traditional gender norms (mainly Eastern European countries) 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hu-HU" sz="3600" dirty="0">
                <a:solidFill>
                  <a:schemeClr val="tx1"/>
                </a:solidFill>
                <a:cs typeface="Calibri" panose="020F0502020204030204" pitchFamily="34" charset="0"/>
              </a:rPr>
              <a:t>                            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hu-HU" sz="3600" dirty="0">
                <a:cs typeface="Calibri" panose="020F0502020204030204" pitchFamily="34" charset="0"/>
              </a:rPr>
              <a:t> </a:t>
            </a:r>
          </a:p>
          <a:p>
            <a:pPr marL="10869" indent="0">
              <a:lnSpc>
                <a:spcPct val="120000"/>
              </a:lnSpc>
              <a:buNone/>
            </a:pPr>
            <a:endParaRPr lang="hu-HU" sz="6600" b="1" dirty="0">
              <a:cs typeface="Calibri" panose="020F0502020204030204" pitchFamily="34" charset="0"/>
            </a:endParaRPr>
          </a:p>
          <a:p>
            <a:pPr algn="ctr"/>
            <a:endParaRPr lang="hu-HU" dirty="0"/>
          </a:p>
        </p:txBody>
      </p:sp>
      <p:sp>
        <p:nvSpPr>
          <p:cNvPr id="6" name="Téglalap: lekerekített 5">
            <a:extLst>
              <a:ext uri="{FF2B5EF4-FFF2-40B4-BE49-F238E27FC236}">
                <a16:creationId xmlns:a16="http://schemas.microsoft.com/office/drawing/2014/main" id="{A9524B08-9AF5-EDA7-8F67-A41632ADCB3E}"/>
              </a:ext>
            </a:extLst>
          </p:cNvPr>
          <p:cNvSpPr/>
          <p:nvPr/>
        </p:nvSpPr>
        <p:spPr>
          <a:xfrm>
            <a:off x="2445488" y="10398642"/>
            <a:ext cx="17267275" cy="28495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hu-HU" sz="3600" b="1" dirty="0">
                <a:solidFill>
                  <a:schemeClr val="tx1"/>
                </a:solidFill>
                <a:cs typeface="Calibri" panose="020F0502020204030204" pitchFamily="34" charset="0"/>
              </a:rPr>
              <a:t>                    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dirty="0">
                <a:solidFill>
                  <a:schemeClr val="tx1"/>
                </a:solidFill>
                <a:cs typeface="Calibri" panose="020F0502020204030204" pitchFamily="34" charset="0"/>
              </a:rPr>
              <a:t>Consequences of long stay at home</a:t>
            </a: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200" dirty="0">
                <a:solidFill>
                  <a:schemeClr val="tx1"/>
                </a:solidFill>
                <a:cs typeface="Calibri" panose="020F0502020204030204" pitchFamily="34" charset="0"/>
              </a:rPr>
              <a:t>Persistent negative impact on wage and career</a:t>
            </a: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200" dirty="0">
                <a:solidFill>
                  <a:schemeClr val="tx1"/>
                </a:solidFill>
                <a:cs typeface="Calibri" panose="020F0502020204030204" pitchFamily="34" charset="0"/>
              </a:rPr>
              <a:t>Segregation into low-paid jobs</a:t>
            </a: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200" dirty="0">
                <a:solidFill>
                  <a:schemeClr val="tx1"/>
                </a:solidFill>
                <a:cs typeface="Calibri" panose="020F0502020204030204" pitchFamily="34" charset="0"/>
              </a:rPr>
              <a:t>Higher risk of poverty</a:t>
            </a:r>
          </a:p>
          <a:p>
            <a:pPr marL="10869">
              <a:lnSpc>
                <a:spcPct val="120000"/>
              </a:lnSpc>
              <a:buClr>
                <a:srgbClr val="C00000"/>
              </a:buClr>
            </a:pPr>
            <a:r>
              <a:rPr lang="hu-HU" sz="3200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endParaRPr lang="hu-HU" sz="32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hu-HU" sz="3600" dirty="0">
                <a:cs typeface="Calibri" panose="020F0502020204030204" pitchFamily="34" charset="0"/>
              </a:rPr>
              <a:t> </a:t>
            </a:r>
            <a:endParaRPr lang="hu-HU" sz="6600" b="1" dirty="0">
              <a:cs typeface="Calibri" panose="020F0502020204030204" pitchFamily="34" charset="0"/>
            </a:endParaRP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889316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820962"/>
            <a:ext cx="23466425" cy="1292662"/>
          </a:xfrm>
        </p:spPr>
        <p:txBody>
          <a:bodyPr/>
          <a:lstStyle/>
          <a:p>
            <a:r>
              <a:rPr lang="hu-HU" sz="4800" dirty="0"/>
              <a:t>GENDER ASPECTS OF LABOUR MARKET POLICIES</a:t>
            </a:r>
            <a:br>
              <a:rPr lang="hu-HU" sz="3200" dirty="0"/>
            </a:br>
            <a:endParaRPr lang="en-GB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5" y="2005338"/>
            <a:ext cx="22535279" cy="11519276"/>
          </a:xfrm>
        </p:spPr>
        <p:txBody>
          <a:bodyPr>
            <a:normAutofit fontScale="85000" lnSpcReduction="20000"/>
          </a:bodyPr>
          <a:lstStyle/>
          <a:p>
            <a:pPr marL="868119" indent="-857250">
              <a:lnSpc>
                <a:spcPct val="120000"/>
              </a:lnSpc>
            </a:pPr>
            <a:endParaRPr lang="en-GB" sz="1800" dirty="0"/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900" dirty="0">
                <a:cs typeface="Calibri" panose="020F0502020204030204" pitchFamily="34" charset="0"/>
              </a:rPr>
              <a:t>Gender differences  should be addressed </a:t>
            </a:r>
            <a:r>
              <a:rPr lang="hu-HU" sz="3900" dirty="0">
                <a:cs typeface="Calibri" panose="020F0502020204030204" pitchFamily="34" charset="0"/>
              </a:rPr>
              <a:t>in</a:t>
            </a:r>
            <a:r>
              <a:rPr lang="en-GB" sz="3900" dirty="0">
                <a:cs typeface="Calibri" panose="020F0502020204030204" pitchFamily="34" charset="0"/>
              </a:rPr>
              <a:t>: </a:t>
            </a:r>
          </a:p>
          <a:p>
            <a:pPr marL="753819" indent="-742950">
              <a:lnSpc>
                <a:spcPct val="120000"/>
              </a:lnSpc>
              <a:buClr>
                <a:srgbClr val="C00000"/>
              </a:buClr>
              <a:buFont typeface="+mj-lt"/>
              <a:buAutoNum type="arabicParenR"/>
            </a:pPr>
            <a:r>
              <a:rPr lang="en-GB" sz="3900" dirty="0">
                <a:cs typeface="Calibri" panose="020F0502020204030204" pitchFamily="34" charset="0"/>
              </a:rPr>
              <a:t> </a:t>
            </a:r>
            <a:r>
              <a:rPr lang="en-GB" sz="3900" dirty="0">
                <a:solidFill>
                  <a:srgbClr val="C00000"/>
                </a:solidFill>
                <a:cs typeface="Calibri" panose="020F0502020204030204" pitchFamily="34" charset="0"/>
              </a:rPr>
              <a:t>Outreach of male  and female NEETs</a:t>
            </a:r>
          </a:p>
          <a:p>
            <a:pPr marL="1782382" lvl="1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900" dirty="0">
                <a:cs typeface="Calibri" panose="020F0502020204030204" pitchFamily="34" charset="0"/>
              </a:rPr>
              <a:t>Do they need different strategies?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en-GB" sz="39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900" dirty="0">
                <a:solidFill>
                  <a:srgbClr val="C00000"/>
                </a:solidFill>
                <a:cs typeface="Calibri" panose="020F0502020204030204" pitchFamily="34" charset="0"/>
              </a:rPr>
              <a:t>2)  Selection of participants into  labour market programmes</a:t>
            </a:r>
          </a:p>
          <a:p>
            <a:pPr marL="1782382" lvl="1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900" dirty="0">
                <a:cs typeface="Calibri" panose="020F0502020204030204" pitchFamily="34" charset="0"/>
              </a:rPr>
              <a:t>How to find the most helpful programme?  </a:t>
            </a:r>
          </a:p>
          <a:p>
            <a:pPr marL="1782382" lvl="1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39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900" dirty="0">
                <a:solidFill>
                  <a:srgbClr val="C00000"/>
                </a:solidFill>
                <a:cs typeface="Calibri" panose="020F0502020204030204" pitchFamily="34" charset="0"/>
              </a:rPr>
              <a:t>3) Programme design</a:t>
            </a:r>
          </a:p>
          <a:p>
            <a:pPr marL="1782382" lvl="1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900" dirty="0">
                <a:cs typeface="Calibri" panose="020F0502020204030204" pitchFamily="34" charset="0"/>
              </a:rPr>
              <a:t>Special mentoring for mothers, support in childcare, require gender equality or flexible work arrangement</a:t>
            </a:r>
            <a:r>
              <a:rPr lang="hu-HU" sz="3900" dirty="0">
                <a:cs typeface="Calibri" panose="020F0502020204030204" pitchFamily="34" charset="0"/>
              </a:rPr>
              <a:t>s</a:t>
            </a:r>
            <a:r>
              <a:rPr lang="en-GB" sz="3900" dirty="0">
                <a:cs typeface="Calibri" panose="020F0502020204030204" pitchFamily="34" charset="0"/>
              </a:rPr>
              <a:t> from participating firms, etc.  </a:t>
            </a:r>
          </a:p>
          <a:p>
            <a:pPr marL="1782382" lvl="1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39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900" dirty="0">
                <a:solidFill>
                  <a:srgbClr val="C00000"/>
                </a:solidFill>
                <a:cs typeface="Calibri" panose="020F0502020204030204" pitchFamily="34" charset="0"/>
              </a:rPr>
              <a:t>4) Need to adjust general </a:t>
            </a:r>
            <a:r>
              <a:rPr lang="hu-HU" sz="3900" dirty="0" err="1">
                <a:solidFill>
                  <a:srgbClr val="C00000"/>
                </a:solidFill>
                <a:cs typeface="Calibri" panose="020F0502020204030204" pitchFamily="34" charset="0"/>
              </a:rPr>
              <a:t>family</a:t>
            </a:r>
            <a:r>
              <a:rPr lang="en-GB" sz="3900" dirty="0">
                <a:solidFill>
                  <a:srgbClr val="C00000"/>
                </a:solidFill>
                <a:cs typeface="Calibri" panose="020F0502020204030204" pitchFamily="34" charset="0"/>
              </a:rPr>
              <a:t> policies </a:t>
            </a:r>
          </a:p>
          <a:p>
            <a:pPr marL="1782382" lvl="1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900" dirty="0">
                <a:cs typeface="Calibri" panose="020F0502020204030204" pitchFamily="34" charset="0"/>
              </a:rPr>
              <a:t>combination of parental benefit with work, childcare eligibility rules, paternity/maternity benefits, etc.  </a:t>
            </a:r>
            <a:endParaRPr lang="hu-HU" sz="3900" dirty="0">
              <a:cs typeface="Calibri" panose="020F0502020204030204" pitchFamily="34" charset="0"/>
            </a:endParaRPr>
          </a:p>
          <a:p>
            <a:pPr marL="1782382" lvl="1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900" dirty="0">
                <a:cs typeface="Calibri" panose="020F0502020204030204" pitchFamily="34" charset="0"/>
              </a:rPr>
              <a:t>activities/ policies  tr</a:t>
            </a:r>
            <a:r>
              <a:rPr lang="hu-HU" sz="3900" dirty="0" err="1">
                <a:cs typeface="Calibri" panose="020F0502020204030204" pitchFamily="34" charset="0"/>
              </a:rPr>
              <a:t>ying</a:t>
            </a:r>
            <a:r>
              <a:rPr lang="en-GB" sz="3900" dirty="0">
                <a:cs typeface="Calibri" panose="020F0502020204030204" pitchFamily="34" charset="0"/>
              </a:rPr>
              <a:t> to address gender norms</a:t>
            </a:r>
            <a:r>
              <a:rPr lang="hu-HU" sz="3900" dirty="0">
                <a:cs typeface="Calibri" panose="020F0502020204030204" pitchFamily="34" charset="0"/>
              </a:rPr>
              <a:t>:</a:t>
            </a:r>
            <a:r>
              <a:rPr lang="en-GB" sz="3900" dirty="0">
                <a:cs typeface="Calibri" panose="020F0502020204030204" pitchFamily="34" charset="0"/>
              </a:rPr>
              <a:t> </a:t>
            </a:r>
            <a:endParaRPr lang="hu-HU" sz="3900" dirty="0">
              <a:cs typeface="Calibri" panose="020F0502020204030204" pitchFamily="34" charset="0"/>
            </a:endParaRPr>
          </a:p>
          <a:p>
            <a:pPr marL="2696645" lvl="2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900" dirty="0">
                <a:cs typeface="Calibri" panose="020F0502020204030204" pitchFamily="34" charset="0"/>
              </a:rPr>
              <a:t>encouraging men to engage in childcare</a:t>
            </a:r>
            <a:endParaRPr lang="hu-HU" sz="3900" dirty="0">
              <a:cs typeface="Calibri" panose="020F0502020204030204" pitchFamily="34" charset="0"/>
            </a:endParaRPr>
          </a:p>
          <a:p>
            <a:pPr marL="2696645" lvl="2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900" dirty="0">
                <a:cs typeface="Calibri" panose="020F0502020204030204" pitchFamily="34" charset="0"/>
              </a:rPr>
              <a:t> </a:t>
            </a:r>
            <a:r>
              <a:rPr lang="hu-HU" sz="3900" dirty="0" err="1">
                <a:cs typeface="Calibri" panose="020F0502020204030204" pitchFamily="34" charset="0"/>
              </a:rPr>
              <a:t>tackle</a:t>
            </a:r>
            <a:r>
              <a:rPr lang="hu-HU" sz="3900" dirty="0">
                <a:cs typeface="Calibri" panose="020F0502020204030204" pitchFamily="34" charset="0"/>
              </a:rPr>
              <a:t> </a:t>
            </a:r>
            <a:r>
              <a:rPr lang="hu-HU" sz="3900" dirty="0" err="1">
                <a:cs typeface="Calibri" panose="020F0502020204030204" pitchFamily="34" charset="0"/>
              </a:rPr>
              <a:t>discrimnation</a:t>
            </a:r>
            <a:r>
              <a:rPr lang="hu-HU" sz="3900" dirty="0">
                <a:cs typeface="Calibri" panose="020F0502020204030204" pitchFamily="34" charset="0"/>
              </a:rPr>
              <a:t> </a:t>
            </a:r>
            <a:r>
              <a:rPr lang="hu-HU" sz="3900" dirty="0" err="1">
                <a:cs typeface="Calibri" panose="020F0502020204030204" pitchFamily="34" charset="0"/>
              </a:rPr>
              <a:t>by</a:t>
            </a:r>
            <a:r>
              <a:rPr lang="hu-HU" sz="3900" dirty="0">
                <a:cs typeface="Calibri" panose="020F0502020204030204" pitchFamily="34" charset="0"/>
              </a:rPr>
              <a:t> </a:t>
            </a:r>
            <a:r>
              <a:rPr lang="hu-HU" sz="3900" dirty="0" err="1">
                <a:cs typeface="Calibri" panose="020F0502020204030204" pitchFamily="34" charset="0"/>
              </a:rPr>
              <a:t>employers</a:t>
            </a:r>
            <a:endParaRPr lang="en-GB" sz="39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None/>
            </a:pPr>
            <a:endParaRPr lang="hu-HU" sz="5400" b="1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B81639"/>
              </a:buClr>
            </a:pPr>
            <a:endParaRPr lang="en-GB" sz="4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74329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675242"/>
            <a:ext cx="23748131" cy="1292662"/>
          </a:xfrm>
        </p:spPr>
        <p:txBody>
          <a:bodyPr/>
          <a:lstStyle/>
          <a:p>
            <a:r>
              <a:rPr lang="hu-HU" sz="4800" dirty="0"/>
              <a:t>CAN POLICIES EQUALLY REACH FEMALE AND MALE NEETS? </a:t>
            </a:r>
            <a:br>
              <a:rPr lang="hu-HU" sz="4800" dirty="0"/>
            </a:br>
            <a:r>
              <a:rPr lang="hu-HU" sz="3600" dirty="0"/>
              <a:t>CONCLUSIONS FROM YEP PROJECT</a:t>
            </a:r>
            <a:endParaRPr lang="en-GB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5" y="2005338"/>
            <a:ext cx="11211567" cy="11298286"/>
          </a:xfrm>
        </p:spPr>
        <p:txBody>
          <a:bodyPr>
            <a:normAutofit lnSpcReduction="10000"/>
          </a:bodyPr>
          <a:lstStyle/>
          <a:p>
            <a:pPr marL="868119" indent="-857250">
              <a:lnSpc>
                <a:spcPct val="120000"/>
              </a:lnSpc>
            </a:pPr>
            <a:endParaRPr lang="en-GB" sz="1800" dirty="0"/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4000" dirty="0">
                <a:cs typeface="Calibri" panose="020F0502020204030204" pitchFamily="34" charset="0"/>
              </a:rPr>
              <a:t>Registration rate is generally  lower for female than for male NEETs </a:t>
            </a: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4000" dirty="0"/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4000" dirty="0"/>
              <a:t>Why?</a:t>
            </a:r>
          </a:p>
          <a:p>
            <a:pPr marL="1782382" lvl="1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4000" dirty="0"/>
              <a:t>Higher share of women NEETs  </a:t>
            </a:r>
            <a:r>
              <a:rPr lang="hu-HU" sz="4000" dirty="0"/>
              <a:t>are</a:t>
            </a:r>
            <a:r>
              <a:rPr lang="en-GB" sz="4000" dirty="0"/>
              <a:t> inactive  </a:t>
            </a:r>
          </a:p>
          <a:p>
            <a:pPr marL="1782382" lvl="1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4000" dirty="0"/>
              <a:t>Mainly because of childcare and family responsibilities</a:t>
            </a:r>
          </a:p>
          <a:p>
            <a:pPr marL="925132" lvl="1" indent="0" algn="ctr">
              <a:lnSpc>
                <a:spcPct val="120000"/>
              </a:lnSpc>
              <a:buClr>
                <a:srgbClr val="C00000"/>
              </a:buClr>
              <a:buNone/>
            </a:pPr>
            <a:endParaRPr lang="en-GB" sz="4000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3600" dirty="0"/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4000" b="1" dirty="0"/>
              <a:t>BUT:</a:t>
            </a:r>
            <a:r>
              <a:rPr lang="en-GB" sz="4000" dirty="0"/>
              <a:t>  PES programmes could help to prepare for a future job and </a:t>
            </a:r>
            <a:r>
              <a:rPr lang="hu-HU" sz="4000" dirty="0"/>
              <a:t>prevent</a:t>
            </a:r>
            <a:r>
              <a:rPr lang="en-GB" sz="4000" dirty="0"/>
              <a:t> long-term unemployment or inactivity</a:t>
            </a:r>
            <a:endParaRPr lang="hu-HU" sz="4000" dirty="0"/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hu-HU" sz="1900" dirty="0"/>
              <a:t>                                                                                                                                     </a:t>
            </a:r>
            <a:r>
              <a:rPr lang="hu-HU" sz="1900" dirty="0" err="1"/>
              <a:t>Source</a:t>
            </a:r>
            <a:r>
              <a:rPr lang="hu-HU" sz="1900" dirty="0"/>
              <a:t>:    EU LFS</a:t>
            </a:r>
            <a:endParaRPr lang="en-GB" sz="1900" dirty="0"/>
          </a:p>
          <a:p>
            <a:pPr marL="925132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4000" dirty="0"/>
          </a:p>
          <a:p>
            <a:pPr marL="10869" indent="0">
              <a:lnSpc>
                <a:spcPct val="120000"/>
              </a:lnSpc>
              <a:buNone/>
            </a:pPr>
            <a:endParaRPr lang="hu-HU" sz="3600" b="1" dirty="0">
              <a:cs typeface="Calibri" panose="020F0502020204030204" pitchFamily="34" charset="0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DB00E166-3364-83D9-AB9F-56C82FA4A9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817431"/>
              </p:ext>
            </p:extLst>
          </p:nvPr>
        </p:nvGraphicFramePr>
        <p:xfrm>
          <a:off x="12482623" y="2455881"/>
          <a:ext cx="9782370" cy="5061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B431A553-A4FB-4014-AA53-CAE5EE443E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885424"/>
              </p:ext>
            </p:extLst>
          </p:nvPr>
        </p:nvGraphicFramePr>
        <p:xfrm>
          <a:off x="12304371" y="7740502"/>
          <a:ext cx="10309412" cy="5677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520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1" y="820962"/>
            <a:ext cx="24203024" cy="1292662"/>
          </a:xfrm>
        </p:spPr>
        <p:txBody>
          <a:bodyPr/>
          <a:lstStyle/>
          <a:p>
            <a:r>
              <a:rPr lang="hu-HU" sz="4800" dirty="0"/>
              <a:t>CAN ALMPs LOWER GENDER GAPS IN ACCESS TO LABOUR MARKET?</a:t>
            </a:r>
            <a:br>
              <a:rPr lang="hu-HU" sz="3200" dirty="0"/>
            </a:br>
            <a:r>
              <a:rPr lang="hu-HU" sz="3600" dirty="0"/>
              <a:t>CONCLUSIONS FROM YEP PROJECT</a:t>
            </a:r>
            <a:endParaRPr lang="en-GB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77" y="1835217"/>
            <a:ext cx="21725738" cy="11476746"/>
          </a:xfrm>
        </p:spPr>
        <p:txBody>
          <a:bodyPr>
            <a:normAutofit/>
          </a:bodyPr>
          <a:lstStyle/>
          <a:p>
            <a:pPr marL="868119" indent="-857250">
              <a:lnSpc>
                <a:spcPct val="120000"/>
              </a:lnSpc>
            </a:pPr>
            <a:endParaRPr lang="en-GB" sz="1800" dirty="0"/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en-GB" sz="4800" dirty="0">
              <a:cs typeface="Calibri" panose="020F0502020204030204" pitchFamily="34" charset="0"/>
            </a:endParaRP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>
                <a:cs typeface="Calibri" panose="020F0502020204030204" pitchFamily="34" charset="0"/>
              </a:rPr>
              <a:t>Bulk of the literature: women profit more from ALMP-s than men</a:t>
            </a:r>
          </a:p>
          <a:p>
            <a:pPr marL="1610932" lvl="1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500" dirty="0">
                <a:cs typeface="Calibri" panose="020F0502020204030204" pitchFamily="34" charset="0"/>
              </a:rPr>
              <a:t> </a:t>
            </a:r>
            <a:r>
              <a:rPr lang="en-GB" sz="3500" dirty="0"/>
              <a:t>(e.g. </a:t>
            </a:r>
            <a:r>
              <a:rPr lang="en-GB" sz="3500" dirty="0" err="1"/>
              <a:t>Bergemann</a:t>
            </a:r>
            <a:r>
              <a:rPr lang="en-GB" sz="3500" dirty="0"/>
              <a:t> and Bulk, 2006, Kluve,2017, </a:t>
            </a:r>
            <a:r>
              <a:rPr lang="en-GB" sz="3500" dirty="0" err="1"/>
              <a:t>Kluve,Card,Weber</a:t>
            </a:r>
            <a:r>
              <a:rPr lang="en-GB" sz="3500" dirty="0"/>
              <a:t> 2015, Lechner - Wiehler,2011)</a:t>
            </a: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/>
              <a:t>Because of their greater distance to the labour market and more outside options</a:t>
            </a: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3600" dirty="0">
              <a:cs typeface="Calibri" panose="020F0502020204030204" pitchFamily="34" charset="0"/>
            </a:endParaRP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>
                <a:cs typeface="Calibri" panose="020F0502020204030204" pitchFamily="34" charset="0"/>
              </a:rPr>
              <a:t>Evaluations of the YEP project yielded mixed results:</a:t>
            </a: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b="1" dirty="0">
                <a:cs typeface="Calibri" panose="020F0502020204030204" pitchFamily="34" charset="0"/>
              </a:rPr>
              <a:t>Poland (</a:t>
            </a:r>
            <a:r>
              <a:rPr lang="en-GB" sz="3600" b="1" dirty="0" err="1">
                <a:cs typeface="Calibri" panose="020F0502020204030204" pitchFamily="34" charset="0"/>
              </a:rPr>
              <a:t>Madon</a:t>
            </a:r>
            <a:r>
              <a:rPr lang="en-GB" sz="3600" b="1" dirty="0">
                <a:cs typeface="Calibri" panose="020F0502020204030204" pitchFamily="34" charset="0"/>
              </a:rPr>
              <a:t> et al, 2021) : </a:t>
            </a: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>
                <a:cs typeface="Calibri" panose="020F0502020204030204" pitchFamily="34" charset="0"/>
              </a:rPr>
              <a:t>For women, wage subsidies are more effective than classroom training</a:t>
            </a:r>
            <a:endParaRPr lang="hu-HU" sz="3600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>
                <a:cs typeface="Calibri" panose="020F0502020204030204" pitchFamily="34" charset="0"/>
              </a:rPr>
              <a:t>Classroom training</a:t>
            </a:r>
            <a:r>
              <a:rPr lang="hu-HU" sz="3600" dirty="0">
                <a:cs typeface="Calibri" panose="020F0502020204030204" pitchFamily="34" charset="0"/>
              </a:rPr>
              <a:t> is</a:t>
            </a:r>
            <a:r>
              <a:rPr lang="en-GB" sz="3600" dirty="0">
                <a:cs typeface="Calibri" panose="020F0502020204030204" pitchFamily="34" charset="0"/>
              </a:rPr>
              <a:t> mainly </a:t>
            </a:r>
            <a:r>
              <a:rPr lang="hu-HU" sz="3600" dirty="0">
                <a:cs typeface="Calibri" panose="020F0502020204030204" pitchFamily="34" charset="0"/>
              </a:rPr>
              <a:t>targeted at</a:t>
            </a:r>
            <a:r>
              <a:rPr lang="en-GB" sz="3600" dirty="0">
                <a:cs typeface="Calibri" panose="020F0502020204030204" pitchFamily="34" charset="0"/>
              </a:rPr>
              <a:t> lower educated </a:t>
            </a: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>
                <a:cs typeface="Calibri" panose="020F0502020204030204" pitchFamily="34" charset="0"/>
              </a:rPr>
              <a:t> But registered unemployed </a:t>
            </a:r>
            <a:r>
              <a:rPr lang="hu-HU" sz="3600" dirty="0">
                <a:cs typeface="Calibri" panose="020F0502020204030204" pitchFamily="34" charset="0"/>
              </a:rPr>
              <a:t>women </a:t>
            </a:r>
            <a:r>
              <a:rPr lang="en-GB" sz="3600" dirty="0">
                <a:cs typeface="Calibri" panose="020F0502020204030204" pitchFamily="34" charset="0"/>
              </a:rPr>
              <a:t>are more educated than m</a:t>
            </a:r>
            <a:r>
              <a:rPr lang="hu-HU" sz="3600" dirty="0">
                <a:cs typeface="Calibri" panose="020F0502020204030204" pitchFamily="34" charset="0"/>
              </a:rPr>
              <a:t>en</a:t>
            </a:r>
            <a:r>
              <a:rPr lang="en-GB" sz="3600" dirty="0">
                <a:cs typeface="Calibri" panose="020F0502020204030204" pitchFamily="34" charset="0"/>
              </a:rPr>
              <a:t> </a:t>
            </a: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/>
              <a:t>Under-representation of women among classroom training participants</a:t>
            </a:r>
            <a:endParaRPr lang="en-GB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None/>
            </a:pPr>
            <a:endParaRPr lang="hu-HU" sz="5400" b="1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B81639"/>
              </a:buClr>
            </a:pPr>
            <a:endParaRPr lang="en-GB" sz="4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3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1" y="820962"/>
            <a:ext cx="24203024" cy="1292662"/>
          </a:xfrm>
        </p:spPr>
        <p:txBody>
          <a:bodyPr/>
          <a:lstStyle/>
          <a:p>
            <a:r>
              <a:rPr lang="hu-HU" sz="4800" dirty="0"/>
              <a:t>CAN ALMPs LOWER GENDER GAPS IN ACCESS TO LABOUR MARKET?</a:t>
            </a:r>
            <a:br>
              <a:rPr lang="hu-HU" sz="3200" dirty="0"/>
            </a:br>
            <a:r>
              <a:rPr lang="hu-HU" sz="3600" dirty="0"/>
              <a:t>CONCLUSIONS FROM YEP PROJECT</a:t>
            </a:r>
            <a:endParaRPr lang="en-GB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005338"/>
            <a:ext cx="21725738" cy="11370420"/>
          </a:xfrm>
        </p:spPr>
        <p:txBody>
          <a:bodyPr>
            <a:normAutofit/>
          </a:bodyPr>
          <a:lstStyle/>
          <a:p>
            <a:pPr marL="868119" indent="-857250">
              <a:lnSpc>
                <a:spcPct val="120000"/>
              </a:lnSpc>
            </a:pPr>
            <a:endParaRPr lang="en-GB" sz="1800" dirty="0"/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b="1" dirty="0"/>
              <a:t>Spain (de la Rica and </a:t>
            </a:r>
            <a:r>
              <a:rPr lang="en-GB" sz="3600" b="1" dirty="0" err="1"/>
              <a:t>Górjon</a:t>
            </a:r>
            <a:r>
              <a:rPr lang="en-GB" sz="3600" b="1" dirty="0"/>
              <a:t>, 2021):</a:t>
            </a: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/>
              <a:t> Female internship participants have a lower probability to end up in unemployment, but also in permanent contract than males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b="1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b="1" dirty="0">
                <a:cs typeface="Calibri" panose="020F0502020204030204" pitchFamily="34" charset="0"/>
              </a:rPr>
              <a:t>Poland (Kunze et al, 2022): </a:t>
            </a: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rgbClr val="000000"/>
                </a:solidFill>
              </a:rPr>
              <a:t>Female participants in wage subsidies </a:t>
            </a:r>
            <a:r>
              <a:rPr lang="en-GB" sz="3600" i="0" u="none" strike="noStrike" baseline="0" dirty="0">
                <a:solidFill>
                  <a:srgbClr val="000000"/>
                </a:solidFill>
              </a:rPr>
              <a:t>are more likely to be out of unemployment registers throughout  </a:t>
            </a:r>
            <a:r>
              <a:rPr lang="hu-HU" sz="3600" i="0" u="none" strike="noStrike" baseline="0" dirty="0">
                <a:solidFill>
                  <a:srgbClr val="000000"/>
                </a:solidFill>
              </a:rPr>
              <a:t>3 </a:t>
            </a:r>
            <a:r>
              <a:rPr lang="hu-HU" sz="3600" i="0" u="none" strike="noStrike" baseline="0" dirty="0" err="1">
                <a:solidFill>
                  <a:srgbClr val="000000"/>
                </a:solidFill>
              </a:rPr>
              <a:t>years</a:t>
            </a:r>
            <a:r>
              <a:rPr lang="hu-HU" sz="3600" i="0" u="none" strike="noStrike" baseline="0" dirty="0">
                <a:solidFill>
                  <a:srgbClr val="000000"/>
                </a:solidFill>
              </a:rPr>
              <a:t> </a:t>
            </a:r>
            <a:r>
              <a:rPr lang="hu-HU" sz="3600" i="0" u="none" strike="noStrike" baseline="0" dirty="0" err="1">
                <a:solidFill>
                  <a:srgbClr val="000000"/>
                </a:solidFill>
              </a:rPr>
              <a:t>after</a:t>
            </a:r>
            <a:r>
              <a:rPr lang="hu-HU" sz="3600" i="0" u="none" strike="noStrike" baseline="0" dirty="0">
                <a:solidFill>
                  <a:srgbClr val="000000"/>
                </a:solidFill>
              </a:rPr>
              <a:t> </a:t>
            </a:r>
            <a:r>
              <a:rPr lang="hu-HU" sz="3600" i="0" u="none" strike="noStrike" baseline="0" dirty="0" err="1">
                <a:solidFill>
                  <a:srgbClr val="000000"/>
                </a:solidFill>
              </a:rPr>
              <a:t>the</a:t>
            </a:r>
            <a:r>
              <a:rPr lang="hu-HU" sz="3600" i="0" u="none" strike="noStrike" baseline="0" dirty="0">
                <a:solidFill>
                  <a:srgbClr val="000000"/>
                </a:solidFill>
              </a:rPr>
              <a:t> </a:t>
            </a:r>
            <a:r>
              <a:rPr lang="hu-HU" sz="3600" i="0" u="none" strike="noStrike" baseline="0" dirty="0" err="1">
                <a:solidFill>
                  <a:srgbClr val="000000"/>
                </a:solidFill>
              </a:rPr>
              <a:t>programme</a:t>
            </a:r>
            <a:r>
              <a:rPr lang="hu-HU" sz="3600" i="0" u="none" strike="noStrike" baseline="0" dirty="0">
                <a:solidFill>
                  <a:srgbClr val="000000"/>
                </a:solidFill>
              </a:rPr>
              <a:t>,</a:t>
            </a:r>
            <a:r>
              <a:rPr lang="en-GB" sz="3600" i="0" u="none" strike="noStrike" baseline="0" dirty="0">
                <a:solidFill>
                  <a:srgbClr val="000000"/>
                </a:solidFill>
              </a:rPr>
              <a:t> no or negative impact on males </a:t>
            </a: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>
                <a:cs typeface="Calibri" panose="020F0502020204030204" pitchFamily="34" charset="0"/>
              </a:rPr>
              <a:t>But being out of PES register can imply both employment or inactivity</a:t>
            </a:r>
          </a:p>
          <a:p>
            <a:pPr marL="868119" indent="-85725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b="1" dirty="0"/>
              <a:t>Italy (</a:t>
            </a:r>
            <a:r>
              <a:rPr lang="en-GB" sz="3600" b="1" dirty="0" err="1"/>
              <a:t>Trentini</a:t>
            </a:r>
            <a:r>
              <a:rPr lang="en-GB" sz="3600" b="1" dirty="0"/>
              <a:t>, 2022): </a:t>
            </a: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hu-HU" sz="3600" dirty="0">
                <a:cs typeface="Calibri" panose="020F0502020204030204" pitchFamily="34" charset="0"/>
              </a:rPr>
              <a:t>R</a:t>
            </a:r>
            <a:r>
              <a:rPr lang="en-GB" sz="3600" dirty="0" err="1">
                <a:cs typeface="Calibri" panose="020F0502020204030204" pitchFamily="34" charset="0"/>
              </a:rPr>
              <a:t>egistered</a:t>
            </a:r>
            <a:r>
              <a:rPr lang="en-GB" sz="3600" dirty="0">
                <a:cs typeface="Calibri" panose="020F0502020204030204" pitchFamily="34" charset="0"/>
              </a:rPr>
              <a:t> unemployed </a:t>
            </a:r>
            <a:r>
              <a:rPr lang="hu-HU" sz="3600" dirty="0">
                <a:cs typeface="Calibri" panose="020F0502020204030204" pitchFamily="34" charset="0"/>
              </a:rPr>
              <a:t>w</a:t>
            </a:r>
            <a:r>
              <a:rPr lang="en-GB" sz="3600" dirty="0">
                <a:cs typeface="Calibri" panose="020F0502020204030204" pitchFamily="34" charset="0"/>
              </a:rPr>
              <a:t>om</a:t>
            </a:r>
            <a:r>
              <a:rPr lang="hu-HU" sz="3600" dirty="0">
                <a:cs typeface="Calibri" panose="020F0502020204030204" pitchFamily="34" charset="0"/>
              </a:rPr>
              <a:t>a</a:t>
            </a:r>
            <a:r>
              <a:rPr lang="en-GB" sz="3600" dirty="0">
                <a:cs typeface="Calibri" panose="020F0502020204030204" pitchFamily="34" charset="0"/>
              </a:rPr>
              <a:t>n </a:t>
            </a:r>
            <a:r>
              <a:rPr lang="hu-HU" sz="3600" dirty="0">
                <a:cs typeface="Calibri" panose="020F0502020204030204" pitchFamily="34" charset="0"/>
              </a:rPr>
              <a:t>are more likely to find a </a:t>
            </a:r>
            <a:r>
              <a:rPr lang="en-GB" sz="3600" dirty="0">
                <a:cs typeface="Calibri" panose="020F0502020204030204" pitchFamily="34" charset="0"/>
              </a:rPr>
              <a:t>job </a:t>
            </a:r>
            <a:r>
              <a:rPr lang="hu-HU" sz="3600" dirty="0">
                <a:cs typeface="Calibri" panose="020F0502020204030204" pitchFamily="34" charset="0"/>
              </a:rPr>
              <a:t>via </a:t>
            </a:r>
            <a:r>
              <a:rPr lang="en-GB" sz="3600" dirty="0">
                <a:cs typeface="Calibri" panose="020F0502020204030204" pitchFamily="34" charset="0"/>
              </a:rPr>
              <a:t>PES</a:t>
            </a:r>
            <a:r>
              <a:rPr lang="hu-HU" sz="3600" dirty="0">
                <a:cs typeface="Calibri" panose="020F0502020204030204" pitchFamily="34" charset="0"/>
              </a:rPr>
              <a:t> </a:t>
            </a:r>
            <a:r>
              <a:rPr lang="hu-HU" sz="3600" dirty="0" err="1">
                <a:cs typeface="Calibri" panose="020F0502020204030204" pitchFamily="34" charset="0"/>
              </a:rPr>
              <a:t>than</a:t>
            </a:r>
            <a:r>
              <a:rPr lang="en-GB" sz="3600" dirty="0">
                <a:cs typeface="Calibri" panose="020F0502020204030204" pitchFamily="34" charset="0"/>
              </a:rPr>
              <a:t> men</a:t>
            </a: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>
                <a:cs typeface="Calibri" panose="020F0502020204030204" pitchFamily="34" charset="0"/>
              </a:rPr>
              <a:t> </a:t>
            </a:r>
            <a:r>
              <a:rPr lang="hu-HU" sz="3600" dirty="0">
                <a:cs typeface="Calibri" panose="020F0502020204030204" pitchFamily="34" charset="0"/>
              </a:rPr>
              <a:t>M</a:t>
            </a:r>
            <a:r>
              <a:rPr lang="en-GB" sz="3600" dirty="0" err="1">
                <a:cs typeface="Calibri" panose="020F0502020204030204" pitchFamily="34" charset="0"/>
              </a:rPr>
              <a:t>aybe</a:t>
            </a:r>
            <a:r>
              <a:rPr lang="en-GB" sz="3600" dirty="0">
                <a:cs typeface="Calibri" panose="020F0502020204030204" pitchFamily="34" charset="0"/>
              </a:rPr>
              <a:t> because they are more educated</a:t>
            </a:r>
            <a:endParaRPr lang="hu-HU" sz="3600" dirty="0"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5200" dirty="0"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5200" dirty="0"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5200" dirty="0">
              <a:cs typeface="Calibri" panose="020F0502020204030204" pitchFamily="34" charset="0"/>
            </a:endParaRPr>
          </a:p>
          <a:p>
            <a:pPr marL="582369" indent="-5715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5100" dirty="0"/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4600" dirty="0"/>
          </a:p>
          <a:p>
            <a:pPr marL="10869" indent="0">
              <a:lnSpc>
                <a:spcPct val="120000"/>
              </a:lnSpc>
              <a:buNone/>
            </a:pPr>
            <a:endParaRPr lang="hu-HU" sz="5400" b="1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B81639"/>
              </a:buClr>
            </a:pPr>
            <a:endParaRPr lang="en-GB" sz="4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91317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1" y="820962"/>
            <a:ext cx="24203024" cy="1292662"/>
          </a:xfrm>
        </p:spPr>
        <p:txBody>
          <a:bodyPr/>
          <a:lstStyle/>
          <a:p>
            <a:r>
              <a:rPr lang="hu-HU" sz="4800" dirty="0"/>
              <a:t>CAN </a:t>
            </a:r>
            <a:r>
              <a:rPr lang="hu-HU" sz="4800" dirty="0" err="1"/>
              <a:t>ALMPs</a:t>
            </a:r>
            <a:r>
              <a:rPr lang="hu-HU" sz="4800" dirty="0"/>
              <a:t> LOWER GENDER GAPS IN ACCESS TO LABOR MARKET?</a:t>
            </a:r>
            <a:br>
              <a:rPr lang="hu-HU" sz="3200" dirty="0"/>
            </a:br>
            <a:r>
              <a:rPr lang="hu-HU" sz="3600" dirty="0"/>
              <a:t>CONCLUSIONS FROM YEP PROJECT</a:t>
            </a:r>
            <a:endParaRPr lang="en-GB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2005338"/>
            <a:ext cx="21725738" cy="10732467"/>
          </a:xfrm>
        </p:spPr>
        <p:txBody>
          <a:bodyPr>
            <a:normAutofit/>
          </a:bodyPr>
          <a:lstStyle/>
          <a:p>
            <a:pPr marL="868119" indent="-857250">
              <a:lnSpc>
                <a:spcPct val="120000"/>
              </a:lnSpc>
            </a:pPr>
            <a:endParaRPr lang="en-GB" sz="1800" dirty="0"/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b="1" dirty="0">
                <a:cs typeface="Calibri" panose="020F0502020204030204" pitchFamily="34" charset="0"/>
              </a:rPr>
              <a:t>Italy (</a:t>
            </a:r>
            <a:r>
              <a:rPr lang="en-GB" sz="3600" b="1" dirty="0" err="1">
                <a:cs typeface="Calibri" panose="020F0502020204030204" pitchFamily="34" charset="0"/>
              </a:rPr>
              <a:t>Deidda</a:t>
            </a:r>
            <a:r>
              <a:rPr lang="en-GB" sz="3600" b="1" dirty="0">
                <a:cs typeface="Calibri" panose="020F0502020204030204" pitchFamily="34" charset="0"/>
              </a:rPr>
              <a:t> et al, 2021): </a:t>
            </a: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/>
              <a:t>The hiring incentives for firms affected (aged 15-34) females less  than males </a:t>
            </a: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3600" b="1" dirty="0">
              <a:cs typeface="Calibri" panose="020F0502020204030204" pitchFamily="34" charset="0"/>
            </a:endParaRPr>
          </a:p>
          <a:p>
            <a:pPr marL="10869" indent="0">
              <a:lnSpc>
                <a:spcPct val="120000"/>
              </a:lnSpc>
              <a:buClr>
                <a:srgbClr val="C00000"/>
              </a:buClr>
              <a:buNone/>
            </a:pPr>
            <a:r>
              <a:rPr lang="en-GB" sz="3600" b="1" dirty="0">
                <a:cs typeface="Calibri" panose="020F0502020204030204" pitchFamily="34" charset="0"/>
              </a:rPr>
              <a:t>Hungary (Csillag et al, 2021): </a:t>
            </a: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/>
              <a:t>The employment effect of job trial  is weaker for females than for males  compared to public works</a:t>
            </a: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3600" dirty="0"/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/>
              <a:t>Maybe because they are even closer to the </a:t>
            </a:r>
            <a:r>
              <a:rPr lang="en-GB" sz="3600" dirty="0" err="1"/>
              <a:t>labo</a:t>
            </a:r>
            <a:r>
              <a:rPr lang="hu-HU" sz="3600" dirty="0"/>
              <a:t>u</a:t>
            </a:r>
            <a:r>
              <a:rPr lang="en-GB" sz="3600" dirty="0"/>
              <a:t>r market ? </a:t>
            </a:r>
          </a:p>
          <a:p>
            <a:pPr marL="1610932" lvl="1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hu-HU" sz="3600" dirty="0"/>
              <a:t>Female</a:t>
            </a:r>
            <a:r>
              <a:rPr lang="en-GB" sz="3600" dirty="0"/>
              <a:t> participants are even more selected from pool of registered women  than men</a:t>
            </a:r>
          </a:p>
          <a:p>
            <a:pPr marL="1610932" lvl="1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/>
              <a:t>More educated, have shorter unemployment and NEET history</a:t>
            </a:r>
          </a:p>
          <a:p>
            <a:pPr marL="1610932" lvl="1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3600" dirty="0"/>
              <a:t>Maternity reduces the chance of  participation in all Youth Guarantee programmes</a:t>
            </a:r>
          </a:p>
          <a:p>
            <a:pPr marL="925132" lvl="1" indent="0">
              <a:lnSpc>
                <a:spcPct val="120000"/>
              </a:lnSpc>
              <a:buClr>
                <a:srgbClr val="C00000"/>
              </a:buClr>
              <a:buNone/>
            </a:pPr>
            <a:endParaRPr lang="hu-HU" sz="5400" dirty="0"/>
          </a:p>
          <a:p>
            <a:pPr marL="1610932" lvl="1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5100" dirty="0">
              <a:cs typeface="Calibri" panose="020F0502020204030204" pitchFamily="34" charset="0"/>
            </a:endParaRPr>
          </a:p>
          <a:p>
            <a:pPr marL="696669" indent="-685800">
              <a:lnSpc>
                <a:spcPct val="12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hu-HU" sz="4600" dirty="0"/>
          </a:p>
          <a:p>
            <a:pPr marL="10869" indent="0">
              <a:lnSpc>
                <a:spcPct val="120000"/>
              </a:lnSpc>
              <a:buNone/>
            </a:pPr>
            <a:endParaRPr lang="hu-HU" sz="5400" b="1" dirty="0">
              <a:cs typeface="Calibri" panose="020F0502020204030204" pitchFamily="34" charset="0"/>
            </a:endParaRPr>
          </a:p>
          <a:p>
            <a:pPr marL="868119" indent="-857250">
              <a:lnSpc>
                <a:spcPct val="120000"/>
              </a:lnSpc>
              <a:buClr>
                <a:srgbClr val="B81639"/>
              </a:buClr>
            </a:pPr>
            <a:endParaRPr lang="en-GB" sz="4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655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e">
  <a:themeElements>
    <a:clrScheme name="">
      <a:dk1>
        <a:srgbClr val="000000"/>
      </a:dk1>
      <a:lt1>
        <a:srgbClr val="FFFFFF"/>
      </a:lt1>
      <a:dk2>
        <a:srgbClr val="1E1E1C"/>
      </a:dk2>
      <a:lt2>
        <a:srgbClr val="0F3C74"/>
      </a:lt2>
      <a:accent1>
        <a:srgbClr val="0F3C74"/>
      </a:accent1>
      <a:accent2>
        <a:srgbClr val="D8222C"/>
      </a:accent2>
      <a:accent3>
        <a:srgbClr val="3EAF79"/>
      </a:accent3>
      <a:accent4>
        <a:srgbClr val="FFC000"/>
      </a:accent4>
      <a:accent5>
        <a:srgbClr val="0F3C74"/>
      </a:accent5>
      <a:accent6>
        <a:srgbClr val="3EAF79"/>
      </a:accent6>
      <a:hlink>
        <a:srgbClr val="0F3C74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115772</TotalTime>
  <Words>844</Words>
  <Application>Microsoft Office PowerPoint</Application>
  <PresentationFormat>Egyéni</PresentationFormat>
  <Paragraphs>169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Office-theme</vt:lpstr>
      <vt:lpstr> do young women and men need different emloyment policies?  “Youth employment policy” Conference Brussels  8 th of June 2022</vt:lpstr>
      <vt:lpstr> GENDER EMPLOYMENT/NEET GAP IS STILL SIGNIFICANT IN THE EU</vt:lpstr>
      <vt:lpstr>EMPLOYMENT GAP IS LARGELY EXPLAINED BY PARENTAL GAP </vt:lpstr>
      <vt:lpstr>WHY DO WOMEN WORK LESS? PREFERENCES AND BARRIERS  </vt:lpstr>
      <vt:lpstr>GENDER ASPECTS OF LABOUR MARKET POLICIES </vt:lpstr>
      <vt:lpstr>CAN POLICIES EQUALLY REACH FEMALE AND MALE NEETS?  CONCLUSIONS FROM YEP PROJECT</vt:lpstr>
      <vt:lpstr>CAN ALMPs LOWER GENDER GAPS IN ACCESS TO LABOUR MARKET? CONCLUSIONS FROM YEP PROJECT</vt:lpstr>
      <vt:lpstr>CAN ALMPs LOWER GENDER GAPS IN ACCESS TO LABOUR MARKET? CONCLUSIONS FROM YEP PROJECT</vt:lpstr>
      <vt:lpstr>CAN ALMPs LOWER GENDER GAPS IN ACCESS TO LABOR MARKET? CONCLUSIONS FROM YEP PROJECT</vt:lpstr>
      <vt:lpstr> POLICY IMPLICATIONS FROM  OR PROJECT</vt:lpstr>
      <vt:lpstr>GENDER ASPECT OF EMPLOYMENT POLICIES IS ESPECIALLY RELEVANT TODAY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 Office-bruker</dc:creator>
  <cp:lastModifiedBy>Judit Léderer</cp:lastModifiedBy>
  <cp:revision>649</cp:revision>
  <cp:lastPrinted>2020-10-20T19:37:26Z</cp:lastPrinted>
  <dcterms:created xsi:type="dcterms:W3CDTF">2017-09-27T10:52:39Z</dcterms:created>
  <dcterms:modified xsi:type="dcterms:W3CDTF">2022-06-16T08:54:23Z</dcterms:modified>
</cp:coreProperties>
</file>