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9" r:id="rId3"/>
    <p:sldId id="280" r:id="rId4"/>
    <p:sldId id="281" r:id="rId5"/>
    <p:sldId id="282" r:id="rId6"/>
    <p:sldId id="284" r:id="rId7"/>
    <p:sldId id="283" r:id="rId8"/>
    <p:sldId id="287" r:id="rId9"/>
    <p:sldId id="286" r:id="rId10"/>
    <p:sldId id="288" r:id="rId11"/>
    <p:sldId id="289" r:id="rId12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081460B9-3376-44C0-AF46-B22D578DFD6C}">
          <p14:sldIdLst>
            <p14:sldId id="268"/>
            <p14:sldId id="279"/>
          </p14:sldIdLst>
        </p14:section>
        <p14:section name="Névtelen szakasz" id="{2709F67A-82A0-4AD2-B254-69371FDED97B}">
          <p14:sldIdLst>
            <p14:sldId id="280"/>
            <p14:sldId id="281"/>
            <p14:sldId id="282"/>
            <p14:sldId id="284"/>
            <p14:sldId id="283"/>
            <p14:sldId id="287"/>
            <p14:sldId id="286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C3B0D7-5D11-9EEF-D237-F0F527AA005D}" name="Intezet Budapest" initials="IB" userId="67b59f72e850c84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6" autoAdjust="0"/>
  </p:normalViewPr>
  <p:slideViewPr>
    <p:cSldViewPr snapToGrid="0">
      <p:cViewPr varScale="1">
        <p:scale>
          <a:sx n="20" d="100"/>
          <a:sy n="20" d="100"/>
        </p:scale>
        <p:origin x="1020" y="54"/>
      </p:cViewPr>
      <p:guideLst>
        <p:guide orient="horz" pos="4319"/>
        <p:guide pos="76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6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5B88218-B188-4477-8B00-F7E592FD5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8F33F7-1C6C-446A-A72D-0CB50E81E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DE29-1F7D-44C2-8C49-1E3AE93DE45F}" type="datetimeFigureOut">
              <a:rPr lang="pl-PL" smtClean="0"/>
              <a:t>16.06.2022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BA7BFD-D28C-477E-827E-20FB4040F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5BC81C-BE37-4066-B24E-1F1F4061D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35C8-539E-4540-85CA-3E1C20B33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6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62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40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2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95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0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9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4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159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3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7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5142197-8E0C-48B0-8F5F-8A440339D3B8}"/>
              </a:ext>
            </a:extLst>
          </p:cNvPr>
          <p:cNvSpPr/>
          <p:nvPr userDrawn="1"/>
        </p:nvSpPr>
        <p:spPr>
          <a:xfrm>
            <a:off x="0" y="11255635"/>
            <a:ext cx="24380824" cy="252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921964"/>
            <a:ext cx="18332511" cy="1231106"/>
          </a:xfrm>
        </p:spPr>
        <p:txBody>
          <a:bodyPr wrap="square" lIns="0" tIns="0" rIns="0" bIns="0" anchor="b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rgbClr val="B81639"/>
                </a:solidFill>
              </a:defRPr>
            </a:lvl1pPr>
          </a:lstStyle>
          <a:p>
            <a:fld id="{35900153-C3D1-4B62-A437-E57CAB8AEB13}" type="datetime1">
              <a:rPr lang="nb-NO" smtClean="0"/>
              <a:pPr/>
              <a:t>16.06.2022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8029816"/>
            <a:ext cx="15415728" cy="3227431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16682557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16682557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227730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614787"/>
            <a:ext cx="24392812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6681926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10486982"/>
            <a:ext cx="15415728" cy="322743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3048BB-54A7-4F75-930C-FC3000C89EB7}"/>
              </a:ext>
            </a:extLst>
          </p:cNvPr>
          <p:cNvSpPr txBox="1"/>
          <p:nvPr userDrawn="1"/>
        </p:nvSpPr>
        <p:spPr>
          <a:xfrm>
            <a:off x="1260157" y="12296712"/>
            <a:ext cx="7791859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51" r:id="rId7"/>
    <p:sldLayoutId id="2147483654" r:id="rId8"/>
    <p:sldLayoutId id="2147483663" r:id="rId9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157" y="4690858"/>
            <a:ext cx="19256693" cy="2462213"/>
          </a:xfrm>
        </p:spPr>
        <p:txBody>
          <a:bodyPr/>
          <a:lstStyle/>
          <a:p>
            <a:r>
              <a:rPr lang="en-GB" dirty="0"/>
              <a:t>Increasing the Effectiveness of Youth Employment Policies</a:t>
            </a:r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DFCCA55-E988-404C-B04B-5B4781F8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02027" y="12244324"/>
            <a:ext cx="4220063" cy="923330"/>
          </a:xfrm>
        </p:spPr>
        <p:txBody>
          <a:bodyPr/>
          <a:lstStyle/>
          <a:p>
            <a:fld id="{35900153-C3D1-4B62-A437-E57CAB8AEB13}" type="datetime1">
              <a:rPr lang="nb-NO" smtClean="0"/>
              <a:pPr/>
              <a:t>16.06.2022</a:t>
            </a:fld>
            <a:endParaRPr lang="nb-NO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12153389"/>
            <a:ext cx="4220063" cy="461665"/>
          </a:xfrm>
        </p:spPr>
        <p:txBody>
          <a:bodyPr/>
          <a:lstStyle/>
          <a:p>
            <a:r>
              <a:rPr lang="en-GB" dirty="0"/>
              <a:t>Csillag Márton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625F3C6-855E-4CFA-8812-E79B38A8BD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Budapest Institute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01200" y="12608211"/>
            <a:ext cx="7365999" cy="461665"/>
          </a:xfrm>
        </p:spPr>
        <p:txBody>
          <a:bodyPr/>
          <a:lstStyle/>
          <a:p>
            <a:r>
              <a:rPr lang="en-GB" dirty="0"/>
              <a:t>Impact of ALMP for Youth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916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3"/>
            <a:ext cx="20419743" cy="830997"/>
          </a:xfrm>
        </p:spPr>
        <p:txBody>
          <a:bodyPr/>
          <a:lstStyle/>
          <a:p>
            <a:r>
              <a:rPr lang="en-GB" sz="5400" dirty="0"/>
              <a:t>Employment policies in dual labour markets 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514600"/>
            <a:ext cx="22920106" cy="976492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hu-HU" dirty="0"/>
          </a:p>
          <a:p>
            <a:pPr lvl="1"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D30EC-A990-92DB-8734-E195E53B12B2}"/>
              </a:ext>
            </a:extLst>
          </p:cNvPr>
          <p:cNvSpPr txBox="1">
            <a:spLocks/>
          </p:cNvSpPr>
          <p:nvPr/>
        </p:nvSpPr>
        <p:spPr>
          <a:xfrm>
            <a:off x="885826" y="2300748"/>
            <a:ext cx="21590716" cy="114136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C00000"/>
              </a:buClr>
            </a:pPr>
            <a:r>
              <a:rPr lang="en-GB" sz="4400" b="1" dirty="0">
                <a:solidFill>
                  <a:srgbClr val="1E1E1C"/>
                </a:solidFill>
              </a:rPr>
              <a:t>IT:  </a:t>
            </a:r>
            <a:r>
              <a:rPr lang="en-GB" sz="4400" dirty="0">
                <a:solidFill>
                  <a:srgbClr val="1E1E1C"/>
                </a:solidFill>
              </a:rPr>
              <a:t>Social security cost rebates, the employers’ expectation of reduced firing costs of (regular) employees </a:t>
            </a:r>
            <a:endParaRPr lang="hu-HU" sz="4400" dirty="0">
              <a:solidFill>
                <a:srgbClr val="1E1E1C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sz="4000" dirty="0">
                <a:solidFill>
                  <a:srgbClr val="1E1E1C"/>
                </a:solidFill>
              </a:rPr>
              <a:t>Effect on share of workforce hired with open-ended contracts is stronger for young individuals </a:t>
            </a:r>
          </a:p>
          <a:p>
            <a:pPr>
              <a:buClr>
                <a:srgbClr val="B81639"/>
              </a:buClr>
            </a:pPr>
            <a:r>
              <a:rPr lang="en-GB" sz="4400" b="1" dirty="0"/>
              <a:t>ES: </a:t>
            </a:r>
            <a:r>
              <a:rPr lang="en-GB" sz="4400" dirty="0"/>
              <a:t>the internship contract – long-term reduction in social security payments (and lower wages) to incentivise investment into training and promote job stability</a:t>
            </a:r>
          </a:p>
          <a:p>
            <a:pPr lvl="1">
              <a:buClr>
                <a:srgbClr val="B81639"/>
              </a:buClr>
            </a:pPr>
            <a:r>
              <a:rPr lang="en-GB" sz="4400" dirty="0"/>
              <a:t>Evaluation reveals that interns have a lower probability of obtaining an indefinite contract </a:t>
            </a:r>
            <a:r>
              <a:rPr lang="en-GB" sz="4400" i="1" dirty="0"/>
              <a:t>at the same firm </a:t>
            </a:r>
            <a:r>
              <a:rPr lang="en-GB" sz="4400" dirty="0"/>
              <a:t>than those on a regular temporary contract</a:t>
            </a:r>
          </a:p>
          <a:p>
            <a:pPr lvl="2">
              <a:buClr>
                <a:srgbClr val="B81639"/>
              </a:buClr>
            </a:pPr>
            <a:r>
              <a:rPr lang="en-GB" sz="4000" dirty="0"/>
              <a:t>Firms use the internship to prolong the period of temporary contracts </a:t>
            </a:r>
          </a:p>
          <a:p>
            <a:pPr lvl="2">
              <a:buClr>
                <a:srgbClr val="B81639"/>
              </a:buClr>
            </a:pPr>
            <a:r>
              <a:rPr lang="en-GB" sz="4000" dirty="0"/>
              <a:t>Youth typically obtain an indefinite contract if the move to a different firm 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en-GB" sz="4800" dirty="0">
              <a:cs typeface="Calibri" panose="020F0502020204030204" pitchFamily="34" charset="0"/>
            </a:endParaRPr>
          </a:p>
          <a:p>
            <a:pPr marL="0" indent="0">
              <a:buClr>
                <a:srgbClr val="B81639"/>
              </a:buClr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8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3"/>
            <a:ext cx="20419743" cy="830997"/>
          </a:xfrm>
        </p:spPr>
        <p:txBody>
          <a:bodyPr/>
          <a:lstStyle/>
          <a:p>
            <a:r>
              <a:rPr lang="en-GB" sz="5400" dirty="0"/>
              <a:t>Conclusions 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514600"/>
            <a:ext cx="22920106" cy="976492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hu-HU" dirty="0"/>
          </a:p>
          <a:p>
            <a:pPr lvl="1"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D30EC-A990-92DB-8734-E195E53B12B2}"/>
              </a:ext>
            </a:extLst>
          </p:cNvPr>
          <p:cNvSpPr txBox="1">
            <a:spLocks/>
          </p:cNvSpPr>
          <p:nvPr/>
        </p:nvSpPr>
        <p:spPr>
          <a:xfrm>
            <a:off x="885825" y="2300748"/>
            <a:ext cx="21767697" cy="114136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C00000"/>
              </a:buClr>
            </a:pPr>
            <a:r>
              <a:rPr lang="en-GB" sz="4400" dirty="0">
                <a:solidFill>
                  <a:srgbClr val="1E1E1C"/>
                </a:solidFill>
              </a:rPr>
              <a:t>Administrative data become relatively widely available for researchers</a:t>
            </a:r>
          </a:p>
          <a:p>
            <a:pPr lvl="1">
              <a:buClr>
                <a:srgbClr val="B81639"/>
              </a:buClr>
            </a:pPr>
            <a:r>
              <a:rPr lang="en-GB" sz="4000" dirty="0"/>
              <a:t>Counterfactual evaluations of YG with admin data are possible,  but information on implementation details are important </a:t>
            </a:r>
          </a:p>
          <a:p>
            <a:pPr>
              <a:buClr>
                <a:srgbClr val="B81639"/>
              </a:buClr>
            </a:pPr>
            <a:r>
              <a:rPr lang="en-GB" sz="4400" dirty="0"/>
              <a:t>Evaluations show that often the type of young persons who end up in certain ALMPs are actually the ones who benefit from them less</a:t>
            </a:r>
          </a:p>
          <a:p>
            <a:pPr lvl="1">
              <a:buClr>
                <a:srgbClr val="B81639"/>
              </a:buClr>
            </a:pPr>
            <a:r>
              <a:rPr lang="en-GB" sz="4000" dirty="0"/>
              <a:t>Problem of outreach: more vulnerable NEETs do not registers as jobseekers -&gt; have a lower chance of getting an ALMP</a:t>
            </a:r>
          </a:p>
          <a:p>
            <a:pPr lvl="2">
              <a:buClr>
                <a:srgbClr val="B81639"/>
              </a:buClr>
            </a:pPr>
            <a:r>
              <a:rPr lang="en-GB" sz="3600" dirty="0"/>
              <a:t>especially important in the case of young women</a:t>
            </a:r>
          </a:p>
          <a:p>
            <a:pPr>
              <a:buClr>
                <a:srgbClr val="B81639"/>
              </a:buClr>
            </a:pPr>
            <a:r>
              <a:rPr lang="en-GB" sz="4400" dirty="0"/>
              <a:t>Net impact estimates are markedly different from raw outcomes </a:t>
            </a:r>
          </a:p>
          <a:p>
            <a:pPr lvl="1">
              <a:buClr>
                <a:srgbClr val="B81639"/>
              </a:buClr>
            </a:pPr>
            <a:r>
              <a:rPr lang="en-GB" sz="4000" dirty="0"/>
              <a:t>Follow-up monitoring indicators of YG that take into account level of education/vulnerability could be a first step    </a:t>
            </a:r>
          </a:p>
          <a:p>
            <a:pPr marL="0" indent="0">
              <a:buClr>
                <a:srgbClr val="B81639"/>
              </a:buClr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4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452053"/>
            <a:ext cx="20626220" cy="830997"/>
          </a:xfrm>
        </p:spPr>
        <p:txBody>
          <a:bodyPr/>
          <a:lstStyle/>
          <a:p>
            <a:r>
              <a:rPr lang="en-GB" sz="5400" dirty="0"/>
              <a:t>Main policy issues in EU  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514600"/>
            <a:ext cx="22920106" cy="10110019"/>
          </a:xfrm>
        </p:spPr>
        <p:txBody>
          <a:bodyPr>
            <a:normAutofit/>
          </a:bodyPr>
          <a:lstStyle/>
          <a:p>
            <a:pPr>
              <a:buClr>
                <a:srgbClr val="B81639"/>
              </a:buClr>
            </a:pPr>
            <a:r>
              <a:rPr lang="en-GB" sz="4400" dirty="0"/>
              <a:t>Youth Guarantee is to provide a fitting offer for </a:t>
            </a:r>
            <a:r>
              <a:rPr lang="en-GB" sz="4400" u="sng" dirty="0"/>
              <a:t>all</a:t>
            </a:r>
            <a:r>
              <a:rPr lang="en-GB" sz="4400" dirty="0"/>
              <a:t> young persons </a:t>
            </a:r>
          </a:p>
          <a:p>
            <a:pPr>
              <a:buClr>
                <a:srgbClr val="B81639"/>
              </a:buClr>
            </a:pPr>
            <a:r>
              <a:rPr lang="en-GB" sz="4400" dirty="0"/>
              <a:t>However, effectiveness is often linked to finding </a:t>
            </a:r>
            <a:r>
              <a:rPr lang="en-GB" sz="4400" u="sng" dirty="0"/>
              <a:t>tailor-made</a:t>
            </a:r>
            <a:r>
              <a:rPr lang="en-GB" sz="4400" dirty="0"/>
              <a:t> solutions  </a:t>
            </a:r>
          </a:p>
          <a:p>
            <a:pPr>
              <a:buClr>
                <a:srgbClr val="B81639"/>
              </a:buClr>
            </a:pPr>
            <a:r>
              <a:rPr lang="en-GB" sz="4400" dirty="0"/>
              <a:t>The Bridge to Jobs emphasizes the distinction between temporary and long-term NEETS</a:t>
            </a:r>
          </a:p>
          <a:p>
            <a:pPr>
              <a:buClr>
                <a:srgbClr val="B81639"/>
              </a:buClr>
            </a:pPr>
            <a:r>
              <a:rPr lang="en-GB" sz="4400" dirty="0"/>
              <a:t>  Hence we need to evaluate the impact of programmes:</a:t>
            </a:r>
          </a:p>
          <a:p>
            <a:pPr lvl="1">
              <a:buClr>
                <a:srgbClr val="B81639"/>
              </a:buClr>
            </a:pPr>
            <a:r>
              <a:rPr lang="en-US" sz="4400" kern="0" dirty="0">
                <a:latin typeface="+mn-lt"/>
                <a:cs typeface="Arial" pitchFamily="34" charset="0"/>
              </a:rPr>
              <a:t>What do we know about which type of “active” program works?</a:t>
            </a:r>
          </a:p>
          <a:p>
            <a:pPr lvl="2">
              <a:buClr>
                <a:srgbClr val="B81639"/>
              </a:buClr>
            </a:pPr>
            <a:r>
              <a:rPr lang="en-US" sz="4400" kern="0" dirty="0">
                <a:latin typeface="+mn-lt"/>
                <a:cs typeface="Arial" pitchFamily="34" charset="0"/>
              </a:rPr>
              <a:t>Short-run vs. long-run effects?	</a:t>
            </a:r>
          </a:p>
          <a:p>
            <a:pPr lvl="1">
              <a:buClr>
                <a:srgbClr val="B81639"/>
              </a:buClr>
            </a:pPr>
            <a:r>
              <a:rPr lang="en-US" sz="4400" kern="0" dirty="0">
                <a:latin typeface="+mn-lt"/>
                <a:cs typeface="Arial" pitchFamily="34" charset="0"/>
              </a:rPr>
              <a:t>Do ALMPs work better for some groups? In some places or times? </a:t>
            </a:r>
          </a:p>
          <a:p>
            <a:pPr>
              <a:buClr>
                <a:srgbClr val="B81639"/>
              </a:buClr>
            </a:pPr>
            <a:r>
              <a:rPr lang="en-GB" sz="4400" dirty="0"/>
              <a:t> We also need to study the </a:t>
            </a:r>
            <a:r>
              <a:rPr lang="en-GB" sz="4400" i="1" dirty="0"/>
              <a:t>actual assignment</a:t>
            </a:r>
            <a:r>
              <a:rPr lang="en-GB" sz="4400" dirty="0"/>
              <a:t> to programmes</a:t>
            </a:r>
          </a:p>
          <a:p>
            <a:pPr marL="914263" lvl="1" indent="0">
              <a:buNone/>
            </a:pPr>
            <a:endParaRPr lang="en-GB" sz="4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83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3"/>
            <a:ext cx="16682557" cy="830997"/>
          </a:xfrm>
        </p:spPr>
        <p:txBody>
          <a:bodyPr/>
          <a:lstStyle/>
          <a:p>
            <a:r>
              <a:rPr lang="en-GB" sz="5400" dirty="0"/>
              <a:t>The Role of the Youth Guarantee 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514600"/>
            <a:ext cx="22920106" cy="9764929"/>
          </a:xfrm>
        </p:spPr>
        <p:txBody>
          <a:bodyPr>
            <a:normAutofit/>
          </a:bodyPr>
          <a:lstStyle/>
          <a:p>
            <a:pPr>
              <a:buClr>
                <a:srgbClr val="B81639"/>
              </a:buClr>
            </a:pPr>
            <a:r>
              <a:rPr lang="en-GB" sz="4400" dirty="0"/>
              <a:t>The YG has helped more than 36million NEETs (2014-2019) and around 15 billion EUR have been invested through the YEI and the ESF </a:t>
            </a:r>
          </a:p>
          <a:p>
            <a:pPr lvl="1">
              <a:buClr>
                <a:srgbClr val="B81639"/>
              </a:buClr>
            </a:pPr>
            <a:r>
              <a:rPr lang="en-GB" sz="3600" dirty="0"/>
              <a:t>we know relatively little: meta-analysis of ESF CIE in preparation</a:t>
            </a:r>
          </a:p>
          <a:p>
            <a:pPr>
              <a:buClr>
                <a:srgbClr val="B81639"/>
              </a:buClr>
            </a:pPr>
            <a:r>
              <a:rPr lang="en-GB" sz="4400" dirty="0"/>
              <a:t>Main categories of ALMPs: Job search assistance; Training; </a:t>
            </a:r>
            <a:r>
              <a:rPr lang="en-GB" sz="4400" dirty="0">
                <a:solidFill>
                  <a:srgbClr val="C00000"/>
                </a:solidFill>
              </a:rPr>
              <a:t>Hiring incentives; </a:t>
            </a:r>
            <a:r>
              <a:rPr lang="en-GB" sz="4400" dirty="0">
                <a:solidFill>
                  <a:schemeClr val="tx1"/>
                </a:solidFill>
              </a:rPr>
              <a:t>Direct job creation on secondary LM (public works)</a:t>
            </a:r>
            <a:r>
              <a:rPr lang="en-GB" sz="4400" dirty="0"/>
              <a:t> </a:t>
            </a:r>
          </a:p>
          <a:p>
            <a:pPr>
              <a:buClr>
                <a:srgbClr val="B81639"/>
              </a:buClr>
            </a:pPr>
            <a:r>
              <a:rPr lang="en-GB" sz="4400" dirty="0"/>
              <a:t>There are differences in the issues faced  across the EU: </a:t>
            </a:r>
          </a:p>
          <a:p>
            <a:pPr lvl="1">
              <a:buClr>
                <a:srgbClr val="B81639"/>
              </a:buClr>
            </a:pPr>
            <a:r>
              <a:rPr lang="en-GB" sz="4400" dirty="0"/>
              <a:t>In some countries/for some groups  the main issue is that youth are not (formally) employed, and are stuck in NEET status</a:t>
            </a:r>
          </a:p>
          <a:p>
            <a:pPr lvl="1">
              <a:buClr>
                <a:srgbClr val="B81639"/>
              </a:buClr>
            </a:pPr>
            <a:r>
              <a:rPr lang="en-GB" sz="4400" dirty="0"/>
              <a:t>in others, youth are stuck in temporary contracts, bad jobs </a:t>
            </a:r>
          </a:p>
          <a:p>
            <a:pPr lvl="1">
              <a:buFontTx/>
              <a:buChar char="-"/>
            </a:pPr>
            <a:endParaRPr lang="hu-HU" dirty="0"/>
          </a:p>
          <a:p>
            <a:pPr lvl="1"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795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3"/>
            <a:ext cx="20419743" cy="830997"/>
          </a:xfrm>
        </p:spPr>
        <p:txBody>
          <a:bodyPr/>
          <a:lstStyle/>
          <a:p>
            <a:r>
              <a:rPr lang="en-GB" sz="5400" dirty="0"/>
              <a:t>The promises of using administrative data 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514600"/>
            <a:ext cx="22920106" cy="976492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hu-HU" dirty="0"/>
          </a:p>
          <a:p>
            <a:pPr lvl="1"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D30EC-A990-92DB-8734-E195E53B12B2}"/>
              </a:ext>
            </a:extLst>
          </p:cNvPr>
          <p:cNvSpPr txBox="1">
            <a:spLocks/>
          </p:cNvSpPr>
          <p:nvPr/>
        </p:nvSpPr>
        <p:spPr>
          <a:xfrm>
            <a:off x="1260386" y="2647734"/>
            <a:ext cx="21216156" cy="11066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tx1"/>
                </a:solidFill>
              </a:rPr>
              <a:t>The advantage of administrative data:</a:t>
            </a:r>
          </a:p>
          <a:p>
            <a:pPr>
              <a:buClr>
                <a:srgbClr val="B81639"/>
              </a:buClr>
            </a:pPr>
            <a:r>
              <a:rPr lang="en-GB" sz="3200" dirty="0">
                <a:solidFill>
                  <a:schemeClr val="tx1"/>
                </a:solidFill>
              </a:rPr>
              <a:t>High or full coverage, large sample sizes</a:t>
            </a:r>
          </a:p>
          <a:p>
            <a:pPr>
              <a:buClr>
                <a:srgbClr val="B81639"/>
              </a:buClr>
            </a:pPr>
            <a:r>
              <a:rPr lang="en-GB" sz="3200" dirty="0">
                <a:solidFill>
                  <a:schemeClr val="tx1"/>
                </a:solidFill>
              </a:rPr>
              <a:t>Often long time horizons, usually high reliability</a:t>
            </a:r>
          </a:p>
          <a:p>
            <a:pPr>
              <a:buClr>
                <a:srgbClr val="B81639"/>
              </a:buClr>
            </a:pPr>
            <a:r>
              <a:rPr lang="en-GB" sz="3200" dirty="0">
                <a:solidFill>
                  <a:schemeClr val="tx1"/>
                </a:solidFill>
              </a:rPr>
              <a:t>Relatively low costs of obtaining</a:t>
            </a:r>
          </a:p>
          <a:p>
            <a:pPr>
              <a:buClr>
                <a:srgbClr val="B81639"/>
              </a:buClr>
            </a:pPr>
            <a:r>
              <a:rPr lang="en-GB" sz="3200" dirty="0">
                <a:solidFill>
                  <a:schemeClr val="tx1"/>
                </a:solidFill>
              </a:rPr>
              <a:t>Potential of  link  different databases </a:t>
            </a:r>
          </a:p>
          <a:p>
            <a:pPr>
              <a:buClr>
                <a:srgbClr val="B81639"/>
              </a:buClr>
            </a:pPr>
            <a:r>
              <a:rPr lang="en-GB" sz="3200" b="1" dirty="0">
                <a:solidFill>
                  <a:schemeClr val="tx1"/>
                </a:solidFill>
              </a:rPr>
              <a:t>Administrative data sources for labour market analysis:</a:t>
            </a:r>
            <a:endParaRPr lang="en-GB" sz="32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</a:pPr>
            <a:r>
              <a:rPr lang="en-GB" sz="3200" dirty="0">
                <a:solidFill>
                  <a:schemeClr val="tx1"/>
                </a:solidFill>
              </a:rPr>
              <a:t>Social security  (Pension, health authorities)</a:t>
            </a:r>
          </a:p>
          <a:p>
            <a:pPr>
              <a:buClr>
                <a:srgbClr val="B81639"/>
              </a:buClr>
            </a:pPr>
            <a:r>
              <a:rPr lang="en-GB" sz="3200" dirty="0">
                <a:solidFill>
                  <a:schemeClr val="tx1"/>
                </a:solidFill>
              </a:rPr>
              <a:t>Public employment services</a:t>
            </a:r>
          </a:p>
          <a:p>
            <a:pPr>
              <a:buClr>
                <a:srgbClr val="B81639"/>
              </a:buClr>
            </a:pPr>
            <a:r>
              <a:rPr lang="en-GB" sz="3200" dirty="0">
                <a:solidFill>
                  <a:schemeClr val="tx1"/>
                </a:solidFill>
              </a:rPr>
              <a:t>Tax authority database (Personal and corporate income)</a:t>
            </a:r>
          </a:p>
          <a:p>
            <a:pPr>
              <a:buClr>
                <a:srgbClr val="B81639"/>
              </a:buClr>
            </a:pPr>
            <a:r>
              <a:rPr lang="en-GB" sz="3200" dirty="0">
                <a:solidFill>
                  <a:schemeClr val="tx1"/>
                </a:solidFill>
              </a:rPr>
              <a:t> Employer databases 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B94E124-029E-CCAC-4293-390D62318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55" y="2672168"/>
            <a:ext cx="7419829" cy="976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2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3"/>
            <a:ext cx="20419743" cy="830997"/>
          </a:xfrm>
        </p:spPr>
        <p:txBody>
          <a:bodyPr/>
          <a:lstStyle/>
          <a:p>
            <a:r>
              <a:rPr lang="en-GB" sz="5400" dirty="0"/>
              <a:t>Counterfactual impact evaluation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514600"/>
            <a:ext cx="22920106" cy="976492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hu-HU" dirty="0"/>
          </a:p>
          <a:p>
            <a:pPr lvl="1"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D30EC-A990-92DB-8734-E195E53B12B2}"/>
              </a:ext>
            </a:extLst>
          </p:cNvPr>
          <p:cNvSpPr txBox="1">
            <a:spLocks/>
          </p:cNvSpPr>
          <p:nvPr/>
        </p:nvSpPr>
        <p:spPr>
          <a:xfrm>
            <a:off x="1260386" y="2647734"/>
            <a:ext cx="21216156" cy="11066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81639"/>
              </a:buClr>
            </a:pPr>
            <a:r>
              <a:rPr lang="en-GB" sz="4000" dirty="0"/>
              <a:t>Main problem: the counterfactual world is not observed -&gt; The evaluator has to infer from actual data </a:t>
            </a:r>
          </a:p>
          <a:p>
            <a:pPr>
              <a:buClr>
                <a:srgbClr val="B81639"/>
              </a:buClr>
            </a:pPr>
            <a:r>
              <a:rPr lang="en-GB" sz="4000" b="1" dirty="0"/>
              <a:t>But</a:t>
            </a:r>
            <a:r>
              <a:rPr lang="en-GB" sz="4000" dirty="0"/>
              <a:t>: non-participants might  differ  from participants in observed and unobserved characteristics</a:t>
            </a:r>
          </a:p>
          <a:p>
            <a:pPr marL="0" indent="0">
              <a:buClr>
                <a:srgbClr val="B81639"/>
              </a:buClr>
              <a:buNone/>
            </a:pPr>
            <a:r>
              <a:rPr lang="en-GB" sz="4000" dirty="0"/>
              <a:t>       ↓</a:t>
            </a:r>
          </a:p>
          <a:p>
            <a:pPr marL="0" indent="0">
              <a:buNone/>
            </a:pPr>
            <a:r>
              <a:rPr lang="en-GB" sz="4000" dirty="0"/>
              <a:t> Selection bias:</a:t>
            </a:r>
          </a:p>
          <a:p>
            <a:pPr>
              <a:buClr>
                <a:srgbClr val="B81639"/>
              </a:buClr>
            </a:pPr>
            <a:r>
              <a:rPr lang="en-GB" sz="4000" b="1" dirty="0"/>
              <a:t>Baseline difference: </a:t>
            </a:r>
            <a:r>
              <a:rPr lang="en-GB" sz="4000" dirty="0"/>
              <a:t>the outcome of the two groups are different  even without the policy </a:t>
            </a:r>
          </a:p>
          <a:p>
            <a:pPr>
              <a:buClr>
                <a:srgbClr val="B81639"/>
              </a:buClr>
            </a:pPr>
            <a:r>
              <a:rPr lang="en-GB" sz="4000" b="1" dirty="0"/>
              <a:t>Heterogenous policy effect: </a:t>
            </a:r>
            <a:r>
              <a:rPr lang="en-GB" sz="4000" dirty="0"/>
              <a:t>the policy affects participants and non-participants differently </a:t>
            </a:r>
          </a:p>
          <a:p>
            <a:pPr lvl="1">
              <a:buClr>
                <a:srgbClr val="B81639"/>
              </a:buClr>
            </a:pPr>
            <a:r>
              <a:rPr lang="en-GB" sz="3200" dirty="0">
                <a:solidFill>
                  <a:schemeClr val="tx1"/>
                </a:solidFill>
              </a:rPr>
              <a:t>See ‘Counterfactual evaluation of Youth Employment Policies’ –  this project</a:t>
            </a:r>
          </a:p>
          <a:p>
            <a:pPr lvl="1">
              <a:buClr>
                <a:srgbClr val="B81639"/>
              </a:buClr>
            </a:pPr>
            <a:r>
              <a:rPr lang="en-GB" sz="3200" dirty="0">
                <a:solidFill>
                  <a:schemeClr val="tx1"/>
                </a:solidFill>
              </a:rPr>
              <a:t>See ‘Counterfactual impact evaluation of European Social Fund interventions in practice’, DG EMPL</a:t>
            </a:r>
          </a:p>
          <a:p>
            <a:pPr>
              <a:buClr>
                <a:srgbClr val="B81639"/>
              </a:buClr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7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3"/>
            <a:ext cx="20419743" cy="830997"/>
          </a:xfrm>
        </p:spPr>
        <p:txBody>
          <a:bodyPr/>
          <a:lstStyle/>
          <a:p>
            <a:r>
              <a:rPr lang="en-GB" sz="5400" dirty="0"/>
              <a:t>Issues with evaluating the Youth Guarantee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514600"/>
            <a:ext cx="22920106" cy="976492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hu-HU" dirty="0"/>
          </a:p>
          <a:p>
            <a:pPr lvl="1"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D30EC-A990-92DB-8734-E195E53B12B2}"/>
              </a:ext>
            </a:extLst>
          </p:cNvPr>
          <p:cNvSpPr txBox="1">
            <a:spLocks/>
          </p:cNvSpPr>
          <p:nvPr/>
        </p:nvSpPr>
        <p:spPr>
          <a:xfrm>
            <a:off x="1260386" y="2647734"/>
            <a:ext cx="21216156" cy="11066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Can individual programmes within the YG be evaluated or it needs to be as a package? </a:t>
            </a:r>
          </a:p>
          <a:p>
            <a:pPr lvl="1">
              <a:buClr>
                <a:srgbClr val="B81639"/>
              </a:buClr>
            </a:pPr>
            <a:r>
              <a:rPr lang="en-GB" sz="3600" dirty="0"/>
              <a:t>Depends on the context, in some countries, programmes in YG not very complex </a:t>
            </a:r>
            <a:endParaRPr lang="pl-PL" sz="3600" dirty="0"/>
          </a:p>
          <a:p>
            <a:r>
              <a:rPr lang="en-GB" sz="3600" b="1" dirty="0"/>
              <a:t>In principle, clear age </a:t>
            </a:r>
            <a:r>
              <a:rPr lang="en-GB" sz="3600" b="1" dirty="0" err="1"/>
              <a:t>cutoff</a:t>
            </a:r>
            <a:r>
              <a:rPr lang="en-GB" sz="3600" b="1" dirty="0"/>
              <a:t> (under 25 vs over 25)</a:t>
            </a:r>
          </a:p>
          <a:p>
            <a:pPr lvl="1">
              <a:buClr>
                <a:srgbClr val="B81639"/>
              </a:buClr>
            </a:pPr>
            <a:r>
              <a:rPr lang="en-GB" sz="3600" dirty="0"/>
              <a:t>In practice h</a:t>
            </a:r>
            <a:r>
              <a:rPr lang="hu-HU" sz="3600" dirty="0" err="1"/>
              <a:t>ard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separate</a:t>
            </a:r>
            <a:r>
              <a:rPr lang="hu-HU" sz="3600" dirty="0"/>
              <a:t> </a:t>
            </a:r>
            <a:r>
              <a:rPr lang="hu-HU" sz="3600" dirty="0" err="1"/>
              <a:t>from</a:t>
            </a:r>
            <a:r>
              <a:rPr lang="hu-HU" sz="3600" dirty="0"/>
              <a:t> </a:t>
            </a:r>
            <a:r>
              <a:rPr lang="hu-HU" sz="3600" dirty="0" err="1"/>
              <a:t>other</a:t>
            </a:r>
            <a:r>
              <a:rPr lang="en-GB" sz="3600" dirty="0"/>
              <a:t> similar ALMPs available for older unemployed persons</a:t>
            </a:r>
          </a:p>
          <a:p>
            <a:r>
              <a:rPr lang="en-GB" sz="3600" b="1" dirty="0"/>
              <a:t>Can good control groups be found from within the same (YG eligible) age-group? </a:t>
            </a:r>
          </a:p>
          <a:p>
            <a:pPr>
              <a:buClr>
                <a:srgbClr val="B81639"/>
              </a:buClr>
            </a:pPr>
            <a:r>
              <a:rPr lang="en-GB" sz="3600" dirty="0"/>
              <a:t>Typically, same eligibility rules for all programmes</a:t>
            </a:r>
          </a:p>
          <a:p>
            <a:pPr>
              <a:buClr>
                <a:srgbClr val="B81639"/>
              </a:buClr>
            </a:pPr>
            <a:r>
              <a:rPr lang="en-GB" sz="3600" dirty="0"/>
              <a:t> Participation depends on the choice of the young person or the PES counsellor</a:t>
            </a:r>
          </a:p>
          <a:p>
            <a:pPr>
              <a:buClr>
                <a:srgbClr val="B81639"/>
              </a:buClr>
            </a:pPr>
            <a:r>
              <a:rPr lang="en-GB" sz="3600" dirty="0"/>
              <a:t>Those who do not participate in an ALMP are (typically) a very heterogeneous group </a:t>
            </a:r>
          </a:p>
          <a:p>
            <a:pPr lvl="1">
              <a:buClr>
                <a:srgbClr val="B81639"/>
              </a:buClr>
            </a:pPr>
            <a:r>
              <a:rPr lang="en-GB" sz="3200" dirty="0"/>
              <a:t>Well-educated young persons who can find a job on their own</a:t>
            </a:r>
          </a:p>
          <a:p>
            <a:pPr lvl="1">
              <a:buClr>
                <a:srgbClr val="B81639"/>
              </a:buClr>
            </a:pPr>
            <a:r>
              <a:rPr lang="en-GB" sz="3200" dirty="0"/>
              <a:t>Those facing multiple disadvantages, and potentially with low motivation to find a job</a:t>
            </a:r>
            <a:endParaRPr lang="pl-PL" sz="32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3"/>
            <a:ext cx="20419743" cy="830997"/>
          </a:xfrm>
        </p:spPr>
        <p:txBody>
          <a:bodyPr/>
          <a:lstStyle/>
          <a:p>
            <a:r>
              <a:rPr lang="en-GB" sz="5400" dirty="0"/>
              <a:t>Comprehensive evaluation of different ALMPs in Poland 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514600"/>
            <a:ext cx="22920106" cy="976492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hu-HU" dirty="0"/>
          </a:p>
          <a:p>
            <a:pPr lvl="1"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D30EC-A990-92DB-8734-E195E53B12B2}"/>
              </a:ext>
            </a:extLst>
          </p:cNvPr>
          <p:cNvSpPr txBox="1">
            <a:spLocks/>
          </p:cNvSpPr>
          <p:nvPr/>
        </p:nvSpPr>
        <p:spPr>
          <a:xfrm>
            <a:off x="1260384" y="2647734"/>
            <a:ext cx="19328363" cy="3723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Evaluation of the relative effects of different ALMPs, not relative to the absence of participation </a:t>
            </a:r>
          </a:p>
          <a:p>
            <a:r>
              <a:rPr lang="en-GB" sz="4000" dirty="0"/>
              <a:t>Public works participation is not beneficial and it is particularly disadvantageous for those with low education, and those in high unemployment regions</a:t>
            </a:r>
          </a:p>
          <a:p>
            <a:pPr lvl="1"/>
            <a:r>
              <a:rPr lang="en-GB" sz="3600" dirty="0"/>
              <a:t>In some cases, training vouchers are more effective than assignment by PES counsellors,  for on-the-job training</a:t>
            </a:r>
          </a:p>
          <a:p>
            <a:pPr lvl="1"/>
            <a:endParaRPr lang="en-GB" sz="3600" dirty="0"/>
          </a:p>
          <a:p>
            <a:pPr marL="0" indent="0">
              <a:buClr>
                <a:srgbClr val="B81639"/>
              </a:buClr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452DB79-C274-7A5A-3073-0C15A2BDD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637" y="7723747"/>
            <a:ext cx="12161188" cy="563670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1328954-D286-FAB3-10E0-E8C3E2C87237}"/>
              </a:ext>
            </a:extLst>
          </p:cNvPr>
          <p:cNvSpPr txBox="1"/>
          <p:nvPr/>
        </p:nvSpPr>
        <p:spPr>
          <a:xfrm>
            <a:off x="1260384" y="9292863"/>
            <a:ext cx="10027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However, over a longer horizon, around 2.5 years after programme entry, effects tend to fade out </a:t>
            </a:r>
            <a:endParaRPr lang="hu-H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3"/>
            <a:ext cx="20419743" cy="830997"/>
          </a:xfrm>
        </p:spPr>
        <p:txBody>
          <a:bodyPr/>
          <a:lstStyle/>
          <a:p>
            <a:r>
              <a:rPr lang="en-GB" sz="5400" dirty="0"/>
              <a:t>A job trial programme in Hungary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514600"/>
            <a:ext cx="22920106" cy="976492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hu-HU" dirty="0"/>
          </a:p>
          <a:p>
            <a:pPr lvl="1"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D30EC-A990-92DB-8734-E195E53B12B2}"/>
              </a:ext>
            </a:extLst>
          </p:cNvPr>
          <p:cNvSpPr txBox="1">
            <a:spLocks/>
          </p:cNvSpPr>
          <p:nvPr/>
        </p:nvSpPr>
        <p:spPr>
          <a:xfrm>
            <a:off x="1260386" y="2647734"/>
            <a:ext cx="21216156" cy="11066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4400" dirty="0">
                <a:cs typeface="Calibri" panose="020F0502020204030204" pitchFamily="34" charset="0"/>
              </a:rPr>
              <a:t>Short term wage subsidy (90 days), up to 100% of total labour costs, no obligation </a:t>
            </a:r>
            <a:r>
              <a:rPr lang="hu-HU" sz="4400" dirty="0">
                <a:cs typeface="Calibri" panose="020F0502020204030204" pitchFamily="34" charset="0"/>
              </a:rPr>
              <a:t>of</a:t>
            </a:r>
            <a:r>
              <a:rPr lang="en-GB" sz="4400" dirty="0">
                <a:cs typeface="Calibri" panose="020F0502020204030204" pitchFamily="34" charset="0"/>
              </a:rPr>
              <a:t> further employment</a:t>
            </a:r>
            <a:endParaRPr lang="hu-HU" sz="4400" dirty="0">
              <a:cs typeface="Calibri" panose="020F0502020204030204" pitchFamily="34" charset="0"/>
            </a:endParaRPr>
          </a:p>
          <a:p>
            <a:pPr marL="1782382" lvl="1" indent="-857250">
              <a:lnSpc>
                <a:spcPct val="120000"/>
              </a:lnSpc>
              <a:buClr>
                <a:srgbClr val="C00000"/>
              </a:buClr>
            </a:pPr>
            <a:r>
              <a:rPr lang="en-GB" sz="4000" dirty="0">
                <a:cs typeface="Calibri" panose="020F0502020204030204" pitchFamily="34" charset="0"/>
              </a:rPr>
              <a:t>the job trial is widely used 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4400" dirty="0">
                <a:cs typeface="Calibri" panose="020F0502020204030204" pitchFamily="34" charset="0"/>
              </a:rPr>
              <a:t>Evaluation shows that, relative to participation in public works (the largest alternative) the job trial is beneficial:</a:t>
            </a:r>
          </a:p>
          <a:p>
            <a:pPr marL="1782382" lvl="1" indent="-857250">
              <a:lnSpc>
                <a:spcPct val="120000"/>
              </a:lnSpc>
              <a:buClr>
                <a:srgbClr val="C00000"/>
              </a:buClr>
            </a:pPr>
            <a:r>
              <a:rPr lang="en-GB" sz="4000" dirty="0">
                <a:cs typeface="Calibri" panose="020F0502020204030204" pitchFamily="34" charset="0"/>
              </a:rPr>
              <a:t>More days worked and higher earnings on the primary labour market</a:t>
            </a:r>
          </a:p>
          <a:p>
            <a:pPr marL="1782382" lvl="1" indent="-857250">
              <a:lnSpc>
                <a:spcPct val="120000"/>
              </a:lnSpc>
              <a:buClr>
                <a:srgbClr val="C00000"/>
              </a:buClr>
            </a:pPr>
            <a:r>
              <a:rPr lang="en-GB" sz="4000" dirty="0">
                <a:cs typeface="Calibri" panose="020F0502020204030204" pitchFamily="34" charset="0"/>
              </a:rPr>
              <a:t>Effects tend to fade out with time  </a:t>
            </a:r>
            <a:endParaRPr lang="hu-HU" sz="40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4400" dirty="0">
                <a:cs typeface="Calibri" panose="020F0502020204030204" pitchFamily="34" charset="0"/>
              </a:rPr>
              <a:t>However, </a:t>
            </a:r>
          </a:p>
          <a:p>
            <a:pPr marL="1782382" lvl="1" indent="-857250">
              <a:lnSpc>
                <a:spcPct val="120000"/>
              </a:lnSpc>
              <a:buClr>
                <a:srgbClr val="C00000"/>
              </a:buClr>
            </a:pPr>
            <a:r>
              <a:rPr lang="en-GB" sz="4000" dirty="0">
                <a:cs typeface="Calibri" panose="020F0502020204030204" pitchFamily="34" charset="0"/>
              </a:rPr>
              <a:t>Only 40% (30%) of youth work at the same firm 6 (12) months after the programme</a:t>
            </a:r>
          </a:p>
          <a:p>
            <a:pPr marL="1782382" lvl="1" indent="-857250">
              <a:lnSpc>
                <a:spcPct val="120000"/>
              </a:lnSpc>
              <a:buClr>
                <a:srgbClr val="C00000"/>
              </a:buClr>
            </a:pPr>
            <a:r>
              <a:rPr lang="en-GB" sz="4000">
                <a:cs typeface="Calibri" panose="020F0502020204030204" pitchFamily="34" charset="0"/>
              </a:rPr>
              <a:t>10% </a:t>
            </a:r>
            <a:r>
              <a:rPr lang="en-GB" sz="4000" dirty="0">
                <a:cs typeface="Calibri" panose="020F0502020204030204" pitchFamily="34" charset="0"/>
              </a:rPr>
              <a:t>work as a temporary worker and 5% as a public worker at the </a:t>
            </a:r>
            <a:r>
              <a:rPr lang="en-GB" sz="4000" u="sng" dirty="0">
                <a:cs typeface="Calibri" panose="020F0502020204030204" pitchFamily="34" charset="0"/>
              </a:rPr>
              <a:t>same firm</a:t>
            </a:r>
          </a:p>
          <a:p>
            <a:pPr marL="2696645" lvl="2" indent="-857250">
              <a:lnSpc>
                <a:spcPct val="120000"/>
              </a:lnSpc>
              <a:buClr>
                <a:srgbClr val="C00000"/>
              </a:buClr>
            </a:pPr>
            <a:r>
              <a:rPr lang="en-GB" sz="4000" dirty="0">
                <a:cs typeface="Calibri" panose="020F0502020204030204" pitchFamily="34" charset="0"/>
              </a:rPr>
              <a:t>Some indication of using job trial for short term, seasonal work: overrepresentation in accommodation and foods services sectors </a:t>
            </a:r>
            <a:endParaRPr lang="hu-HU" sz="4000" dirty="0">
              <a:cs typeface="Calibri" panose="020F0502020204030204" pitchFamily="34" charset="0"/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4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3"/>
            <a:ext cx="20419743" cy="830997"/>
          </a:xfrm>
        </p:spPr>
        <p:txBody>
          <a:bodyPr/>
          <a:lstStyle/>
          <a:p>
            <a:r>
              <a:rPr lang="en-GB" sz="5400" dirty="0"/>
              <a:t>A cautionary tale on targeting the YG 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514600"/>
            <a:ext cx="22920106" cy="9764929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hu-HU" dirty="0"/>
          </a:p>
          <a:p>
            <a:pPr lvl="1"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D30EC-A990-92DB-8734-E195E53B12B2}"/>
              </a:ext>
            </a:extLst>
          </p:cNvPr>
          <p:cNvSpPr txBox="1">
            <a:spLocks/>
          </p:cNvSpPr>
          <p:nvPr/>
        </p:nvSpPr>
        <p:spPr>
          <a:xfrm>
            <a:off x="885826" y="2300748"/>
            <a:ext cx="21590716" cy="114136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C00000"/>
              </a:buClr>
            </a:pPr>
            <a:r>
              <a:rPr lang="en-GB" sz="4400" dirty="0">
                <a:solidFill>
                  <a:srgbClr val="1E1E1C"/>
                </a:solidFill>
              </a:rPr>
              <a:t> Job trial (and YG) participants are the most  employable registered jobseekers</a:t>
            </a:r>
          </a:p>
          <a:p>
            <a:pPr lvl="1">
              <a:buClr>
                <a:srgbClr val="C00000"/>
              </a:buClr>
            </a:pPr>
            <a:r>
              <a:rPr lang="en-GB" sz="4000" dirty="0">
                <a:solidFill>
                  <a:srgbClr val="1E1E1C"/>
                </a:solidFill>
              </a:rPr>
              <a:t>More educated; Longer employment history, Shorter maternity history</a:t>
            </a:r>
          </a:p>
          <a:p>
            <a:pPr>
              <a:buClr>
                <a:srgbClr val="B81639"/>
              </a:buClr>
            </a:pPr>
            <a:r>
              <a:rPr lang="en-GB" sz="4400" b="1" dirty="0"/>
              <a:t>Not consistent with </a:t>
            </a:r>
            <a:r>
              <a:rPr lang="en-GB" sz="4400" dirty="0"/>
              <a:t>principles of the Youth Guarantee: priority should be given to most vulnerable groups and long term unemployed</a:t>
            </a:r>
          </a:p>
          <a:p>
            <a:pPr>
              <a:buClr>
                <a:srgbClr val="B81639"/>
              </a:buClr>
            </a:pPr>
            <a:r>
              <a:rPr lang="en-GB" sz="4400" dirty="0"/>
              <a:t>Estimation shows that  positive impact  is similar for lower and higher educated, but higher educated participate. Why? </a:t>
            </a:r>
          </a:p>
          <a:p>
            <a:pPr>
              <a:buClr>
                <a:srgbClr val="B81639"/>
              </a:buClr>
            </a:pPr>
            <a:r>
              <a:rPr lang="en-GB" sz="4400" dirty="0"/>
              <a:t>Main monitoring indicator of YG: employment  6 months after the programme (raw outcome, not impact)</a:t>
            </a:r>
          </a:p>
          <a:p>
            <a:pPr lvl="1">
              <a:buClr>
                <a:srgbClr val="B81639"/>
              </a:buClr>
            </a:pPr>
            <a:r>
              <a:rPr lang="en-GB" sz="4000" dirty="0"/>
              <a:t>PES have no incentive to ‘push’ vulnerable youth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en-GB" sz="4800" dirty="0">
              <a:cs typeface="Calibri" panose="020F0502020204030204" pitchFamily="34" charset="0"/>
            </a:endParaRPr>
          </a:p>
          <a:p>
            <a:pPr marL="0" indent="0">
              <a:buClr>
                <a:srgbClr val="B81639"/>
              </a:buClr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7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1083</Words>
  <Application>Microsoft Office PowerPoint</Application>
  <PresentationFormat>Egyéni</PresentationFormat>
  <Paragraphs>153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Office-theme</vt:lpstr>
      <vt:lpstr>Increasing the Effectiveness of Youth Employment Policies</vt:lpstr>
      <vt:lpstr>Main policy issues in EU  </vt:lpstr>
      <vt:lpstr>The Role of the Youth Guarantee </vt:lpstr>
      <vt:lpstr>The promises of using administrative data </vt:lpstr>
      <vt:lpstr>Counterfactual impact evaluation</vt:lpstr>
      <vt:lpstr>Issues with evaluating the Youth Guarantee</vt:lpstr>
      <vt:lpstr>Comprehensive evaluation of different ALMPs in Poland </vt:lpstr>
      <vt:lpstr>A job trial programme in Hungary</vt:lpstr>
      <vt:lpstr>A cautionary tale on targeting the YG </vt:lpstr>
      <vt:lpstr>Employment policies in dual labour markets 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Judit Léderer</cp:lastModifiedBy>
  <cp:revision>83</cp:revision>
  <dcterms:created xsi:type="dcterms:W3CDTF">2017-09-27T10:52:39Z</dcterms:created>
  <dcterms:modified xsi:type="dcterms:W3CDTF">2022-06-16T08:51:30Z</dcterms:modified>
</cp:coreProperties>
</file>