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8" r:id="rId2"/>
    <p:sldId id="285" r:id="rId3"/>
    <p:sldId id="272" r:id="rId4"/>
    <p:sldId id="296" r:id="rId5"/>
    <p:sldId id="286" r:id="rId6"/>
    <p:sldId id="300" r:id="rId7"/>
    <p:sldId id="309" r:id="rId8"/>
    <p:sldId id="310" r:id="rId9"/>
    <p:sldId id="308" r:id="rId10"/>
    <p:sldId id="311" r:id="rId11"/>
    <p:sldId id="312" r:id="rId12"/>
    <p:sldId id="313" r:id="rId13"/>
    <p:sldId id="314" r:id="rId14"/>
    <p:sldId id="297" r:id="rId15"/>
    <p:sldId id="278" r:id="rId16"/>
    <p:sldId id="287" r:id="rId17"/>
    <p:sldId id="294" r:id="rId18"/>
    <p:sldId id="298" r:id="rId19"/>
    <p:sldId id="299" r:id="rId20"/>
    <p:sldId id="289" r:id="rId21"/>
    <p:sldId id="288" r:id="rId22"/>
    <p:sldId id="301" r:id="rId23"/>
    <p:sldId id="291" r:id="rId24"/>
    <p:sldId id="303" r:id="rId25"/>
    <p:sldId id="304" r:id="rId26"/>
    <p:sldId id="292" r:id="rId27"/>
    <p:sldId id="295" r:id="rId28"/>
    <p:sldId id="316" r:id="rId29"/>
    <p:sldId id="315" r:id="rId30"/>
    <p:sldId id="305" r:id="rId31"/>
    <p:sldId id="307" r:id="rId32"/>
    <p:sldId id="306" r:id="rId33"/>
    <p:sldId id="270" r:id="rId34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86339" autoAdjust="0"/>
  </p:normalViewPr>
  <p:slideViewPr>
    <p:cSldViewPr snapToGrid="0">
      <p:cViewPr varScale="1">
        <p:scale>
          <a:sx n="19" d="100"/>
          <a:sy n="19" d="100"/>
        </p:scale>
        <p:origin x="1098" y="54"/>
      </p:cViewPr>
      <p:guideLst>
        <p:guide orient="horz" pos="4319"/>
        <p:guide pos="76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6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ox%20Sync\5projektek_futo\5P_2018_13_IBS_youth\wp4_outreach\HU\muhely_eredmenyek\_kerdoivek_elotte_utana\jaras_means_merged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ox%20Sync\5projektek_futo\5P_2018_13_IBS_youth\wp4_outreach\HU\muhely_eredmenyek\_kerdoivek_elotte_utana\jaras_means_merged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ox%20Sync\5projektek_futo\5P_2018_13_IBS_youth\wp4_outreach\HU\muhely_eredmenyek\_kerdoivek_elotte_utana\jaras_means_merged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492845437467522"/>
          <c:y val="4.0293040293040296E-2"/>
          <c:w val="0.3797607151897891"/>
          <c:h val="0.87473162008595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figure!$D$65</c:f>
              <c:strCache>
                <c:ptCount val="1"/>
                <c:pt idx="0">
                  <c:v>avg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7C-4F68-BCA9-569178C8C9B9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>
                  <a:alpha val="7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7C-4F68-BCA9-569178C8C9B9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C-4F68-BCA9-569178C8C9B9}"/>
              </c:ext>
            </c:extLst>
          </c:dPt>
          <c:cat>
            <c:strRef>
              <c:f>figure!$C$66:$C$76</c:f>
              <c:strCache>
                <c:ptCount val="8"/>
                <c:pt idx="0">
                  <c:v>utána:</c:v>
                </c:pt>
                <c:pt idx="1">
                  <c:v>előtte: nincs kapacitás, mozgástér a fiatalok elérésére</c:v>
                </c:pt>
                <c:pt idx="3">
                  <c:v>utána:</c:v>
                </c:pt>
                <c:pt idx="4">
                  <c:v>előtte: ha együttműködnek, több fiatalt tudnak megszólítani</c:v>
                </c:pt>
                <c:pt idx="6">
                  <c:v>utána: több releváns szakemberrel találkoztam a műhelyen, akit még nem ismertem           </c:v>
                </c:pt>
                <c:pt idx="7">
                  <c:v>előtte: ismerem a legtöbb szakembert                     </c:v>
                </c:pt>
              </c:strCache>
            </c:strRef>
          </c:cat>
          <c:val>
            <c:numRef>
              <c:f>figure!$D$66:$D$76</c:f>
              <c:numCache>
                <c:formatCode>0.0</c:formatCode>
                <c:ptCount val="8"/>
                <c:pt idx="0">
                  <c:v>3.6211904525756835</c:v>
                </c:pt>
                <c:pt idx="1">
                  <c:v>3.6074388027191162</c:v>
                </c:pt>
                <c:pt idx="3">
                  <c:v>4.5205372333526608</c:v>
                </c:pt>
                <c:pt idx="4">
                  <c:v>4.2368492364883421</c:v>
                </c:pt>
                <c:pt idx="6">
                  <c:v>3.5828907012939455</c:v>
                </c:pt>
                <c:pt idx="7">
                  <c:v>3.436322808265686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7C-4F68-BCA9-569178C8C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4892128"/>
        <c:axId val="1024892456"/>
      </c:barChart>
      <c:catAx>
        <c:axId val="102489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2456"/>
        <c:crosses val="autoZero"/>
        <c:auto val="1"/>
        <c:lblAlgn val="l"/>
        <c:lblOffset val="100"/>
        <c:noMultiLvlLbl val="0"/>
      </c:catAx>
      <c:valAx>
        <c:axId val="1024892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800"/>
              <a:t>Ha együttműködnek a fiatalokkal foglalkozó szakemberek, sokkal több inaktív fiatalt tudnak megszólítani.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figure!$B$45</c:f>
              <c:strCache>
                <c:ptCount val="1"/>
                <c:pt idx="0">
                  <c:v>előtte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figure!$D$37:$M$37</c:f>
              <c:strCache>
                <c:ptCount val="10"/>
                <c:pt idx="0">
                  <c:v>Szigetvár</c:v>
                </c:pt>
                <c:pt idx="1">
                  <c:v>Komló</c:v>
                </c:pt>
                <c:pt idx="2">
                  <c:v>Nyírbátor</c:v>
                </c:pt>
                <c:pt idx="3">
                  <c:v>Szerencs</c:v>
                </c:pt>
                <c:pt idx="4">
                  <c:v>Szarvas</c:v>
                </c:pt>
                <c:pt idx="5">
                  <c:v>Sárospatak</c:v>
                </c:pt>
                <c:pt idx="6">
                  <c:v>Szeghalom</c:v>
                </c:pt>
                <c:pt idx="7">
                  <c:v>Tiszaújváros</c:v>
                </c:pt>
                <c:pt idx="8">
                  <c:v>V.namény</c:v>
                </c:pt>
                <c:pt idx="9">
                  <c:v>Enying</c:v>
                </c:pt>
              </c:strCache>
            </c:strRef>
          </c:cat>
          <c:val>
            <c:numRef>
              <c:f>figure!$D$45:$M$45</c:f>
              <c:numCache>
                <c:formatCode>0</c:formatCode>
                <c:ptCount val="10"/>
                <c:pt idx="0">
                  <c:v>3.7272727489471436</c:v>
                </c:pt>
                <c:pt idx="1">
                  <c:v>3.75</c:v>
                </c:pt>
                <c:pt idx="2">
                  <c:v>4</c:v>
                </c:pt>
                <c:pt idx="3">
                  <c:v>4.153846263885498</c:v>
                </c:pt>
                <c:pt idx="4">
                  <c:v>4.1818180084228516</c:v>
                </c:pt>
                <c:pt idx="5">
                  <c:v>4.3333334922790527</c:v>
                </c:pt>
                <c:pt idx="6">
                  <c:v>4.5</c:v>
                </c:pt>
                <c:pt idx="7">
                  <c:v>4.5</c:v>
                </c:pt>
                <c:pt idx="8">
                  <c:v>4.5555553436279297</c:v>
                </c:pt>
                <c:pt idx="9">
                  <c:v>4.6666665077209473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E-4D9D-958C-28E7B2CDD9A1}"/>
            </c:ext>
          </c:extLst>
        </c:ser>
        <c:ser>
          <c:idx val="0"/>
          <c:order val="1"/>
          <c:tx>
            <c:strRef>
              <c:f>figure!$B$44</c:f>
              <c:strCache>
                <c:ptCount val="1"/>
                <c:pt idx="0">
                  <c:v>utána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FE-4D9D-958C-28E7B2CDD9A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FE-4D9D-958C-28E7B2CDD9A1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6FE-4D9D-958C-28E7B2CDD9A1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6FE-4D9D-958C-28E7B2CDD9A1}"/>
              </c:ext>
            </c:extLst>
          </c:dPt>
          <c:cat>
            <c:strRef>
              <c:f>figure!$D$37:$M$37</c:f>
              <c:strCache>
                <c:ptCount val="10"/>
                <c:pt idx="0">
                  <c:v>Szigetvár</c:v>
                </c:pt>
                <c:pt idx="1">
                  <c:v>Komló</c:v>
                </c:pt>
                <c:pt idx="2">
                  <c:v>Nyírbátor</c:v>
                </c:pt>
                <c:pt idx="3">
                  <c:v>Szerencs</c:v>
                </c:pt>
                <c:pt idx="4">
                  <c:v>Szarvas</c:v>
                </c:pt>
                <c:pt idx="5">
                  <c:v>Sárospatak</c:v>
                </c:pt>
                <c:pt idx="6">
                  <c:v>Szeghalom</c:v>
                </c:pt>
                <c:pt idx="7">
                  <c:v>Tiszaújváros</c:v>
                </c:pt>
                <c:pt idx="8">
                  <c:v>V.namény</c:v>
                </c:pt>
                <c:pt idx="9">
                  <c:v>Enying</c:v>
                </c:pt>
              </c:strCache>
            </c:strRef>
          </c:cat>
          <c:val>
            <c:numRef>
              <c:f>figure!$D$44:$M$44</c:f>
              <c:numCache>
                <c:formatCode>0</c:formatCode>
                <c:ptCount val="10"/>
                <c:pt idx="0">
                  <c:v>4.1428570747375488</c:v>
                </c:pt>
                <c:pt idx="1">
                  <c:v>4.230769157409668</c:v>
                </c:pt>
                <c:pt idx="2">
                  <c:v>4.1428570747375488</c:v>
                </c:pt>
                <c:pt idx="3">
                  <c:v>4.4000000953674316</c:v>
                </c:pt>
                <c:pt idx="4">
                  <c:v>4.4444446563720703</c:v>
                </c:pt>
                <c:pt idx="5">
                  <c:v>4.9000000953674316</c:v>
                </c:pt>
                <c:pt idx="6">
                  <c:v>4.5</c:v>
                </c:pt>
                <c:pt idx="7">
                  <c:v>5</c:v>
                </c:pt>
                <c:pt idx="8">
                  <c:v>4.7777776718139648</c:v>
                </c:pt>
                <c:pt idx="9">
                  <c:v>4.6666665077209473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FE-4D9D-958C-28E7B2CDD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398968"/>
        <c:axId val="797407168"/>
      </c:barChart>
      <c:catAx>
        <c:axId val="79739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97407168"/>
        <c:crosses val="autoZero"/>
        <c:auto val="1"/>
        <c:lblAlgn val="ctr"/>
        <c:lblOffset val="100"/>
        <c:noMultiLvlLbl val="0"/>
      </c:catAx>
      <c:valAx>
        <c:axId val="7974071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9739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treneri!$D$77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5F-470D-83CD-5B2CFA3628D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5F-470D-83CD-5B2CFA3628D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05F-470D-83CD-5B2CFA3628D7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05F-470D-83CD-5B2CFA3628D7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05F-470D-83CD-5B2CFA3628D7}"/>
              </c:ext>
            </c:extLst>
          </c:dPt>
          <c:cat>
            <c:multiLvlStrRef>
              <c:f>treneri!$B$78:$C$95</c:f>
              <c:multiLvlStrCache>
                <c:ptCount val="15"/>
                <c:lvl>
                  <c:pt idx="0">
                    <c:v>probléma tudatosítása</c:v>
                  </c:pt>
                  <c:pt idx="1">
                    <c:v>erőforrások</c:v>
                  </c:pt>
                  <c:pt idx="2">
                    <c:v>nyitottság az együttműködésre</c:v>
                  </c:pt>
                  <c:pt idx="3">
                    <c:v>ötletek együttműködéshez</c:v>
                  </c:pt>
                  <c:pt idx="4">
                    <c:v>erőforrás-blokk sikere</c:v>
                  </c:pt>
                  <c:pt idx="5">
                    <c:v>"aha" élmények</c:v>
                  </c:pt>
                  <c:pt idx="6">
                    <c:v>fiatalok sokfélék</c:v>
                  </c:pt>
                  <c:pt idx="7">
                    <c:v>motivációs öteletek</c:v>
                  </c:pt>
                  <c:pt idx="8">
                    <c:v>nyitottság az együttgondolkodásra</c:v>
                  </c:pt>
                  <c:pt idx="9">
                    <c:v>egymásra hangolódás</c:v>
                  </c:pt>
                  <c:pt idx="10">
                    <c:v>új kontaktok</c:v>
                  </c:pt>
                  <c:pt idx="11">
                    <c:v>résztvevők száma</c:v>
                  </c:pt>
                  <c:pt idx="12">
                    <c:v>műhely időtartama</c:v>
                  </c:pt>
                  <c:pt idx="13">
                    <c:v>nfsz kontaktokat gyűjtött</c:v>
                  </c:pt>
                  <c:pt idx="14">
                    <c:v>nfsz inspirációt gyűjtött</c:v>
                  </c:pt>
                </c:lvl>
                <c:lvl>
                  <c:pt idx="0">
                    <c:v>A</c:v>
                  </c:pt>
                  <c:pt idx="1">
                    <c:v>B</c:v>
                  </c:pt>
                  <c:pt idx="2">
                    <c:v>B</c:v>
                  </c:pt>
                  <c:pt idx="3">
                    <c:v>B</c:v>
                  </c:pt>
                  <c:pt idx="4">
                    <c:v>B</c:v>
                  </c:pt>
                  <c:pt idx="5">
                    <c:v>C</c:v>
                  </c:pt>
                  <c:pt idx="6">
                    <c:v>C</c:v>
                  </c:pt>
                  <c:pt idx="7">
                    <c:v>C</c:v>
                  </c:pt>
                  <c:pt idx="8">
                    <c:v>D</c:v>
                  </c:pt>
                  <c:pt idx="9">
                    <c:v>D</c:v>
                  </c:pt>
                  <c:pt idx="10">
                    <c:v>D</c:v>
                  </c:pt>
                  <c:pt idx="11">
                    <c:v>E</c:v>
                  </c:pt>
                  <c:pt idx="12">
                    <c:v>E</c:v>
                  </c:pt>
                  <c:pt idx="13">
                    <c:v>F</c:v>
                  </c:pt>
                  <c:pt idx="14">
                    <c:v>F</c:v>
                  </c:pt>
                </c:lvl>
              </c:multiLvlStrCache>
            </c:multiLvlStrRef>
          </c:cat>
          <c:val>
            <c:numRef>
              <c:f>treneri!$E$78:$E$95</c:f>
              <c:numCache>
                <c:formatCode>0%</c:formatCode>
                <c:ptCount val="15"/>
                <c:pt idx="0">
                  <c:v>0.81379319999999988</c:v>
                </c:pt>
                <c:pt idx="1">
                  <c:v>0.82068960000000002</c:v>
                </c:pt>
                <c:pt idx="2">
                  <c:v>0.93793100000000007</c:v>
                </c:pt>
                <c:pt idx="3">
                  <c:v>0.90344820000000003</c:v>
                </c:pt>
                <c:pt idx="4">
                  <c:v>0.86206899999999997</c:v>
                </c:pt>
                <c:pt idx="5">
                  <c:v>0.76</c:v>
                </c:pt>
                <c:pt idx="6">
                  <c:v>0.84827580000000002</c:v>
                </c:pt>
                <c:pt idx="7">
                  <c:v>0.83448279999999997</c:v>
                </c:pt>
                <c:pt idx="8">
                  <c:v>0.91034480000000007</c:v>
                </c:pt>
                <c:pt idx="9">
                  <c:v>0.91724139999999998</c:v>
                </c:pt>
                <c:pt idx="10">
                  <c:v>0.66206900000000002</c:v>
                </c:pt>
                <c:pt idx="11">
                  <c:v>0.6888886666666667</c:v>
                </c:pt>
                <c:pt idx="12">
                  <c:v>1.0775863333333331</c:v>
                </c:pt>
                <c:pt idx="13">
                  <c:v>0.77931039999999996</c:v>
                </c:pt>
                <c:pt idx="14">
                  <c:v>0.77241380000000004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05F-470D-83CD-5B2CFA362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5602136"/>
        <c:axId val="965604760"/>
      </c:barChart>
      <c:catAx>
        <c:axId val="96560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5604760"/>
        <c:crosses val="autoZero"/>
        <c:auto val="1"/>
        <c:lblAlgn val="ctr"/>
        <c:lblOffset val="100"/>
        <c:noMultiLvlLbl val="0"/>
      </c:catAx>
      <c:valAx>
        <c:axId val="9656047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56021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C2CA0-10DD-40E2-9EE3-4B34ED6AFA7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52A28764-2845-4712-ACAC-56F2B5F691D2}">
      <dgm:prSet phldrT="[Text]"/>
      <dgm:spPr/>
      <dgm:t>
        <a:bodyPr/>
        <a:lstStyle/>
        <a:p>
          <a:r>
            <a:rPr lang="hu-HU" dirty="0"/>
            <a:t>Ismerkedés</a:t>
          </a:r>
        </a:p>
      </dgm:t>
    </dgm:pt>
    <dgm:pt modelId="{56CD5E5C-DA6D-4CEE-BF49-B5076FC5DB37}" type="parTrans" cxnId="{74924727-C071-4912-A9EE-F584356A3983}">
      <dgm:prSet/>
      <dgm:spPr/>
      <dgm:t>
        <a:bodyPr/>
        <a:lstStyle/>
        <a:p>
          <a:endParaRPr lang="hu-HU"/>
        </a:p>
      </dgm:t>
    </dgm:pt>
    <dgm:pt modelId="{3009DFDB-F79C-4AC3-A309-265B339C872E}" type="sibTrans" cxnId="{74924727-C071-4912-A9EE-F584356A3983}">
      <dgm:prSet/>
      <dgm:spPr/>
      <dgm:t>
        <a:bodyPr/>
        <a:lstStyle/>
        <a:p>
          <a:endParaRPr lang="hu-HU"/>
        </a:p>
      </dgm:t>
    </dgm:pt>
    <dgm:pt modelId="{D532B66A-2F5F-49E8-899A-579B61481E91}">
      <dgm:prSet phldrT="[Text]"/>
      <dgm:spPr/>
      <dgm:t>
        <a:bodyPr/>
        <a:lstStyle/>
        <a:p>
          <a:r>
            <a:rPr lang="hu-HU" dirty="0"/>
            <a:t>40-45 perc</a:t>
          </a:r>
        </a:p>
      </dgm:t>
    </dgm:pt>
    <dgm:pt modelId="{0ACD4C96-FE4A-4D3F-B1EF-9BC3A9E0333D}" type="parTrans" cxnId="{7AE49AA4-67E5-454C-9C57-EB51DA3457B1}">
      <dgm:prSet/>
      <dgm:spPr/>
      <dgm:t>
        <a:bodyPr/>
        <a:lstStyle/>
        <a:p>
          <a:endParaRPr lang="hu-HU"/>
        </a:p>
      </dgm:t>
    </dgm:pt>
    <dgm:pt modelId="{B93E1464-03F1-4752-A74A-A1569D7966FB}" type="sibTrans" cxnId="{7AE49AA4-67E5-454C-9C57-EB51DA3457B1}">
      <dgm:prSet/>
      <dgm:spPr/>
      <dgm:t>
        <a:bodyPr/>
        <a:lstStyle/>
        <a:p>
          <a:endParaRPr lang="hu-HU"/>
        </a:p>
      </dgm:t>
    </dgm:pt>
    <dgm:pt modelId="{6872D6CA-B348-430F-A63C-08DD69A392A8}">
      <dgm:prSet phldrT="[Text]"/>
      <dgm:spPr/>
      <dgm:t>
        <a:bodyPr/>
        <a:lstStyle/>
        <a:p>
          <a:r>
            <a:rPr lang="hu-HU" dirty="0"/>
            <a:t>bemelegítés a csoportmunkára, feszültségoldás</a:t>
          </a:r>
        </a:p>
      </dgm:t>
    </dgm:pt>
    <dgm:pt modelId="{B519AB8F-1CAF-480C-8BFA-5DF1DF58397C}" type="parTrans" cxnId="{A607A50C-F439-43F9-A10F-CC346CB32830}">
      <dgm:prSet/>
      <dgm:spPr/>
      <dgm:t>
        <a:bodyPr/>
        <a:lstStyle/>
        <a:p>
          <a:endParaRPr lang="hu-HU"/>
        </a:p>
      </dgm:t>
    </dgm:pt>
    <dgm:pt modelId="{20ABE93F-2F33-44C8-994C-987B217A9450}" type="sibTrans" cxnId="{A607A50C-F439-43F9-A10F-CC346CB32830}">
      <dgm:prSet/>
      <dgm:spPr/>
      <dgm:t>
        <a:bodyPr/>
        <a:lstStyle/>
        <a:p>
          <a:endParaRPr lang="hu-HU"/>
        </a:p>
      </dgm:t>
    </dgm:pt>
    <dgm:pt modelId="{5443DC28-B709-492A-88FB-106BB2B464D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dirty="0"/>
            <a:t>Ki a célcsoport?</a:t>
          </a:r>
        </a:p>
      </dgm:t>
    </dgm:pt>
    <dgm:pt modelId="{71355BE8-66EF-4F2E-A74D-2435BADD4FCE}" type="parTrans" cxnId="{54269575-E88B-4883-BDEC-10131B5B124D}">
      <dgm:prSet/>
      <dgm:spPr/>
      <dgm:t>
        <a:bodyPr/>
        <a:lstStyle/>
        <a:p>
          <a:endParaRPr lang="hu-HU"/>
        </a:p>
      </dgm:t>
    </dgm:pt>
    <dgm:pt modelId="{B526C790-F78C-4A38-9771-BEBF1B61A540}" type="sibTrans" cxnId="{54269575-E88B-4883-BDEC-10131B5B124D}">
      <dgm:prSet/>
      <dgm:spPr/>
      <dgm:t>
        <a:bodyPr/>
        <a:lstStyle/>
        <a:p>
          <a:endParaRPr lang="hu-HU"/>
        </a:p>
      </dgm:t>
    </dgm:pt>
    <dgm:pt modelId="{3FD5D3BD-5AE4-4CBF-A6AB-E2B59C9AA69A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hu-HU" dirty="0"/>
            <a:t>25-30 perc</a:t>
          </a:r>
        </a:p>
      </dgm:t>
    </dgm:pt>
    <dgm:pt modelId="{086F2E95-3910-4302-BDB1-779EEB3668F3}" type="parTrans" cxnId="{E78DDC51-07AB-4C51-AF09-DE5A65032AF5}">
      <dgm:prSet/>
      <dgm:spPr/>
      <dgm:t>
        <a:bodyPr/>
        <a:lstStyle/>
        <a:p>
          <a:endParaRPr lang="hu-HU"/>
        </a:p>
      </dgm:t>
    </dgm:pt>
    <dgm:pt modelId="{EC133024-162D-4A0F-891E-710AC64EADA4}" type="sibTrans" cxnId="{E78DDC51-07AB-4C51-AF09-DE5A65032AF5}">
      <dgm:prSet/>
      <dgm:spPr/>
      <dgm:t>
        <a:bodyPr/>
        <a:lstStyle/>
        <a:p>
          <a:endParaRPr lang="hu-HU"/>
        </a:p>
      </dgm:t>
    </dgm:pt>
    <dgm:pt modelId="{6EB6D442-D649-47C7-B1AE-F29265B59C32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hu-HU" dirty="0"/>
            <a:t>IG ajánlat, elérés, kallódó fiatalok sokfélék</a:t>
          </a:r>
        </a:p>
      </dgm:t>
    </dgm:pt>
    <dgm:pt modelId="{CC9A3E01-1930-4F8A-A793-486F2EB30252}" type="parTrans" cxnId="{0143B2E2-57C4-40F3-8DD3-D3A828338431}">
      <dgm:prSet/>
      <dgm:spPr/>
      <dgm:t>
        <a:bodyPr/>
        <a:lstStyle/>
        <a:p>
          <a:endParaRPr lang="hu-HU"/>
        </a:p>
      </dgm:t>
    </dgm:pt>
    <dgm:pt modelId="{19C1C189-1563-4F74-A0FB-123FFB0909F4}" type="sibTrans" cxnId="{0143B2E2-57C4-40F3-8DD3-D3A828338431}">
      <dgm:prSet/>
      <dgm:spPr/>
      <dgm:t>
        <a:bodyPr/>
        <a:lstStyle/>
        <a:p>
          <a:endParaRPr lang="hu-HU"/>
        </a:p>
      </dgm:t>
    </dgm:pt>
    <dgm:pt modelId="{B1F251F6-552D-4C17-B68B-495FEC5D24B0}">
      <dgm:prSet phldrT="[Text]"/>
      <dgm:spPr/>
      <dgm:t>
        <a:bodyPr/>
        <a:lstStyle/>
        <a:p>
          <a:r>
            <a:rPr lang="hu-HU" dirty="0"/>
            <a:t>Hogyan érjük el őket?</a:t>
          </a:r>
        </a:p>
      </dgm:t>
    </dgm:pt>
    <dgm:pt modelId="{C1A9A977-FF8B-4A2C-9B9C-2F248B2AFFEA}" type="parTrans" cxnId="{A3886C34-7ADB-4F3F-ACCF-6E97BDDC1EB6}">
      <dgm:prSet/>
      <dgm:spPr/>
      <dgm:t>
        <a:bodyPr/>
        <a:lstStyle/>
        <a:p>
          <a:endParaRPr lang="hu-HU"/>
        </a:p>
      </dgm:t>
    </dgm:pt>
    <dgm:pt modelId="{D1329701-AD68-42B1-873C-0EDAED74779D}" type="sibTrans" cxnId="{A3886C34-7ADB-4F3F-ACCF-6E97BDDC1EB6}">
      <dgm:prSet/>
      <dgm:spPr/>
      <dgm:t>
        <a:bodyPr/>
        <a:lstStyle/>
        <a:p>
          <a:endParaRPr lang="hu-HU"/>
        </a:p>
      </dgm:t>
    </dgm:pt>
    <dgm:pt modelId="{007A1F61-A76E-467C-991C-BB62165204E9}">
      <dgm:prSet phldrT="[Text]"/>
      <dgm:spPr/>
      <dgm:t>
        <a:bodyPr/>
        <a:lstStyle/>
        <a:p>
          <a:r>
            <a:rPr lang="hu-HU" dirty="0"/>
            <a:t>60-70 perc</a:t>
          </a:r>
        </a:p>
      </dgm:t>
    </dgm:pt>
    <dgm:pt modelId="{D0AAEC7F-15B8-4E5F-9CE7-B1721308F2B1}" type="parTrans" cxnId="{495DC867-5FA9-4CB1-8C83-2F53C66B394D}">
      <dgm:prSet/>
      <dgm:spPr/>
      <dgm:t>
        <a:bodyPr/>
        <a:lstStyle/>
        <a:p>
          <a:endParaRPr lang="hu-HU"/>
        </a:p>
      </dgm:t>
    </dgm:pt>
    <dgm:pt modelId="{368B8BF6-C404-4D32-AA57-AE933D01BE3D}" type="sibTrans" cxnId="{495DC867-5FA9-4CB1-8C83-2F53C66B394D}">
      <dgm:prSet/>
      <dgm:spPr/>
      <dgm:t>
        <a:bodyPr/>
        <a:lstStyle/>
        <a:p>
          <a:endParaRPr lang="hu-HU"/>
        </a:p>
      </dgm:t>
    </dgm:pt>
    <dgm:pt modelId="{B7CBD60B-C7F0-42F1-A091-3B246C37C895}">
      <dgm:prSet phldrT="[Text]"/>
      <dgm:spPr/>
      <dgm:t>
        <a:bodyPr/>
        <a:lstStyle/>
        <a:p>
          <a:r>
            <a:rPr lang="hu-HU" dirty="0"/>
            <a:t>személyes élmény, sokféle motiváció, célcsoportra kell szabni az üzeneteket, formát, csatornát</a:t>
          </a:r>
        </a:p>
      </dgm:t>
    </dgm:pt>
    <dgm:pt modelId="{3B2C6DD1-BE02-46C7-A123-20B7D070DCE5}" type="parTrans" cxnId="{A5EBC1CB-B76F-4138-A530-CD7AE78BAFF6}">
      <dgm:prSet/>
      <dgm:spPr/>
      <dgm:t>
        <a:bodyPr/>
        <a:lstStyle/>
        <a:p>
          <a:endParaRPr lang="hu-HU"/>
        </a:p>
      </dgm:t>
    </dgm:pt>
    <dgm:pt modelId="{BD727877-510B-44E0-96D8-41745D9751D8}" type="sibTrans" cxnId="{A5EBC1CB-B76F-4138-A530-CD7AE78BAFF6}">
      <dgm:prSet/>
      <dgm:spPr/>
      <dgm:t>
        <a:bodyPr/>
        <a:lstStyle/>
        <a:p>
          <a:endParaRPr lang="hu-HU"/>
        </a:p>
      </dgm:t>
    </dgm:pt>
    <dgm:pt modelId="{D87EB009-26F8-43FE-8756-4B7C43B2894D}">
      <dgm:prSet phldrT="[Text]"/>
      <dgm:spPr>
        <a:solidFill>
          <a:srgbClr val="B81639"/>
        </a:solidFill>
      </dgm:spPr>
      <dgm:t>
        <a:bodyPr/>
        <a:lstStyle/>
        <a:p>
          <a:r>
            <a:rPr lang="hu-HU" dirty="0"/>
            <a:t>Hogyan tudunk együttműködni ebben?</a:t>
          </a:r>
        </a:p>
      </dgm:t>
    </dgm:pt>
    <dgm:pt modelId="{A50D88A4-094E-4DBE-B5C3-1BA521F38BBB}" type="parTrans" cxnId="{362B0A11-D9B2-494E-8F22-01E52DA5D499}">
      <dgm:prSet/>
      <dgm:spPr/>
      <dgm:t>
        <a:bodyPr/>
        <a:lstStyle/>
        <a:p>
          <a:endParaRPr lang="hu-HU"/>
        </a:p>
      </dgm:t>
    </dgm:pt>
    <dgm:pt modelId="{EA7BEF2A-ABB3-41EF-BF28-5172BF5973F0}" type="sibTrans" cxnId="{362B0A11-D9B2-494E-8F22-01E52DA5D499}">
      <dgm:prSet/>
      <dgm:spPr/>
      <dgm:t>
        <a:bodyPr/>
        <a:lstStyle/>
        <a:p>
          <a:endParaRPr lang="hu-HU"/>
        </a:p>
      </dgm:t>
    </dgm:pt>
    <dgm:pt modelId="{27858D08-A035-403A-AD99-7195B1DBA31A}">
      <dgm:prSet phldrT="[Text]"/>
      <dgm:spPr>
        <a:solidFill>
          <a:srgbClr val="C00000">
            <a:alpha val="35000"/>
          </a:srgbClr>
        </a:solidFill>
      </dgm:spPr>
      <dgm:t>
        <a:bodyPr/>
        <a:lstStyle/>
        <a:p>
          <a:r>
            <a:rPr lang="hu-HU" dirty="0"/>
            <a:t>80-100 perc</a:t>
          </a:r>
        </a:p>
      </dgm:t>
    </dgm:pt>
    <dgm:pt modelId="{45BA6769-7DC5-4E80-A617-5C2895EB316A}" type="parTrans" cxnId="{80B98F1A-3DD4-4DCD-A807-9090F389BF74}">
      <dgm:prSet/>
      <dgm:spPr/>
      <dgm:t>
        <a:bodyPr/>
        <a:lstStyle/>
        <a:p>
          <a:endParaRPr lang="hu-HU"/>
        </a:p>
      </dgm:t>
    </dgm:pt>
    <dgm:pt modelId="{490ACBCD-CDE6-4C8E-AFC6-B6202EBEE3E9}" type="sibTrans" cxnId="{80B98F1A-3DD4-4DCD-A807-9090F389BF74}">
      <dgm:prSet/>
      <dgm:spPr/>
      <dgm:t>
        <a:bodyPr/>
        <a:lstStyle/>
        <a:p>
          <a:endParaRPr lang="hu-HU"/>
        </a:p>
      </dgm:t>
    </dgm:pt>
    <dgm:pt modelId="{472896F7-50DA-4232-A44D-14AA509A2778}">
      <dgm:prSet phldrT="[Text]"/>
      <dgm:spPr>
        <a:solidFill>
          <a:srgbClr val="C00000">
            <a:alpha val="35000"/>
          </a:srgbClr>
        </a:solidFill>
      </dgm:spPr>
      <dgm:t>
        <a:bodyPr/>
        <a:lstStyle/>
        <a:p>
          <a:r>
            <a:rPr lang="hu-HU" dirty="0"/>
            <a:t>sokféle erőforrás kell; mindenki tud adni és kapni is valamit; együtt több erőforrásunk van</a:t>
          </a:r>
        </a:p>
      </dgm:t>
    </dgm:pt>
    <dgm:pt modelId="{113B78DD-B1E7-44A4-8E14-8C2D772D124A}" type="parTrans" cxnId="{8911D1A9-48F0-46B7-A2F5-F917F9C38F23}">
      <dgm:prSet/>
      <dgm:spPr/>
      <dgm:t>
        <a:bodyPr/>
        <a:lstStyle/>
        <a:p>
          <a:endParaRPr lang="hu-HU"/>
        </a:p>
      </dgm:t>
    </dgm:pt>
    <dgm:pt modelId="{EF364EC2-8662-4687-B211-0BACED791301}" type="sibTrans" cxnId="{8911D1A9-48F0-46B7-A2F5-F917F9C38F23}">
      <dgm:prSet/>
      <dgm:spPr/>
      <dgm:t>
        <a:bodyPr/>
        <a:lstStyle/>
        <a:p>
          <a:endParaRPr lang="hu-HU"/>
        </a:p>
      </dgm:t>
    </dgm:pt>
    <dgm:pt modelId="{CE0E164E-7C50-4473-9FE2-21A552CDDE9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hu-HU" dirty="0"/>
            <a:t>Reflexió, hogyan tovább?</a:t>
          </a:r>
        </a:p>
      </dgm:t>
    </dgm:pt>
    <dgm:pt modelId="{36F1061B-8226-4CC1-9910-F6A0AA730F0F}" type="parTrans" cxnId="{0B0DEB64-7997-470A-8A4C-0A0385405271}">
      <dgm:prSet/>
      <dgm:spPr/>
      <dgm:t>
        <a:bodyPr/>
        <a:lstStyle/>
        <a:p>
          <a:endParaRPr lang="hu-HU"/>
        </a:p>
      </dgm:t>
    </dgm:pt>
    <dgm:pt modelId="{888243D7-8D10-4262-A7EF-E20B306E5A94}" type="sibTrans" cxnId="{0B0DEB64-7997-470A-8A4C-0A0385405271}">
      <dgm:prSet/>
      <dgm:spPr/>
      <dgm:t>
        <a:bodyPr/>
        <a:lstStyle/>
        <a:p>
          <a:endParaRPr lang="hu-HU"/>
        </a:p>
      </dgm:t>
    </dgm:pt>
    <dgm:pt modelId="{409AF3AB-A47F-4427-8D78-D65F4E62B0C9}">
      <dgm:prSet phldrT="[Text]"/>
      <dgm:spPr>
        <a:solidFill>
          <a:schemeClr val="bg1">
            <a:lumMod val="65000"/>
            <a:alpha val="46000"/>
          </a:schemeClr>
        </a:solidFill>
      </dgm:spPr>
      <dgm:t>
        <a:bodyPr/>
        <a:lstStyle/>
        <a:p>
          <a:r>
            <a:rPr lang="hu-HU" dirty="0"/>
            <a:t>45-50 perc</a:t>
          </a:r>
        </a:p>
      </dgm:t>
    </dgm:pt>
    <dgm:pt modelId="{782BAB74-9532-4487-BBE3-7BE577205A45}" type="parTrans" cxnId="{31E30221-254F-45B8-AE9A-D0FC59BE23D7}">
      <dgm:prSet/>
      <dgm:spPr/>
      <dgm:t>
        <a:bodyPr/>
        <a:lstStyle/>
        <a:p>
          <a:endParaRPr lang="hu-HU"/>
        </a:p>
      </dgm:t>
    </dgm:pt>
    <dgm:pt modelId="{260A9A45-8F32-4671-A07B-DBF393584353}" type="sibTrans" cxnId="{31E30221-254F-45B8-AE9A-D0FC59BE23D7}">
      <dgm:prSet/>
      <dgm:spPr/>
      <dgm:t>
        <a:bodyPr/>
        <a:lstStyle/>
        <a:p>
          <a:endParaRPr lang="hu-HU"/>
        </a:p>
      </dgm:t>
    </dgm:pt>
    <dgm:pt modelId="{036A9BDD-AA6F-4FC4-A60B-F86DFCA24072}">
      <dgm:prSet phldrT="[Text]"/>
      <dgm:spPr>
        <a:solidFill>
          <a:schemeClr val="bg1">
            <a:lumMod val="65000"/>
            <a:alpha val="46000"/>
          </a:schemeClr>
        </a:solidFill>
      </dgm:spPr>
      <dgm:t>
        <a:bodyPr/>
        <a:lstStyle/>
        <a:p>
          <a:r>
            <a:rPr lang="hu-HU" dirty="0"/>
            <a:t>elköteleződés megerősítése, ötletek konkretizálása</a:t>
          </a:r>
        </a:p>
      </dgm:t>
    </dgm:pt>
    <dgm:pt modelId="{4554FFCB-A2A1-4683-A5B6-4888AE5597DF}" type="parTrans" cxnId="{33FD1E4C-1C00-44AC-A951-E6113596C666}">
      <dgm:prSet/>
      <dgm:spPr/>
      <dgm:t>
        <a:bodyPr/>
        <a:lstStyle/>
        <a:p>
          <a:endParaRPr lang="hu-HU"/>
        </a:p>
      </dgm:t>
    </dgm:pt>
    <dgm:pt modelId="{BA41C4FE-4504-481E-8752-A47BCC6CFFBC}" type="sibTrans" cxnId="{33FD1E4C-1C00-44AC-A951-E6113596C666}">
      <dgm:prSet/>
      <dgm:spPr/>
      <dgm:t>
        <a:bodyPr/>
        <a:lstStyle/>
        <a:p>
          <a:endParaRPr lang="hu-HU"/>
        </a:p>
      </dgm:t>
    </dgm:pt>
    <dgm:pt modelId="{698538CC-4A2E-4C90-BE94-146747D2F086}" type="pres">
      <dgm:prSet presAssocID="{21AC2CA0-10DD-40E2-9EE3-4B34ED6AFA71}" presName="Name0" presStyleCnt="0">
        <dgm:presLayoutVars>
          <dgm:dir/>
          <dgm:animLvl val="lvl"/>
          <dgm:resizeHandles val="exact"/>
        </dgm:presLayoutVars>
      </dgm:prSet>
      <dgm:spPr/>
    </dgm:pt>
    <dgm:pt modelId="{2D6DDCB2-1CBE-4D32-AE14-CAF9E7022C6A}" type="pres">
      <dgm:prSet presAssocID="{52A28764-2845-4712-ACAC-56F2B5F691D2}" presName="linNode" presStyleCnt="0"/>
      <dgm:spPr/>
    </dgm:pt>
    <dgm:pt modelId="{14E44765-7F10-4A7A-AAE5-FD47F26A019B}" type="pres">
      <dgm:prSet presAssocID="{52A28764-2845-4712-ACAC-56F2B5F691D2}" presName="parentText" presStyleLbl="node1" presStyleIdx="0" presStyleCnt="5" custScaleY="63194">
        <dgm:presLayoutVars>
          <dgm:chMax val="1"/>
          <dgm:bulletEnabled val="1"/>
        </dgm:presLayoutVars>
      </dgm:prSet>
      <dgm:spPr/>
    </dgm:pt>
    <dgm:pt modelId="{3D436A05-06AB-4BAB-AD8D-926F29385DC3}" type="pres">
      <dgm:prSet presAssocID="{52A28764-2845-4712-ACAC-56F2B5F691D2}" presName="descendantText" presStyleLbl="alignAccFollowNode1" presStyleIdx="0" presStyleCnt="5" custScaleY="68994">
        <dgm:presLayoutVars>
          <dgm:bulletEnabled val="1"/>
        </dgm:presLayoutVars>
      </dgm:prSet>
      <dgm:spPr/>
    </dgm:pt>
    <dgm:pt modelId="{EB3E5A9E-5759-46FD-84BD-56736225F455}" type="pres">
      <dgm:prSet presAssocID="{3009DFDB-F79C-4AC3-A309-265B339C872E}" presName="sp" presStyleCnt="0"/>
      <dgm:spPr/>
    </dgm:pt>
    <dgm:pt modelId="{D8AC602C-9247-43D5-8815-10C59DD83EB7}" type="pres">
      <dgm:prSet presAssocID="{5443DC28-B709-492A-88FB-106BB2B464DC}" presName="linNode" presStyleCnt="0"/>
      <dgm:spPr/>
    </dgm:pt>
    <dgm:pt modelId="{24D3BC7A-047F-48CB-836A-F9587C5742AD}" type="pres">
      <dgm:prSet presAssocID="{5443DC28-B709-492A-88FB-106BB2B464DC}" presName="parentText" presStyleLbl="node1" presStyleIdx="1" presStyleCnt="5" custScaleY="61536">
        <dgm:presLayoutVars>
          <dgm:chMax val="1"/>
          <dgm:bulletEnabled val="1"/>
        </dgm:presLayoutVars>
      </dgm:prSet>
      <dgm:spPr/>
    </dgm:pt>
    <dgm:pt modelId="{C796F561-B023-43AE-BB23-70B3724B9E32}" type="pres">
      <dgm:prSet presAssocID="{5443DC28-B709-492A-88FB-106BB2B464DC}" presName="descendantText" presStyleLbl="alignAccFollowNode1" presStyleIdx="1" presStyleCnt="5" custScaleY="66557">
        <dgm:presLayoutVars>
          <dgm:bulletEnabled val="1"/>
        </dgm:presLayoutVars>
      </dgm:prSet>
      <dgm:spPr/>
    </dgm:pt>
    <dgm:pt modelId="{0F3C3616-B5D3-477B-A1EA-0703E8061B7A}" type="pres">
      <dgm:prSet presAssocID="{B526C790-F78C-4A38-9771-BEBF1B61A540}" presName="sp" presStyleCnt="0"/>
      <dgm:spPr/>
    </dgm:pt>
    <dgm:pt modelId="{17F774D7-04D8-4977-B64D-78A765721771}" type="pres">
      <dgm:prSet presAssocID="{B1F251F6-552D-4C17-B68B-495FEC5D24B0}" presName="linNode" presStyleCnt="0"/>
      <dgm:spPr/>
    </dgm:pt>
    <dgm:pt modelId="{1EAF9551-5C30-47BD-84AB-6BCEF534A813}" type="pres">
      <dgm:prSet presAssocID="{B1F251F6-552D-4C17-B68B-495FEC5D24B0}" presName="parentText" presStyleLbl="node1" presStyleIdx="2" presStyleCnt="5" custScaleY="82815">
        <dgm:presLayoutVars>
          <dgm:chMax val="1"/>
          <dgm:bulletEnabled val="1"/>
        </dgm:presLayoutVars>
      </dgm:prSet>
      <dgm:spPr/>
    </dgm:pt>
    <dgm:pt modelId="{EBD04686-7D71-4801-9CBD-C3FBBA7DA692}" type="pres">
      <dgm:prSet presAssocID="{B1F251F6-552D-4C17-B68B-495FEC5D24B0}" presName="descendantText" presStyleLbl="alignAccFollowNode1" presStyleIdx="2" presStyleCnt="5" custScaleY="73024">
        <dgm:presLayoutVars>
          <dgm:bulletEnabled val="1"/>
        </dgm:presLayoutVars>
      </dgm:prSet>
      <dgm:spPr/>
    </dgm:pt>
    <dgm:pt modelId="{123F3976-E722-4310-8A6E-6325AB941599}" type="pres">
      <dgm:prSet presAssocID="{D1329701-AD68-42B1-873C-0EDAED74779D}" presName="sp" presStyleCnt="0"/>
      <dgm:spPr/>
    </dgm:pt>
    <dgm:pt modelId="{0AFF55D4-F16D-4040-B64B-612E5C6810C7}" type="pres">
      <dgm:prSet presAssocID="{D87EB009-26F8-43FE-8756-4B7C43B2894D}" presName="linNode" presStyleCnt="0"/>
      <dgm:spPr/>
    </dgm:pt>
    <dgm:pt modelId="{0BD936F0-A452-43CA-B101-28FFCF238ACF}" type="pres">
      <dgm:prSet presAssocID="{D87EB009-26F8-43FE-8756-4B7C43B2894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7315CB6-9DFF-442C-A501-6FFA25D0E9BB}" type="pres">
      <dgm:prSet presAssocID="{D87EB009-26F8-43FE-8756-4B7C43B2894D}" presName="descendantText" presStyleLbl="alignAccFollowNode1" presStyleIdx="3" presStyleCnt="5">
        <dgm:presLayoutVars>
          <dgm:bulletEnabled val="1"/>
        </dgm:presLayoutVars>
      </dgm:prSet>
      <dgm:spPr/>
    </dgm:pt>
    <dgm:pt modelId="{AC3F2A7B-105E-498E-827A-6C9EF3BD8971}" type="pres">
      <dgm:prSet presAssocID="{EA7BEF2A-ABB3-41EF-BF28-5172BF5973F0}" presName="sp" presStyleCnt="0"/>
      <dgm:spPr/>
    </dgm:pt>
    <dgm:pt modelId="{0DD9F5CB-49D9-46EB-9166-A0D68FEDEF3C}" type="pres">
      <dgm:prSet presAssocID="{CE0E164E-7C50-4473-9FE2-21A552CDDE9F}" presName="linNode" presStyleCnt="0"/>
      <dgm:spPr/>
    </dgm:pt>
    <dgm:pt modelId="{CB216A3D-A30C-42A7-997A-EEBC0B6F6765}" type="pres">
      <dgm:prSet presAssocID="{CE0E164E-7C50-4473-9FE2-21A552CDDE9F}" presName="parentText" presStyleLbl="node1" presStyleIdx="4" presStyleCnt="5" custScaleY="62258">
        <dgm:presLayoutVars>
          <dgm:chMax val="1"/>
          <dgm:bulletEnabled val="1"/>
        </dgm:presLayoutVars>
      </dgm:prSet>
      <dgm:spPr/>
    </dgm:pt>
    <dgm:pt modelId="{72059664-B45C-4FDD-9830-2D4ADE5DE9EA}" type="pres">
      <dgm:prSet presAssocID="{CE0E164E-7C50-4473-9FE2-21A552CDDE9F}" presName="descendantText" presStyleLbl="alignAccFollowNode1" presStyleIdx="4" presStyleCnt="5" custScaleY="64543">
        <dgm:presLayoutVars>
          <dgm:bulletEnabled val="1"/>
        </dgm:presLayoutVars>
      </dgm:prSet>
      <dgm:spPr/>
    </dgm:pt>
  </dgm:ptLst>
  <dgm:cxnLst>
    <dgm:cxn modelId="{A607A50C-F439-43F9-A10F-CC346CB32830}" srcId="{52A28764-2845-4712-ACAC-56F2B5F691D2}" destId="{6872D6CA-B348-430F-A63C-08DD69A392A8}" srcOrd="1" destOrd="0" parTransId="{B519AB8F-1CAF-480C-8BFA-5DF1DF58397C}" sibTransId="{20ABE93F-2F33-44C8-994C-987B217A9450}"/>
    <dgm:cxn modelId="{362B0A11-D9B2-494E-8F22-01E52DA5D499}" srcId="{21AC2CA0-10DD-40E2-9EE3-4B34ED6AFA71}" destId="{D87EB009-26F8-43FE-8756-4B7C43B2894D}" srcOrd="3" destOrd="0" parTransId="{A50D88A4-094E-4DBE-B5C3-1BA521F38BBB}" sibTransId="{EA7BEF2A-ABB3-41EF-BF28-5172BF5973F0}"/>
    <dgm:cxn modelId="{13964B15-AC03-4B9E-BA6F-FBFCAE78BD5A}" type="presOf" srcId="{6872D6CA-B348-430F-A63C-08DD69A392A8}" destId="{3D436A05-06AB-4BAB-AD8D-926F29385DC3}" srcOrd="0" destOrd="1" presId="urn:microsoft.com/office/officeart/2005/8/layout/vList5"/>
    <dgm:cxn modelId="{80B98F1A-3DD4-4DCD-A807-9090F389BF74}" srcId="{D87EB009-26F8-43FE-8756-4B7C43B2894D}" destId="{27858D08-A035-403A-AD99-7195B1DBA31A}" srcOrd="0" destOrd="0" parTransId="{45BA6769-7DC5-4E80-A617-5C2895EB316A}" sibTransId="{490ACBCD-CDE6-4C8E-AFC6-B6202EBEE3E9}"/>
    <dgm:cxn modelId="{CF14EB1F-EA80-4493-9D2C-CE67E8F8EFF2}" type="presOf" srcId="{409AF3AB-A47F-4427-8D78-D65F4E62B0C9}" destId="{72059664-B45C-4FDD-9830-2D4ADE5DE9EA}" srcOrd="0" destOrd="0" presId="urn:microsoft.com/office/officeart/2005/8/layout/vList5"/>
    <dgm:cxn modelId="{576AEC1F-B82F-4E57-A201-B094D5A3EC5F}" type="presOf" srcId="{B1F251F6-552D-4C17-B68B-495FEC5D24B0}" destId="{1EAF9551-5C30-47BD-84AB-6BCEF534A813}" srcOrd="0" destOrd="0" presId="urn:microsoft.com/office/officeart/2005/8/layout/vList5"/>
    <dgm:cxn modelId="{31E30221-254F-45B8-AE9A-D0FC59BE23D7}" srcId="{CE0E164E-7C50-4473-9FE2-21A552CDDE9F}" destId="{409AF3AB-A47F-4427-8D78-D65F4E62B0C9}" srcOrd="0" destOrd="0" parTransId="{782BAB74-9532-4487-BBE3-7BE577205A45}" sibTransId="{260A9A45-8F32-4671-A07B-DBF393584353}"/>
    <dgm:cxn modelId="{74924727-C071-4912-A9EE-F584356A3983}" srcId="{21AC2CA0-10DD-40E2-9EE3-4B34ED6AFA71}" destId="{52A28764-2845-4712-ACAC-56F2B5F691D2}" srcOrd="0" destOrd="0" parTransId="{56CD5E5C-DA6D-4CEE-BF49-B5076FC5DB37}" sibTransId="{3009DFDB-F79C-4AC3-A309-265B339C872E}"/>
    <dgm:cxn modelId="{40CB362C-B132-4180-8BD3-17E1C824E785}" type="presOf" srcId="{3FD5D3BD-5AE4-4CBF-A6AB-E2B59C9AA69A}" destId="{C796F561-B023-43AE-BB23-70B3724B9E32}" srcOrd="0" destOrd="0" presId="urn:microsoft.com/office/officeart/2005/8/layout/vList5"/>
    <dgm:cxn modelId="{D3570B2D-DDB5-4BFA-A8DB-9946CD62237B}" type="presOf" srcId="{5443DC28-B709-492A-88FB-106BB2B464DC}" destId="{24D3BC7A-047F-48CB-836A-F9587C5742AD}" srcOrd="0" destOrd="0" presId="urn:microsoft.com/office/officeart/2005/8/layout/vList5"/>
    <dgm:cxn modelId="{A3886C34-7ADB-4F3F-ACCF-6E97BDDC1EB6}" srcId="{21AC2CA0-10DD-40E2-9EE3-4B34ED6AFA71}" destId="{B1F251F6-552D-4C17-B68B-495FEC5D24B0}" srcOrd="2" destOrd="0" parTransId="{C1A9A977-FF8B-4A2C-9B9C-2F248B2AFFEA}" sibTransId="{D1329701-AD68-42B1-873C-0EDAED74779D}"/>
    <dgm:cxn modelId="{060D723B-5F22-4313-AA50-DCE389CF2914}" type="presOf" srcId="{472896F7-50DA-4232-A44D-14AA509A2778}" destId="{A7315CB6-9DFF-442C-A501-6FFA25D0E9BB}" srcOrd="0" destOrd="1" presId="urn:microsoft.com/office/officeart/2005/8/layout/vList5"/>
    <dgm:cxn modelId="{C86DD861-595D-44FE-825C-CFF67037CCC0}" type="presOf" srcId="{CE0E164E-7C50-4473-9FE2-21A552CDDE9F}" destId="{CB216A3D-A30C-42A7-997A-EEBC0B6F6765}" srcOrd="0" destOrd="0" presId="urn:microsoft.com/office/officeart/2005/8/layout/vList5"/>
    <dgm:cxn modelId="{AFA72D42-241E-4BDE-A766-BD9E83044AD1}" type="presOf" srcId="{007A1F61-A76E-467C-991C-BB62165204E9}" destId="{EBD04686-7D71-4801-9CBD-C3FBBA7DA692}" srcOrd="0" destOrd="0" presId="urn:microsoft.com/office/officeart/2005/8/layout/vList5"/>
    <dgm:cxn modelId="{0B0DEB64-7997-470A-8A4C-0A0385405271}" srcId="{21AC2CA0-10DD-40E2-9EE3-4B34ED6AFA71}" destId="{CE0E164E-7C50-4473-9FE2-21A552CDDE9F}" srcOrd="4" destOrd="0" parTransId="{36F1061B-8226-4CC1-9910-F6A0AA730F0F}" sibTransId="{888243D7-8D10-4262-A7EF-E20B306E5A94}"/>
    <dgm:cxn modelId="{495DC867-5FA9-4CB1-8C83-2F53C66B394D}" srcId="{B1F251F6-552D-4C17-B68B-495FEC5D24B0}" destId="{007A1F61-A76E-467C-991C-BB62165204E9}" srcOrd="0" destOrd="0" parTransId="{D0AAEC7F-15B8-4E5F-9CE7-B1721308F2B1}" sibTransId="{368B8BF6-C404-4D32-AA57-AE933D01BE3D}"/>
    <dgm:cxn modelId="{33FD1E4C-1C00-44AC-A951-E6113596C666}" srcId="{CE0E164E-7C50-4473-9FE2-21A552CDDE9F}" destId="{036A9BDD-AA6F-4FC4-A60B-F86DFCA24072}" srcOrd="1" destOrd="0" parTransId="{4554FFCB-A2A1-4683-A5B6-4888AE5597DF}" sibTransId="{BA41C4FE-4504-481E-8752-A47BCC6CFFBC}"/>
    <dgm:cxn modelId="{E78DDC51-07AB-4C51-AF09-DE5A65032AF5}" srcId="{5443DC28-B709-492A-88FB-106BB2B464DC}" destId="{3FD5D3BD-5AE4-4CBF-A6AB-E2B59C9AA69A}" srcOrd="0" destOrd="0" parTransId="{086F2E95-3910-4302-BDB1-779EEB3668F3}" sibTransId="{EC133024-162D-4A0F-891E-710AC64EADA4}"/>
    <dgm:cxn modelId="{54269575-E88B-4883-BDEC-10131B5B124D}" srcId="{21AC2CA0-10DD-40E2-9EE3-4B34ED6AFA71}" destId="{5443DC28-B709-492A-88FB-106BB2B464DC}" srcOrd="1" destOrd="0" parTransId="{71355BE8-66EF-4F2E-A74D-2435BADD4FCE}" sibTransId="{B526C790-F78C-4A38-9771-BEBF1B61A540}"/>
    <dgm:cxn modelId="{8C46127C-F82D-4F4E-B4A2-65B85610A924}" type="presOf" srcId="{6EB6D442-D649-47C7-B1AE-F29265B59C32}" destId="{C796F561-B023-43AE-BB23-70B3724B9E32}" srcOrd="0" destOrd="1" presId="urn:microsoft.com/office/officeart/2005/8/layout/vList5"/>
    <dgm:cxn modelId="{EC83F09A-2175-4600-A401-BE617A907D2E}" type="presOf" srcId="{52A28764-2845-4712-ACAC-56F2B5F691D2}" destId="{14E44765-7F10-4A7A-AAE5-FD47F26A019B}" srcOrd="0" destOrd="0" presId="urn:microsoft.com/office/officeart/2005/8/layout/vList5"/>
    <dgm:cxn modelId="{8816D9A3-34E1-4680-802E-AD5636E9A923}" type="presOf" srcId="{D532B66A-2F5F-49E8-899A-579B61481E91}" destId="{3D436A05-06AB-4BAB-AD8D-926F29385DC3}" srcOrd="0" destOrd="0" presId="urn:microsoft.com/office/officeart/2005/8/layout/vList5"/>
    <dgm:cxn modelId="{F77EEAA3-4141-43E3-982E-B31E0C56B43B}" type="presOf" srcId="{036A9BDD-AA6F-4FC4-A60B-F86DFCA24072}" destId="{72059664-B45C-4FDD-9830-2D4ADE5DE9EA}" srcOrd="0" destOrd="1" presId="urn:microsoft.com/office/officeart/2005/8/layout/vList5"/>
    <dgm:cxn modelId="{7AE49AA4-67E5-454C-9C57-EB51DA3457B1}" srcId="{52A28764-2845-4712-ACAC-56F2B5F691D2}" destId="{D532B66A-2F5F-49E8-899A-579B61481E91}" srcOrd="0" destOrd="0" parTransId="{0ACD4C96-FE4A-4D3F-B1EF-9BC3A9E0333D}" sibTransId="{B93E1464-03F1-4752-A74A-A1569D7966FB}"/>
    <dgm:cxn modelId="{8911D1A9-48F0-46B7-A2F5-F917F9C38F23}" srcId="{D87EB009-26F8-43FE-8756-4B7C43B2894D}" destId="{472896F7-50DA-4232-A44D-14AA509A2778}" srcOrd="1" destOrd="0" parTransId="{113B78DD-B1E7-44A4-8E14-8C2D772D124A}" sibTransId="{EF364EC2-8662-4687-B211-0BACED791301}"/>
    <dgm:cxn modelId="{852C0EB1-3744-44D0-887F-38BD9AB01AA8}" type="presOf" srcId="{B7CBD60B-C7F0-42F1-A091-3B246C37C895}" destId="{EBD04686-7D71-4801-9CBD-C3FBBA7DA692}" srcOrd="0" destOrd="1" presId="urn:microsoft.com/office/officeart/2005/8/layout/vList5"/>
    <dgm:cxn modelId="{15EA3EC8-1D25-4867-9D93-D9D0868A0DD2}" type="presOf" srcId="{D87EB009-26F8-43FE-8756-4B7C43B2894D}" destId="{0BD936F0-A452-43CA-B101-28FFCF238ACF}" srcOrd="0" destOrd="0" presId="urn:microsoft.com/office/officeart/2005/8/layout/vList5"/>
    <dgm:cxn modelId="{A5EBC1CB-B76F-4138-A530-CD7AE78BAFF6}" srcId="{B1F251F6-552D-4C17-B68B-495FEC5D24B0}" destId="{B7CBD60B-C7F0-42F1-A091-3B246C37C895}" srcOrd="1" destOrd="0" parTransId="{3B2C6DD1-BE02-46C7-A123-20B7D070DCE5}" sibTransId="{BD727877-510B-44E0-96D8-41745D9751D8}"/>
    <dgm:cxn modelId="{152EDFD1-254D-4564-BEB5-DCB84EE7D88F}" type="presOf" srcId="{27858D08-A035-403A-AD99-7195B1DBA31A}" destId="{A7315CB6-9DFF-442C-A501-6FFA25D0E9BB}" srcOrd="0" destOrd="0" presId="urn:microsoft.com/office/officeart/2005/8/layout/vList5"/>
    <dgm:cxn modelId="{0143B2E2-57C4-40F3-8DD3-D3A828338431}" srcId="{5443DC28-B709-492A-88FB-106BB2B464DC}" destId="{6EB6D442-D649-47C7-B1AE-F29265B59C32}" srcOrd="1" destOrd="0" parTransId="{CC9A3E01-1930-4F8A-A793-486F2EB30252}" sibTransId="{19C1C189-1563-4F74-A0FB-123FFB0909F4}"/>
    <dgm:cxn modelId="{2C46FEFF-BE64-447E-9F1C-2F42BCF2FCCE}" type="presOf" srcId="{21AC2CA0-10DD-40E2-9EE3-4B34ED6AFA71}" destId="{698538CC-4A2E-4C90-BE94-146747D2F086}" srcOrd="0" destOrd="0" presId="urn:microsoft.com/office/officeart/2005/8/layout/vList5"/>
    <dgm:cxn modelId="{2704DE2B-2107-4DD5-8046-1AC4F23BA9DA}" type="presParOf" srcId="{698538CC-4A2E-4C90-BE94-146747D2F086}" destId="{2D6DDCB2-1CBE-4D32-AE14-CAF9E7022C6A}" srcOrd="0" destOrd="0" presId="urn:microsoft.com/office/officeart/2005/8/layout/vList5"/>
    <dgm:cxn modelId="{ED6BA3B9-B931-427E-8D1C-368A88CC3758}" type="presParOf" srcId="{2D6DDCB2-1CBE-4D32-AE14-CAF9E7022C6A}" destId="{14E44765-7F10-4A7A-AAE5-FD47F26A019B}" srcOrd="0" destOrd="0" presId="urn:microsoft.com/office/officeart/2005/8/layout/vList5"/>
    <dgm:cxn modelId="{387B84C7-20D9-43BC-A434-1A77E9897255}" type="presParOf" srcId="{2D6DDCB2-1CBE-4D32-AE14-CAF9E7022C6A}" destId="{3D436A05-06AB-4BAB-AD8D-926F29385DC3}" srcOrd="1" destOrd="0" presId="urn:microsoft.com/office/officeart/2005/8/layout/vList5"/>
    <dgm:cxn modelId="{8E6A7B89-0166-4D12-B81C-2726CA0C9AFA}" type="presParOf" srcId="{698538CC-4A2E-4C90-BE94-146747D2F086}" destId="{EB3E5A9E-5759-46FD-84BD-56736225F455}" srcOrd="1" destOrd="0" presId="urn:microsoft.com/office/officeart/2005/8/layout/vList5"/>
    <dgm:cxn modelId="{063FA245-922A-4EE8-A3E2-17E2D1DE957F}" type="presParOf" srcId="{698538CC-4A2E-4C90-BE94-146747D2F086}" destId="{D8AC602C-9247-43D5-8815-10C59DD83EB7}" srcOrd="2" destOrd="0" presId="urn:microsoft.com/office/officeart/2005/8/layout/vList5"/>
    <dgm:cxn modelId="{59D6574A-FEA3-4F68-A6C5-18ADFDDEFAEB}" type="presParOf" srcId="{D8AC602C-9247-43D5-8815-10C59DD83EB7}" destId="{24D3BC7A-047F-48CB-836A-F9587C5742AD}" srcOrd="0" destOrd="0" presId="urn:microsoft.com/office/officeart/2005/8/layout/vList5"/>
    <dgm:cxn modelId="{C818B894-1ED3-45FA-B888-4C4EF8FA42FE}" type="presParOf" srcId="{D8AC602C-9247-43D5-8815-10C59DD83EB7}" destId="{C796F561-B023-43AE-BB23-70B3724B9E32}" srcOrd="1" destOrd="0" presId="urn:microsoft.com/office/officeart/2005/8/layout/vList5"/>
    <dgm:cxn modelId="{ECE232D5-2F8F-4B05-ABB3-A4C91C57AE80}" type="presParOf" srcId="{698538CC-4A2E-4C90-BE94-146747D2F086}" destId="{0F3C3616-B5D3-477B-A1EA-0703E8061B7A}" srcOrd="3" destOrd="0" presId="urn:microsoft.com/office/officeart/2005/8/layout/vList5"/>
    <dgm:cxn modelId="{3A310DE2-B731-405F-868F-7E5D6570BAE7}" type="presParOf" srcId="{698538CC-4A2E-4C90-BE94-146747D2F086}" destId="{17F774D7-04D8-4977-B64D-78A765721771}" srcOrd="4" destOrd="0" presId="urn:microsoft.com/office/officeart/2005/8/layout/vList5"/>
    <dgm:cxn modelId="{3985D94B-664C-4556-B13F-4F6557C2593A}" type="presParOf" srcId="{17F774D7-04D8-4977-B64D-78A765721771}" destId="{1EAF9551-5C30-47BD-84AB-6BCEF534A813}" srcOrd="0" destOrd="0" presId="urn:microsoft.com/office/officeart/2005/8/layout/vList5"/>
    <dgm:cxn modelId="{59622507-003E-4313-AC8E-E7C27C2C9D0A}" type="presParOf" srcId="{17F774D7-04D8-4977-B64D-78A765721771}" destId="{EBD04686-7D71-4801-9CBD-C3FBBA7DA692}" srcOrd="1" destOrd="0" presId="urn:microsoft.com/office/officeart/2005/8/layout/vList5"/>
    <dgm:cxn modelId="{59B3E052-8A59-4E68-8E51-3B7CD5ABAD6C}" type="presParOf" srcId="{698538CC-4A2E-4C90-BE94-146747D2F086}" destId="{123F3976-E722-4310-8A6E-6325AB941599}" srcOrd="5" destOrd="0" presId="urn:microsoft.com/office/officeart/2005/8/layout/vList5"/>
    <dgm:cxn modelId="{1964F4AC-FB02-4E9C-84C8-5358AED75C22}" type="presParOf" srcId="{698538CC-4A2E-4C90-BE94-146747D2F086}" destId="{0AFF55D4-F16D-4040-B64B-612E5C6810C7}" srcOrd="6" destOrd="0" presId="urn:microsoft.com/office/officeart/2005/8/layout/vList5"/>
    <dgm:cxn modelId="{F8D06875-12ED-4ADB-AC39-860BF0F5DF23}" type="presParOf" srcId="{0AFF55D4-F16D-4040-B64B-612E5C6810C7}" destId="{0BD936F0-A452-43CA-B101-28FFCF238ACF}" srcOrd="0" destOrd="0" presId="urn:microsoft.com/office/officeart/2005/8/layout/vList5"/>
    <dgm:cxn modelId="{5F984CEC-B979-4206-83D7-5D2597408CF5}" type="presParOf" srcId="{0AFF55D4-F16D-4040-B64B-612E5C6810C7}" destId="{A7315CB6-9DFF-442C-A501-6FFA25D0E9BB}" srcOrd="1" destOrd="0" presId="urn:microsoft.com/office/officeart/2005/8/layout/vList5"/>
    <dgm:cxn modelId="{7C9141FE-CE06-4300-A488-C18709C1BB47}" type="presParOf" srcId="{698538CC-4A2E-4C90-BE94-146747D2F086}" destId="{AC3F2A7B-105E-498E-827A-6C9EF3BD8971}" srcOrd="7" destOrd="0" presId="urn:microsoft.com/office/officeart/2005/8/layout/vList5"/>
    <dgm:cxn modelId="{683FB5DA-C2CA-40EE-AB65-0D90652EB428}" type="presParOf" srcId="{698538CC-4A2E-4C90-BE94-146747D2F086}" destId="{0DD9F5CB-49D9-46EB-9166-A0D68FEDEF3C}" srcOrd="8" destOrd="0" presId="urn:microsoft.com/office/officeart/2005/8/layout/vList5"/>
    <dgm:cxn modelId="{9E626E24-3FDC-40DD-8E2B-AA85C937870C}" type="presParOf" srcId="{0DD9F5CB-49D9-46EB-9166-A0D68FEDEF3C}" destId="{CB216A3D-A30C-42A7-997A-EEBC0B6F6765}" srcOrd="0" destOrd="0" presId="urn:microsoft.com/office/officeart/2005/8/layout/vList5"/>
    <dgm:cxn modelId="{58025B6C-CA37-4D94-884C-D8ECCA51DABA}" type="presParOf" srcId="{0DD9F5CB-49D9-46EB-9166-A0D68FEDEF3C}" destId="{72059664-B45C-4FDD-9830-2D4ADE5DE9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55597-56EB-468B-95EF-FFF8499CF717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6D15934E-359B-4849-A68B-644EDB278C10}">
      <dgm:prSet phldrT="[Text]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hu-HU" dirty="0"/>
            <a:t>ismeri az IG aktuális eszközeit</a:t>
          </a:r>
        </a:p>
      </dgm:t>
    </dgm:pt>
    <dgm:pt modelId="{3AD9C312-4CA9-424B-96CC-4C2335128632}" type="parTrans" cxnId="{9A20417B-E647-42EA-9A83-AAED522FC99F}">
      <dgm:prSet/>
      <dgm:spPr/>
      <dgm:t>
        <a:bodyPr/>
        <a:lstStyle/>
        <a:p>
          <a:endParaRPr lang="hu-HU"/>
        </a:p>
      </dgm:t>
    </dgm:pt>
    <dgm:pt modelId="{08AD7280-8D34-4D7E-A5DF-E13B5C2DD7B9}" type="sibTrans" cxnId="{9A20417B-E647-42EA-9A83-AAED522FC99F}">
      <dgm:prSet/>
      <dgm:spPr/>
      <dgm:t>
        <a:bodyPr/>
        <a:lstStyle/>
        <a:p>
          <a:endParaRPr lang="hu-HU"/>
        </a:p>
      </dgm:t>
    </dgm:pt>
    <dgm:pt modelId="{C36ECD7D-DE70-44DB-BE67-1614CC4A3EDE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hu-HU" sz="3200" dirty="0">
              <a:effectLst/>
              <a:ea typeface="Calibri" panose="020F0502020204030204" pitchFamily="34" charset="0"/>
              <a:cs typeface="Calibri" panose="020F0502020204030204" pitchFamily="34" charset="0"/>
            </a:rPr>
            <a:t>érti a kallódó fiatalok motivációit, ismeri a problémáikat</a:t>
          </a:r>
          <a:endParaRPr lang="hu-HU" sz="3200" dirty="0"/>
        </a:p>
      </dgm:t>
    </dgm:pt>
    <dgm:pt modelId="{605B4A59-8564-417E-8103-57F0B325C319}" type="parTrans" cxnId="{0A2AB1A5-F862-40BE-9EDF-66763F02B23A}">
      <dgm:prSet/>
      <dgm:spPr/>
      <dgm:t>
        <a:bodyPr/>
        <a:lstStyle/>
        <a:p>
          <a:endParaRPr lang="hu-HU"/>
        </a:p>
      </dgm:t>
    </dgm:pt>
    <dgm:pt modelId="{D874CF20-314A-4D33-9836-1F6B379F2351}" type="sibTrans" cxnId="{0A2AB1A5-F862-40BE-9EDF-66763F02B23A}">
      <dgm:prSet/>
      <dgm:spPr/>
      <dgm:t>
        <a:bodyPr/>
        <a:lstStyle/>
        <a:p>
          <a:endParaRPr lang="hu-HU"/>
        </a:p>
      </dgm:t>
    </dgm:pt>
    <dgm:pt modelId="{284F9243-CD0C-428A-ACA9-55FFADC4E259}">
      <dgm:prSet phldrT="[Text]" custT="1"/>
      <dgm:spPr>
        <a:solidFill>
          <a:srgbClr val="FFC000"/>
        </a:solidFill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hu-HU" sz="3200" dirty="0">
              <a:effectLst/>
              <a:ea typeface="Calibri" panose="020F0502020204030204" pitchFamily="34" charset="0"/>
              <a:cs typeface="Calibri" panose="020F0502020204030204" pitchFamily="34" charset="0"/>
            </a:rPr>
            <a:t>„hivatalból” találkozik kallódó fiatalokkal / gyerekükkel/ szüleikkel</a:t>
          </a:r>
          <a:endParaRPr lang="hu-HU" sz="3200" dirty="0"/>
        </a:p>
      </dgm:t>
    </dgm:pt>
    <dgm:pt modelId="{F6DF03B9-FE8F-480A-8A59-F17771D83D86}" type="parTrans" cxnId="{13CE18F5-7AFF-4D24-BF4D-44C82115FFB4}">
      <dgm:prSet/>
      <dgm:spPr/>
      <dgm:t>
        <a:bodyPr/>
        <a:lstStyle/>
        <a:p>
          <a:endParaRPr lang="hu-HU"/>
        </a:p>
      </dgm:t>
    </dgm:pt>
    <dgm:pt modelId="{F0CD8D1E-FDC2-4CED-AF6C-E0CC190B1A26}" type="sibTrans" cxnId="{13CE18F5-7AFF-4D24-BF4D-44C82115FFB4}">
      <dgm:prSet/>
      <dgm:spPr/>
      <dgm:t>
        <a:bodyPr/>
        <a:lstStyle/>
        <a:p>
          <a:endParaRPr lang="hu-HU"/>
        </a:p>
      </dgm:t>
    </dgm:pt>
    <dgm:pt modelId="{2B449FDE-9993-48A9-A897-084347155E7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u-HU" sz="3200" dirty="0">
              <a:effectLst/>
              <a:ea typeface="Calibri" panose="020F0502020204030204" pitchFamily="34" charset="0"/>
              <a:cs typeface="Calibri" panose="020F0502020204030204" pitchFamily="34" charset="0"/>
            </a:rPr>
            <a:t>szakember kapacitás: ott tud lenni a „terepen”</a:t>
          </a:r>
          <a:endParaRPr lang="hu-HU" sz="32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F60AB94-CD10-4350-BFF8-118184095C8E}" type="parTrans" cxnId="{5325621E-57D6-41FA-88FC-613DD401DFB1}">
      <dgm:prSet/>
      <dgm:spPr/>
      <dgm:t>
        <a:bodyPr/>
        <a:lstStyle/>
        <a:p>
          <a:endParaRPr lang="hu-HU"/>
        </a:p>
      </dgm:t>
    </dgm:pt>
    <dgm:pt modelId="{3FC8C79F-B7C7-4AD5-8632-BC82429E7897}" type="sibTrans" cxnId="{5325621E-57D6-41FA-88FC-613DD401DFB1}">
      <dgm:prSet/>
      <dgm:spPr/>
      <dgm:t>
        <a:bodyPr/>
        <a:lstStyle/>
        <a:p>
          <a:endParaRPr lang="hu-HU"/>
        </a:p>
      </dgm:t>
    </dgm:pt>
    <dgm:pt modelId="{987A0A65-CDF5-4EE6-862E-684A5A90B1C0}">
      <dgm:prSet custT="1"/>
      <dgm:spPr/>
      <dgm:t>
        <a:bodyPr/>
        <a:lstStyle/>
        <a:p>
          <a:r>
            <a:rPr lang="hu-HU" sz="3200" dirty="0">
              <a:effectLst/>
              <a:ea typeface="Calibri" panose="020F0502020204030204" pitchFamily="34" charset="0"/>
              <a:cs typeface="Calibri" panose="020F0502020204030204" pitchFamily="34" charset="0"/>
            </a:rPr>
            <a:t>van szakember kapacitása az üzenetek eljuttatására</a:t>
          </a:r>
          <a:endParaRPr lang="hu-HU" sz="3200" dirty="0"/>
        </a:p>
      </dgm:t>
    </dgm:pt>
    <dgm:pt modelId="{DDD544E6-E125-4B71-A424-F06C45109650}" type="parTrans" cxnId="{5DA9DDEB-4406-4086-A934-CCFA33AF7A15}">
      <dgm:prSet/>
      <dgm:spPr/>
      <dgm:t>
        <a:bodyPr/>
        <a:lstStyle/>
        <a:p>
          <a:endParaRPr lang="hu-HU"/>
        </a:p>
      </dgm:t>
    </dgm:pt>
    <dgm:pt modelId="{84D29457-3229-47D5-9590-E8908BE61F45}" type="sibTrans" cxnId="{5DA9DDEB-4406-4086-A934-CCFA33AF7A15}">
      <dgm:prSet/>
      <dgm:spPr/>
      <dgm:t>
        <a:bodyPr/>
        <a:lstStyle/>
        <a:p>
          <a:endParaRPr lang="hu-HU"/>
        </a:p>
      </dgm:t>
    </dgm:pt>
    <dgm:pt modelId="{CAD3444A-EC0D-42FA-B5B2-E31979E4967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hu-HU" sz="3200" dirty="0">
              <a:effectLst/>
              <a:ea typeface="Calibri" panose="020F0502020204030204" pitchFamily="34" charset="0"/>
              <a:cs typeface="Calibri" panose="020F0502020204030204" pitchFamily="34" charset="0"/>
            </a:rPr>
            <a:t>hozzáfér népszerű kommunikációs csatornákhoz (FB, Insta, stb)</a:t>
          </a:r>
          <a:endParaRPr lang="hu-HU" sz="3200" dirty="0"/>
        </a:p>
      </dgm:t>
    </dgm:pt>
    <dgm:pt modelId="{874F2812-458E-41C0-9373-A661640A999A}" type="parTrans" cxnId="{2B9DD3B5-1316-4E3C-80D1-AB78D19D8234}">
      <dgm:prSet/>
      <dgm:spPr/>
      <dgm:t>
        <a:bodyPr/>
        <a:lstStyle/>
        <a:p>
          <a:endParaRPr lang="hu-HU"/>
        </a:p>
      </dgm:t>
    </dgm:pt>
    <dgm:pt modelId="{F20C4CDB-4EB7-4F18-A140-03872EE6F8A2}" type="sibTrans" cxnId="{2B9DD3B5-1316-4E3C-80D1-AB78D19D8234}">
      <dgm:prSet/>
      <dgm:spPr/>
      <dgm:t>
        <a:bodyPr/>
        <a:lstStyle/>
        <a:p>
          <a:endParaRPr lang="hu-HU"/>
        </a:p>
      </dgm:t>
    </dgm:pt>
    <dgm:pt modelId="{C77D0E7C-B6BC-4D84-97A0-EC0A8A8EA20B}">
      <dgm:prSet phldrT="[Text]" custT="1"/>
      <dgm:spPr>
        <a:solidFill>
          <a:srgbClr val="C00000">
            <a:alpha val="54000"/>
          </a:srgbClr>
        </a:solidFill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hu-HU" sz="3600" dirty="0"/>
            <a:t>ismeri a fiatalok nyelvét</a:t>
          </a:r>
        </a:p>
      </dgm:t>
    </dgm:pt>
    <dgm:pt modelId="{E0068EF4-A5A6-433A-9899-6074D6EB691A}" type="parTrans" cxnId="{EA73A939-7EED-4330-8FA9-769D7BD47466}">
      <dgm:prSet/>
      <dgm:spPr/>
      <dgm:t>
        <a:bodyPr/>
        <a:lstStyle/>
        <a:p>
          <a:endParaRPr lang="hu-HU"/>
        </a:p>
      </dgm:t>
    </dgm:pt>
    <dgm:pt modelId="{E2D9DC6E-0B55-4C0D-AF03-4D3CB5AF7AFB}" type="sibTrans" cxnId="{EA73A939-7EED-4330-8FA9-769D7BD47466}">
      <dgm:prSet/>
      <dgm:spPr/>
      <dgm:t>
        <a:bodyPr/>
        <a:lstStyle/>
        <a:p>
          <a:endParaRPr lang="hu-HU"/>
        </a:p>
      </dgm:t>
    </dgm:pt>
    <dgm:pt modelId="{ACDAF19B-463B-418D-969E-3B17B6D6F81A}" type="pres">
      <dgm:prSet presAssocID="{2E655597-56EB-468B-95EF-FFF8499CF717}" presName="compositeShape" presStyleCnt="0">
        <dgm:presLayoutVars>
          <dgm:chMax val="7"/>
          <dgm:dir/>
          <dgm:resizeHandles val="exact"/>
        </dgm:presLayoutVars>
      </dgm:prSet>
      <dgm:spPr/>
    </dgm:pt>
    <dgm:pt modelId="{AC116035-D1E2-4B02-841E-18E7FA1B1A38}" type="pres">
      <dgm:prSet presAssocID="{2E655597-56EB-468B-95EF-FFF8499CF717}" presName="wedge1" presStyleLbl="node1" presStyleIdx="0" presStyleCnt="7"/>
      <dgm:spPr/>
    </dgm:pt>
    <dgm:pt modelId="{EA67E748-E9DD-48E2-A745-0546B5296982}" type="pres">
      <dgm:prSet presAssocID="{2E655597-56EB-468B-95EF-FFF8499CF71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8EB762AB-EA0F-4CF5-BC25-2038617CE3A2}" type="pres">
      <dgm:prSet presAssocID="{2E655597-56EB-468B-95EF-FFF8499CF717}" presName="wedge2" presStyleLbl="node1" presStyleIdx="1" presStyleCnt="7"/>
      <dgm:spPr/>
    </dgm:pt>
    <dgm:pt modelId="{7A1CA8C4-5492-4FA4-97ED-CA96C71EF33E}" type="pres">
      <dgm:prSet presAssocID="{2E655597-56EB-468B-95EF-FFF8499CF71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74144380-13BF-46F5-A2BD-0A67F08EC994}" type="pres">
      <dgm:prSet presAssocID="{2E655597-56EB-468B-95EF-FFF8499CF717}" presName="wedge3" presStyleLbl="node1" presStyleIdx="2" presStyleCnt="7" custScaleX="103363" custScaleY="105397"/>
      <dgm:spPr/>
    </dgm:pt>
    <dgm:pt modelId="{8AAA7E4E-10F9-4D90-B760-2F7EAE360EA5}" type="pres">
      <dgm:prSet presAssocID="{2E655597-56EB-468B-95EF-FFF8499CF71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3C8E8C04-9C79-4F42-A40F-848633A79997}" type="pres">
      <dgm:prSet presAssocID="{2E655597-56EB-468B-95EF-FFF8499CF717}" presName="wedge4" presStyleLbl="node1" presStyleIdx="3" presStyleCnt="7"/>
      <dgm:spPr/>
    </dgm:pt>
    <dgm:pt modelId="{9595CCDD-4D4D-4701-A53B-1BD23BFA1A09}" type="pres">
      <dgm:prSet presAssocID="{2E655597-56EB-468B-95EF-FFF8499CF71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C81149A7-CCD0-441B-AF26-BEE6E4BE19EE}" type="pres">
      <dgm:prSet presAssocID="{2E655597-56EB-468B-95EF-FFF8499CF717}" presName="wedge5" presStyleLbl="node1" presStyleIdx="4" presStyleCnt="7" custScaleX="106389" custScaleY="103727"/>
      <dgm:spPr/>
    </dgm:pt>
    <dgm:pt modelId="{71BC5480-0542-46D7-A3BE-C067CA00AAFE}" type="pres">
      <dgm:prSet presAssocID="{2E655597-56EB-468B-95EF-FFF8499CF71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D5ACA6DD-BA6D-46D9-B1F5-DD833287C6D5}" type="pres">
      <dgm:prSet presAssocID="{2E655597-56EB-468B-95EF-FFF8499CF717}" presName="wedge6" presStyleLbl="node1" presStyleIdx="5" presStyleCnt="7"/>
      <dgm:spPr/>
    </dgm:pt>
    <dgm:pt modelId="{5534B49E-368D-479B-8F53-5AB6FDD30ACA}" type="pres">
      <dgm:prSet presAssocID="{2E655597-56EB-468B-95EF-FFF8499CF71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43DE054E-9398-4365-ADCC-8F69DF7B531E}" type="pres">
      <dgm:prSet presAssocID="{2E655597-56EB-468B-95EF-FFF8499CF717}" presName="wedge7" presStyleLbl="node1" presStyleIdx="6" presStyleCnt="7" custScaleX="102864" custScaleY="105349"/>
      <dgm:spPr/>
    </dgm:pt>
    <dgm:pt modelId="{7282B1FC-FAE1-495E-A516-E00BB1FD28C0}" type="pres">
      <dgm:prSet presAssocID="{2E655597-56EB-468B-95EF-FFF8499CF71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4EB4D90B-8A11-409F-B95A-4BA917320619}" type="presOf" srcId="{C77D0E7C-B6BC-4D84-97A0-EC0A8A8EA20B}" destId="{5534B49E-368D-479B-8F53-5AB6FDD30ACA}" srcOrd="1" destOrd="0" presId="urn:microsoft.com/office/officeart/2005/8/layout/chart3"/>
    <dgm:cxn modelId="{A1CDE11C-2F0B-409A-A025-BFBCD877AD32}" type="presOf" srcId="{987A0A65-CDF5-4EE6-862E-684A5A90B1C0}" destId="{74144380-13BF-46F5-A2BD-0A67F08EC994}" srcOrd="0" destOrd="0" presId="urn:microsoft.com/office/officeart/2005/8/layout/chart3"/>
    <dgm:cxn modelId="{5325621E-57D6-41FA-88FC-613DD401DFB1}" srcId="{2E655597-56EB-468B-95EF-FFF8499CF717}" destId="{2B449FDE-9993-48A9-A897-084347155E72}" srcOrd="3" destOrd="0" parTransId="{4F60AB94-CD10-4350-BFF8-118184095C8E}" sibTransId="{3FC8C79F-B7C7-4AD5-8632-BC82429E7897}"/>
    <dgm:cxn modelId="{F3F44A2A-9B6E-4A9E-9332-B1253CDEFD36}" type="presOf" srcId="{284F9243-CD0C-428A-ACA9-55FFADC4E259}" destId="{43DE054E-9398-4365-ADCC-8F69DF7B531E}" srcOrd="0" destOrd="0" presId="urn:microsoft.com/office/officeart/2005/8/layout/chart3"/>
    <dgm:cxn modelId="{25EF1A2F-8B57-4835-9824-09BD9BF10C12}" type="presOf" srcId="{C36ECD7D-DE70-44DB-BE67-1614CC4A3EDE}" destId="{71BC5480-0542-46D7-A3BE-C067CA00AAFE}" srcOrd="1" destOrd="0" presId="urn:microsoft.com/office/officeart/2005/8/layout/chart3"/>
    <dgm:cxn modelId="{EA73A939-7EED-4330-8FA9-769D7BD47466}" srcId="{2E655597-56EB-468B-95EF-FFF8499CF717}" destId="{C77D0E7C-B6BC-4D84-97A0-EC0A8A8EA20B}" srcOrd="5" destOrd="0" parTransId="{E0068EF4-A5A6-433A-9899-6074D6EB691A}" sibTransId="{E2D9DC6E-0B55-4C0D-AF03-4D3CB5AF7AFB}"/>
    <dgm:cxn modelId="{4440E03B-989B-4FD6-A791-ADC361694136}" type="presOf" srcId="{CAD3444A-EC0D-42FA-B5B2-E31979E49678}" destId="{8EB762AB-EA0F-4CF5-BC25-2038617CE3A2}" srcOrd="0" destOrd="0" presId="urn:microsoft.com/office/officeart/2005/8/layout/chart3"/>
    <dgm:cxn modelId="{FBDA0868-A848-40BD-986B-03C0E56CEE9A}" type="presOf" srcId="{C36ECD7D-DE70-44DB-BE67-1614CC4A3EDE}" destId="{C81149A7-CCD0-441B-AF26-BEE6E4BE19EE}" srcOrd="0" destOrd="0" presId="urn:microsoft.com/office/officeart/2005/8/layout/chart3"/>
    <dgm:cxn modelId="{9A20417B-E647-42EA-9A83-AAED522FC99F}" srcId="{2E655597-56EB-468B-95EF-FFF8499CF717}" destId="{6D15934E-359B-4849-A68B-644EDB278C10}" srcOrd="0" destOrd="0" parTransId="{3AD9C312-4CA9-424B-96CC-4C2335128632}" sibTransId="{08AD7280-8D34-4D7E-A5DF-E13B5C2DD7B9}"/>
    <dgm:cxn modelId="{7C383882-622A-4EFD-8000-8F11051C6359}" type="presOf" srcId="{C77D0E7C-B6BC-4D84-97A0-EC0A8A8EA20B}" destId="{D5ACA6DD-BA6D-46D9-B1F5-DD833287C6D5}" srcOrd="0" destOrd="0" presId="urn:microsoft.com/office/officeart/2005/8/layout/chart3"/>
    <dgm:cxn modelId="{0C6DA390-85F2-4F83-A804-49225DF417A6}" type="presOf" srcId="{CAD3444A-EC0D-42FA-B5B2-E31979E49678}" destId="{7A1CA8C4-5492-4FA4-97ED-CA96C71EF33E}" srcOrd="1" destOrd="0" presId="urn:microsoft.com/office/officeart/2005/8/layout/chart3"/>
    <dgm:cxn modelId="{73AF9E97-DF03-4C5C-9522-8BD0E8E08CCF}" type="presOf" srcId="{2B449FDE-9993-48A9-A897-084347155E72}" destId="{9595CCDD-4D4D-4701-A53B-1BD23BFA1A09}" srcOrd="1" destOrd="0" presId="urn:microsoft.com/office/officeart/2005/8/layout/chart3"/>
    <dgm:cxn modelId="{2C6F759A-84C5-423A-B346-7B479E0ED6AC}" type="presOf" srcId="{2E655597-56EB-468B-95EF-FFF8499CF717}" destId="{ACDAF19B-463B-418D-969E-3B17B6D6F81A}" srcOrd="0" destOrd="0" presId="urn:microsoft.com/office/officeart/2005/8/layout/chart3"/>
    <dgm:cxn modelId="{5328B9A0-385B-4B97-AF30-C7191FEB4F39}" type="presOf" srcId="{2B449FDE-9993-48A9-A897-084347155E72}" destId="{3C8E8C04-9C79-4F42-A40F-848633A79997}" srcOrd="0" destOrd="0" presId="urn:microsoft.com/office/officeart/2005/8/layout/chart3"/>
    <dgm:cxn modelId="{0A2AB1A5-F862-40BE-9EDF-66763F02B23A}" srcId="{2E655597-56EB-468B-95EF-FFF8499CF717}" destId="{C36ECD7D-DE70-44DB-BE67-1614CC4A3EDE}" srcOrd="4" destOrd="0" parTransId="{605B4A59-8564-417E-8103-57F0B325C319}" sibTransId="{D874CF20-314A-4D33-9836-1F6B379F2351}"/>
    <dgm:cxn modelId="{30EF19B5-2366-4B1D-AC85-4573A062B363}" type="presOf" srcId="{6D15934E-359B-4849-A68B-644EDB278C10}" destId="{AC116035-D1E2-4B02-841E-18E7FA1B1A38}" srcOrd="0" destOrd="0" presId="urn:microsoft.com/office/officeart/2005/8/layout/chart3"/>
    <dgm:cxn modelId="{2B9DD3B5-1316-4E3C-80D1-AB78D19D8234}" srcId="{2E655597-56EB-468B-95EF-FFF8499CF717}" destId="{CAD3444A-EC0D-42FA-B5B2-E31979E49678}" srcOrd="1" destOrd="0" parTransId="{874F2812-458E-41C0-9373-A661640A999A}" sibTransId="{F20C4CDB-4EB7-4F18-A140-03872EE6F8A2}"/>
    <dgm:cxn modelId="{66165CD5-0B29-4D7A-8193-B969ED9A111F}" type="presOf" srcId="{987A0A65-CDF5-4EE6-862E-684A5A90B1C0}" destId="{8AAA7E4E-10F9-4D90-B760-2F7EAE360EA5}" srcOrd="1" destOrd="0" presId="urn:microsoft.com/office/officeart/2005/8/layout/chart3"/>
    <dgm:cxn modelId="{5DA9DDEB-4406-4086-A934-CCFA33AF7A15}" srcId="{2E655597-56EB-468B-95EF-FFF8499CF717}" destId="{987A0A65-CDF5-4EE6-862E-684A5A90B1C0}" srcOrd="2" destOrd="0" parTransId="{DDD544E6-E125-4B71-A424-F06C45109650}" sibTransId="{84D29457-3229-47D5-9590-E8908BE61F45}"/>
    <dgm:cxn modelId="{499C08F1-1E7E-49A8-966F-CD09C9CEE794}" type="presOf" srcId="{6D15934E-359B-4849-A68B-644EDB278C10}" destId="{EA67E748-E9DD-48E2-A745-0546B5296982}" srcOrd="1" destOrd="0" presId="urn:microsoft.com/office/officeart/2005/8/layout/chart3"/>
    <dgm:cxn modelId="{13CE18F5-7AFF-4D24-BF4D-44C82115FFB4}" srcId="{2E655597-56EB-468B-95EF-FFF8499CF717}" destId="{284F9243-CD0C-428A-ACA9-55FFADC4E259}" srcOrd="6" destOrd="0" parTransId="{F6DF03B9-FE8F-480A-8A59-F17771D83D86}" sibTransId="{F0CD8D1E-FDC2-4CED-AF6C-E0CC190B1A26}"/>
    <dgm:cxn modelId="{F38B34F8-F5D9-4FB4-89AF-142280B94CF0}" type="presOf" srcId="{284F9243-CD0C-428A-ACA9-55FFADC4E259}" destId="{7282B1FC-FAE1-495E-A516-E00BB1FD28C0}" srcOrd="1" destOrd="0" presId="urn:microsoft.com/office/officeart/2005/8/layout/chart3"/>
    <dgm:cxn modelId="{4FEA273C-BD79-4D17-9C9E-C60BA3AEE37D}" type="presParOf" srcId="{ACDAF19B-463B-418D-969E-3B17B6D6F81A}" destId="{AC116035-D1E2-4B02-841E-18E7FA1B1A38}" srcOrd="0" destOrd="0" presId="urn:microsoft.com/office/officeart/2005/8/layout/chart3"/>
    <dgm:cxn modelId="{8B7F1DC8-4004-429B-A6A7-8E29A0FE6B32}" type="presParOf" srcId="{ACDAF19B-463B-418D-969E-3B17B6D6F81A}" destId="{EA67E748-E9DD-48E2-A745-0546B5296982}" srcOrd="1" destOrd="0" presId="urn:microsoft.com/office/officeart/2005/8/layout/chart3"/>
    <dgm:cxn modelId="{E4D69ABA-7102-4DB2-B002-054979675D67}" type="presParOf" srcId="{ACDAF19B-463B-418D-969E-3B17B6D6F81A}" destId="{8EB762AB-EA0F-4CF5-BC25-2038617CE3A2}" srcOrd="2" destOrd="0" presId="urn:microsoft.com/office/officeart/2005/8/layout/chart3"/>
    <dgm:cxn modelId="{C74CCB0E-6056-499A-84E4-FAB34C5529F8}" type="presParOf" srcId="{ACDAF19B-463B-418D-969E-3B17B6D6F81A}" destId="{7A1CA8C4-5492-4FA4-97ED-CA96C71EF33E}" srcOrd="3" destOrd="0" presId="urn:microsoft.com/office/officeart/2005/8/layout/chart3"/>
    <dgm:cxn modelId="{46943868-7679-447C-A22E-CA7056BE15B8}" type="presParOf" srcId="{ACDAF19B-463B-418D-969E-3B17B6D6F81A}" destId="{74144380-13BF-46F5-A2BD-0A67F08EC994}" srcOrd="4" destOrd="0" presId="urn:microsoft.com/office/officeart/2005/8/layout/chart3"/>
    <dgm:cxn modelId="{A8A0D5E8-834D-4391-9D0A-05E1C8E46E72}" type="presParOf" srcId="{ACDAF19B-463B-418D-969E-3B17B6D6F81A}" destId="{8AAA7E4E-10F9-4D90-B760-2F7EAE360EA5}" srcOrd="5" destOrd="0" presId="urn:microsoft.com/office/officeart/2005/8/layout/chart3"/>
    <dgm:cxn modelId="{AE48EAB5-D3C8-4044-9F84-128C70B4EE60}" type="presParOf" srcId="{ACDAF19B-463B-418D-969E-3B17B6D6F81A}" destId="{3C8E8C04-9C79-4F42-A40F-848633A79997}" srcOrd="6" destOrd="0" presId="urn:microsoft.com/office/officeart/2005/8/layout/chart3"/>
    <dgm:cxn modelId="{CE9110EF-1C34-43E2-8B0D-E6DEF563B822}" type="presParOf" srcId="{ACDAF19B-463B-418D-969E-3B17B6D6F81A}" destId="{9595CCDD-4D4D-4701-A53B-1BD23BFA1A09}" srcOrd="7" destOrd="0" presId="urn:microsoft.com/office/officeart/2005/8/layout/chart3"/>
    <dgm:cxn modelId="{199F0804-59BD-4D81-BE4E-B2A4BF2ABC9A}" type="presParOf" srcId="{ACDAF19B-463B-418D-969E-3B17B6D6F81A}" destId="{C81149A7-CCD0-441B-AF26-BEE6E4BE19EE}" srcOrd="8" destOrd="0" presId="urn:microsoft.com/office/officeart/2005/8/layout/chart3"/>
    <dgm:cxn modelId="{02B2BC31-A984-4420-9CBB-B5C0A3CFF7B9}" type="presParOf" srcId="{ACDAF19B-463B-418D-969E-3B17B6D6F81A}" destId="{71BC5480-0542-46D7-A3BE-C067CA00AAFE}" srcOrd="9" destOrd="0" presId="urn:microsoft.com/office/officeart/2005/8/layout/chart3"/>
    <dgm:cxn modelId="{417EA03D-DF69-4792-9784-330CAF466AB8}" type="presParOf" srcId="{ACDAF19B-463B-418D-969E-3B17B6D6F81A}" destId="{D5ACA6DD-BA6D-46D9-B1F5-DD833287C6D5}" srcOrd="10" destOrd="0" presId="urn:microsoft.com/office/officeart/2005/8/layout/chart3"/>
    <dgm:cxn modelId="{CE4059FB-2D36-482B-B5BF-89AB238721ED}" type="presParOf" srcId="{ACDAF19B-463B-418D-969E-3B17B6D6F81A}" destId="{5534B49E-368D-479B-8F53-5AB6FDD30ACA}" srcOrd="11" destOrd="0" presId="urn:microsoft.com/office/officeart/2005/8/layout/chart3"/>
    <dgm:cxn modelId="{A05FE940-5710-4DAC-97F5-93BE6DF89BF0}" type="presParOf" srcId="{ACDAF19B-463B-418D-969E-3B17B6D6F81A}" destId="{43DE054E-9398-4365-ADCC-8F69DF7B531E}" srcOrd="12" destOrd="0" presId="urn:microsoft.com/office/officeart/2005/8/layout/chart3"/>
    <dgm:cxn modelId="{F93EEE37-37DE-49D8-8E7C-6361909899DA}" type="presParOf" srcId="{ACDAF19B-463B-418D-969E-3B17B6D6F81A}" destId="{7282B1FC-FAE1-495E-A516-E00BB1FD28C0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36A05-06AB-4BAB-AD8D-926F29385DC3}">
      <dsp:nvSpPr>
        <dsp:cNvPr id="0" name=""/>
        <dsp:cNvSpPr/>
      </dsp:nvSpPr>
      <dsp:spPr>
        <a:xfrm rot="5400000">
          <a:off x="10893126" y="-4651387"/>
          <a:ext cx="1397210" cy="109098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900" kern="1200" dirty="0"/>
            <a:t>40-45 perc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900" kern="1200" dirty="0"/>
            <a:t>bemelegítés a csoportmunkára, feszültségoldás</a:t>
          </a:r>
        </a:p>
      </dsp:txBody>
      <dsp:txXfrm rot="-5400000">
        <a:off x="6136799" y="173146"/>
        <a:ext cx="10841658" cy="1260798"/>
      </dsp:txXfrm>
    </dsp:sp>
    <dsp:sp modelId="{14E44765-7F10-4A7A-AAE5-FD47F26A019B}">
      <dsp:nvSpPr>
        <dsp:cNvPr id="0" name=""/>
        <dsp:cNvSpPr/>
      </dsp:nvSpPr>
      <dsp:spPr>
        <a:xfrm>
          <a:off x="0" y="3698"/>
          <a:ext cx="6136799" cy="15996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700" kern="1200" dirty="0"/>
            <a:t>Ismerkedés</a:t>
          </a:r>
        </a:p>
      </dsp:txBody>
      <dsp:txXfrm>
        <a:off x="78091" y="81789"/>
        <a:ext cx="5980617" cy="1443510"/>
      </dsp:txXfrm>
    </dsp:sp>
    <dsp:sp modelId="{C796F561-B023-43AE-BB23-70B3724B9E32}">
      <dsp:nvSpPr>
        <dsp:cNvPr id="0" name=""/>
        <dsp:cNvSpPr/>
      </dsp:nvSpPr>
      <dsp:spPr>
        <a:xfrm rot="5400000">
          <a:off x="10917802" y="-2946110"/>
          <a:ext cx="1347858" cy="1090986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900" kern="1200" dirty="0"/>
            <a:t>25-30 perc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900" kern="1200" dirty="0"/>
            <a:t>IG ajánlat, elérés, kallódó fiatalok sokfélék</a:t>
          </a:r>
        </a:p>
      </dsp:txBody>
      <dsp:txXfrm rot="-5400000">
        <a:off x="6136800" y="1900689"/>
        <a:ext cx="10844067" cy="1216264"/>
      </dsp:txXfrm>
    </dsp:sp>
    <dsp:sp modelId="{24D3BC7A-047F-48CB-836A-F9587C5742AD}">
      <dsp:nvSpPr>
        <dsp:cNvPr id="0" name=""/>
        <dsp:cNvSpPr/>
      </dsp:nvSpPr>
      <dsp:spPr>
        <a:xfrm>
          <a:off x="0" y="1729960"/>
          <a:ext cx="6136799" cy="1557721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700" kern="1200" dirty="0"/>
            <a:t>Ki a célcsoport?</a:t>
          </a:r>
        </a:p>
      </dsp:txBody>
      <dsp:txXfrm>
        <a:off x="76042" y="1806002"/>
        <a:ext cx="5984715" cy="1405637"/>
      </dsp:txXfrm>
    </dsp:sp>
    <dsp:sp modelId="{EBD04686-7D71-4801-9CBD-C3FBBA7DA692}">
      <dsp:nvSpPr>
        <dsp:cNvPr id="0" name=""/>
        <dsp:cNvSpPr/>
      </dsp:nvSpPr>
      <dsp:spPr>
        <a:xfrm rot="5400000">
          <a:off x="10852320" y="-992491"/>
          <a:ext cx="1478822" cy="1090986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900" kern="1200" dirty="0"/>
            <a:t>60-70 perc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900" kern="1200" dirty="0"/>
            <a:t>személyes élmény, sokféle motiváció, célcsoportra kell szabni az üzeneteket, formát, csatornát</a:t>
          </a:r>
        </a:p>
      </dsp:txBody>
      <dsp:txXfrm rot="-5400000">
        <a:off x="6136799" y="3795220"/>
        <a:ext cx="10837674" cy="1334442"/>
      </dsp:txXfrm>
    </dsp:sp>
    <dsp:sp modelId="{1EAF9551-5C30-47BD-84AB-6BCEF534A813}">
      <dsp:nvSpPr>
        <dsp:cNvPr id="0" name=""/>
        <dsp:cNvSpPr/>
      </dsp:nvSpPr>
      <dsp:spPr>
        <a:xfrm>
          <a:off x="0" y="3414252"/>
          <a:ext cx="6136799" cy="20963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700" kern="1200" dirty="0"/>
            <a:t>Hogyan érjük el őket?</a:t>
          </a:r>
        </a:p>
      </dsp:txBody>
      <dsp:txXfrm>
        <a:off x="102337" y="3516589"/>
        <a:ext cx="5932125" cy="1891703"/>
      </dsp:txXfrm>
    </dsp:sp>
    <dsp:sp modelId="{A7315CB6-9DFF-442C-A501-6FFA25D0E9BB}">
      <dsp:nvSpPr>
        <dsp:cNvPr id="0" name=""/>
        <dsp:cNvSpPr/>
      </dsp:nvSpPr>
      <dsp:spPr>
        <a:xfrm rot="5400000">
          <a:off x="10579172" y="1447967"/>
          <a:ext cx="2025119" cy="10909864"/>
        </a:xfrm>
        <a:prstGeom prst="round2SameRect">
          <a:avLst/>
        </a:prstGeom>
        <a:solidFill>
          <a:srgbClr val="C00000">
            <a:alpha val="35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900" kern="1200" dirty="0"/>
            <a:t>80-100 perc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900" kern="1200" dirty="0"/>
            <a:t>sokféle erőforrás kell; mindenki tud adni és kapni is valamit; együtt több erőforrásunk van</a:t>
          </a:r>
        </a:p>
      </dsp:txBody>
      <dsp:txXfrm rot="-5400000">
        <a:off x="6136800" y="5989197"/>
        <a:ext cx="10811006" cy="1827403"/>
      </dsp:txXfrm>
    </dsp:sp>
    <dsp:sp modelId="{0BD936F0-A452-43CA-B101-28FFCF238ACF}">
      <dsp:nvSpPr>
        <dsp:cNvPr id="0" name=""/>
        <dsp:cNvSpPr/>
      </dsp:nvSpPr>
      <dsp:spPr>
        <a:xfrm>
          <a:off x="0" y="5637200"/>
          <a:ext cx="6136799" cy="2531398"/>
        </a:xfrm>
        <a:prstGeom prst="roundRect">
          <a:avLst/>
        </a:prstGeom>
        <a:solidFill>
          <a:srgbClr val="B81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700" kern="1200" dirty="0"/>
            <a:t>Hogyan tudunk együttműködni ebben?</a:t>
          </a:r>
        </a:p>
      </dsp:txBody>
      <dsp:txXfrm>
        <a:off x="123573" y="5760773"/>
        <a:ext cx="5889653" cy="2284252"/>
      </dsp:txXfrm>
    </dsp:sp>
    <dsp:sp modelId="{72059664-B45C-4FDD-9830-2D4ADE5DE9EA}">
      <dsp:nvSpPr>
        <dsp:cNvPr id="0" name=""/>
        <dsp:cNvSpPr/>
      </dsp:nvSpPr>
      <dsp:spPr>
        <a:xfrm rot="5400000">
          <a:off x="10938195" y="3628235"/>
          <a:ext cx="1307072" cy="10909864"/>
        </a:xfrm>
        <a:prstGeom prst="round2SameRect">
          <a:avLst/>
        </a:prstGeom>
        <a:solidFill>
          <a:schemeClr val="bg1">
            <a:lumMod val="65000"/>
            <a:alpha val="46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900" kern="1200" dirty="0"/>
            <a:t>45-50 perc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900" kern="1200" dirty="0"/>
            <a:t>elköteleződés megerősítése, ötletek konkretizálása</a:t>
          </a:r>
        </a:p>
      </dsp:txBody>
      <dsp:txXfrm rot="-5400000">
        <a:off x="6136799" y="8493437"/>
        <a:ext cx="10846058" cy="1179460"/>
      </dsp:txXfrm>
    </dsp:sp>
    <dsp:sp modelId="{CB216A3D-A30C-42A7-997A-EEBC0B6F6765}">
      <dsp:nvSpPr>
        <dsp:cNvPr id="0" name=""/>
        <dsp:cNvSpPr/>
      </dsp:nvSpPr>
      <dsp:spPr>
        <a:xfrm>
          <a:off x="0" y="8295168"/>
          <a:ext cx="6136799" cy="1575998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700" kern="1200" dirty="0"/>
            <a:t>Reflexió, hogyan tovább?</a:t>
          </a:r>
        </a:p>
      </dsp:txBody>
      <dsp:txXfrm>
        <a:off x="76934" y="8372102"/>
        <a:ext cx="5982931" cy="1422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16035-D1E2-4B02-841E-18E7FA1B1A38}">
      <dsp:nvSpPr>
        <dsp:cNvPr id="0" name=""/>
        <dsp:cNvSpPr/>
      </dsp:nvSpPr>
      <dsp:spPr>
        <a:xfrm>
          <a:off x="3802536" y="534552"/>
          <a:ext cx="9726225" cy="9726225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hu-HU" sz="4000" kern="1200" dirty="0"/>
            <a:t>ismeri az IG aktuális eszközeit</a:t>
          </a:r>
        </a:p>
      </dsp:txBody>
      <dsp:txXfrm>
        <a:off x="8761753" y="1460859"/>
        <a:ext cx="2663133" cy="1678931"/>
      </dsp:txXfrm>
    </dsp:sp>
    <dsp:sp modelId="{8EB762AB-EA0F-4CF5-BC25-2038617CE3A2}">
      <dsp:nvSpPr>
        <dsp:cNvPr id="0" name=""/>
        <dsp:cNvSpPr/>
      </dsp:nvSpPr>
      <dsp:spPr>
        <a:xfrm>
          <a:off x="3551275" y="1055600"/>
          <a:ext cx="9726225" cy="9726225"/>
        </a:xfrm>
        <a:prstGeom prst="pie">
          <a:avLst>
            <a:gd name="adj1" fmla="val 19285716"/>
            <a:gd name="adj2" fmla="val 771428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hu-HU" sz="3200" kern="1200" dirty="0">
              <a:effectLst/>
              <a:ea typeface="Calibri" panose="020F0502020204030204" pitchFamily="34" charset="0"/>
              <a:cs typeface="Calibri" panose="020F0502020204030204" pitchFamily="34" charset="0"/>
            </a:rPr>
            <a:t>hozzáfér népszerű kommunikációs csatornákhoz (FB, Insta, stb)</a:t>
          </a:r>
          <a:endParaRPr lang="hu-HU" sz="3200" kern="1200" dirty="0"/>
        </a:p>
      </dsp:txBody>
      <dsp:txXfrm>
        <a:off x="10209108" y="4529252"/>
        <a:ext cx="2825236" cy="1794720"/>
      </dsp:txXfrm>
    </dsp:sp>
    <dsp:sp modelId="{74144380-13BF-46F5-A2BD-0A67F08EC994}">
      <dsp:nvSpPr>
        <dsp:cNvPr id="0" name=""/>
        <dsp:cNvSpPr/>
      </dsp:nvSpPr>
      <dsp:spPr>
        <a:xfrm>
          <a:off x="3387729" y="793137"/>
          <a:ext cx="10053318" cy="10251149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effectLst/>
              <a:ea typeface="Calibri" panose="020F0502020204030204" pitchFamily="34" charset="0"/>
              <a:cs typeface="Calibri" panose="020F0502020204030204" pitchFamily="34" charset="0"/>
            </a:rPr>
            <a:t>van szakember kapacitása az üzenetek eljuttatására</a:t>
          </a:r>
          <a:endParaRPr lang="hu-HU" sz="3200" kern="1200" dirty="0"/>
        </a:p>
      </dsp:txBody>
      <dsp:txXfrm>
        <a:off x="9850576" y="6895012"/>
        <a:ext cx="2633012" cy="1952599"/>
      </dsp:txXfrm>
    </dsp:sp>
    <dsp:sp modelId="{3C8E8C04-9C79-4F42-A40F-848633A79997}">
      <dsp:nvSpPr>
        <dsp:cNvPr id="0" name=""/>
        <dsp:cNvSpPr/>
      </dsp:nvSpPr>
      <dsp:spPr>
        <a:xfrm>
          <a:off x="3551275" y="1055600"/>
          <a:ext cx="9726225" cy="9726225"/>
        </a:xfrm>
        <a:prstGeom prst="pie">
          <a:avLst>
            <a:gd name="adj1" fmla="val 3857226"/>
            <a:gd name="adj2" fmla="val 6942858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effectLst/>
              <a:ea typeface="Calibri" panose="020F0502020204030204" pitchFamily="34" charset="0"/>
              <a:cs typeface="Calibri" panose="020F0502020204030204" pitchFamily="34" charset="0"/>
            </a:rPr>
            <a:t>szakember kapacitás: ott tud lenni a „terepen”</a:t>
          </a:r>
          <a:endParaRPr lang="hu-HU" sz="3200" kern="12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111769" y="8697634"/>
        <a:ext cx="2605239" cy="1852614"/>
      </dsp:txXfrm>
    </dsp:sp>
    <dsp:sp modelId="{C81149A7-CCD0-441B-AF26-BEE6E4BE19EE}">
      <dsp:nvSpPr>
        <dsp:cNvPr id="0" name=""/>
        <dsp:cNvSpPr/>
      </dsp:nvSpPr>
      <dsp:spPr>
        <a:xfrm>
          <a:off x="3240571" y="874351"/>
          <a:ext cx="10347634" cy="10088722"/>
        </a:xfrm>
        <a:prstGeom prst="pie">
          <a:avLst>
            <a:gd name="adj1" fmla="val 6942858"/>
            <a:gd name="adj2" fmla="val 10028574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hu-HU" sz="3200" kern="1200" dirty="0">
              <a:effectLst/>
              <a:ea typeface="Calibri" panose="020F0502020204030204" pitchFamily="34" charset="0"/>
              <a:cs typeface="Calibri" panose="020F0502020204030204" pitchFamily="34" charset="0"/>
            </a:rPr>
            <a:t>érti a kallódó fiatalok motivációit, ismeri a problémáikat</a:t>
          </a:r>
          <a:endParaRPr lang="hu-HU" sz="3200" kern="1200" dirty="0"/>
        </a:p>
      </dsp:txBody>
      <dsp:txXfrm>
        <a:off x="4226060" y="6879543"/>
        <a:ext cx="2710094" cy="1921661"/>
      </dsp:txXfrm>
    </dsp:sp>
    <dsp:sp modelId="{D5ACA6DD-BA6D-46D9-B1F5-DD833287C6D5}">
      <dsp:nvSpPr>
        <dsp:cNvPr id="0" name=""/>
        <dsp:cNvSpPr/>
      </dsp:nvSpPr>
      <dsp:spPr>
        <a:xfrm>
          <a:off x="3551275" y="1055600"/>
          <a:ext cx="9726225" cy="9726225"/>
        </a:xfrm>
        <a:prstGeom prst="pie">
          <a:avLst>
            <a:gd name="adj1" fmla="val 10028574"/>
            <a:gd name="adj2" fmla="val 13114284"/>
          </a:avLst>
        </a:prstGeom>
        <a:solidFill>
          <a:srgbClr val="C00000">
            <a:alpha val="5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hu-HU" sz="3600" kern="1200" dirty="0"/>
            <a:t>ismeri a fiatalok nyelvét</a:t>
          </a:r>
        </a:p>
      </dsp:txBody>
      <dsp:txXfrm>
        <a:off x="3794431" y="4529252"/>
        <a:ext cx="2825236" cy="1794720"/>
      </dsp:txXfrm>
    </dsp:sp>
    <dsp:sp modelId="{43DE054E-9398-4365-ADCC-8F69DF7B531E}">
      <dsp:nvSpPr>
        <dsp:cNvPr id="0" name=""/>
        <dsp:cNvSpPr/>
      </dsp:nvSpPr>
      <dsp:spPr>
        <a:xfrm>
          <a:off x="3411996" y="795472"/>
          <a:ext cx="10004784" cy="10246481"/>
        </a:xfrm>
        <a:prstGeom prst="pie">
          <a:avLst>
            <a:gd name="adj1" fmla="val 13114284"/>
            <a:gd name="adj2" fmla="val 162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hu-HU" sz="3200" kern="1200" dirty="0">
              <a:effectLst/>
              <a:ea typeface="Calibri" panose="020F0502020204030204" pitchFamily="34" charset="0"/>
              <a:cs typeface="Calibri" panose="020F0502020204030204" pitchFamily="34" charset="0"/>
            </a:rPr>
            <a:t>„hivatalból” találkozik kallódó fiatalokkal / gyerekükkel/ szüleikkel</a:t>
          </a:r>
          <a:endParaRPr lang="hu-HU" sz="3200" kern="1200" dirty="0"/>
        </a:p>
      </dsp:txBody>
      <dsp:txXfrm>
        <a:off x="5579699" y="1771327"/>
        <a:ext cx="2739405" cy="1768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5B88218-B188-4477-8B00-F7E592FD5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8F33F7-1C6C-446A-A72D-0CB50E81E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DE29-1F7D-44C2-8C49-1E3AE93DE45F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BA7BFD-D28C-477E-827E-20FB4040F1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5BC81C-BE37-4066-B24E-1F1F4061D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35C8-539E-4540-85CA-3E1C20B33D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65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pPr/>
              <a:t>16/06/2022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89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49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54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27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22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Komlói workshop: óvoda?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6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09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Célok: legyen alkalom együttgondolkodásra, infocsere a fiatalokról, erős fókusz az erőforrásokon, hogy tudatosítsuk az együttműködésben rejlő lehetőségeket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49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Foglalkoztatási osztály szán erre vmennyi időt, kapacitást, cserében kap szaktudást, információt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27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05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Tréneri kérdőív 1) forgatókönyv tesztelése 2) eredményesség </a:t>
            </a:r>
          </a:p>
          <a:p>
            <a:r>
              <a:rPr lang="hu-HU" dirty="0"/>
              <a:t>Résztvevői kérdőív: eredményesség</a:t>
            </a:r>
          </a:p>
          <a:p>
            <a:r>
              <a:rPr lang="hu-HU" dirty="0"/>
              <a:t>Flipchartok:  jó gyakorlatok, ötletek doku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ITM= innovációs és techn minisztérium -&gt; TIM= tech és ipari min.;  Temesszentandrási Judit</a:t>
            </a:r>
          </a:p>
          <a:p>
            <a:r>
              <a:rPr lang="hu-HU" dirty="0"/>
              <a:t>Célunk: átadjuk a tapasztalatokat. Covid miatt nem volt tökéletes de úgy látjuk, h működik a módszer</a:t>
            </a:r>
          </a:p>
          <a:p>
            <a:r>
              <a:rPr lang="hu-HU" dirty="0"/>
              <a:t>Bátorítjuk, hogy kérdezzenek –megyei és járási szint, vezetők és megvalósítók is, igyekszünk mindenki számára mondani vmi hasznosat, de még jobb, ha kérdeznek!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46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239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1) Sikerült megtalálni a nyitott szakértőket  2) javult a nyitottság ahol kevésbé volt meg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71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motiváció: a fiatalok elérése fontos feladat (probléma-érzékelés)</a:t>
            </a: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 nyitottság és megerősítés, hogy van értelme együttműködni</a:t>
            </a: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 inspiráció a lehetséges eszközökre, elérési motiválási módszerek</a:t>
            </a: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 személyes kapcsolódás potenciális partnerekhez</a:t>
            </a: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800" b="0" i="0" u="none" strike="noStrike" kern="120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E - intenzitás: résztvevők, időtartam;  F - NFSZ részvétel </a:t>
            </a: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33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Kép: Orosháza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Itt</a:t>
            </a:r>
            <a:r>
              <a:rPr lang="hu-HU" baseline="0" dirty="0"/>
              <a:t> az adatok nem a pályakezdőkre, hanem a nem tanuló nem dolgozó fiatalokra vonatkoznak (neet)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8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5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83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60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8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6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9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5142197-8E0C-48B0-8F5F-8A440339D3B8}"/>
              </a:ext>
            </a:extLst>
          </p:cNvPr>
          <p:cNvSpPr/>
          <p:nvPr userDrawn="1"/>
        </p:nvSpPr>
        <p:spPr>
          <a:xfrm>
            <a:off x="0" y="11255635"/>
            <a:ext cx="24380824" cy="252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921964"/>
            <a:ext cx="18332511" cy="1231106"/>
          </a:xfrm>
        </p:spPr>
        <p:txBody>
          <a:bodyPr wrap="square" lIns="0" tIns="0" rIns="0" bIns="0" anchor="b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rgbClr val="B81639"/>
                </a:solidFill>
              </a:defRPr>
            </a:lvl1pPr>
          </a:lstStyle>
          <a:p>
            <a:fld id="{35900153-C3D1-4B62-A437-E57CAB8AEB13}" type="datetime1">
              <a:rPr lang="nb-NO" smtClean="0"/>
              <a:pPr/>
              <a:t>16.06.2022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FF220B5-E19B-436E-956E-10548D65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8029816"/>
            <a:ext cx="15415728" cy="3227431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B7E2D0A0-436E-4ADB-ACB8-C5561D25E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2E0632DF-9F68-4FCE-A208-DFD0F8073F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16682557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16682557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46E1382-9457-4995-A61D-9B34C403A1B1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057A095-ECEE-410B-A417-9F41CD0065A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227730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B4F7664-C4CB-4385-960C-6C56A16C4E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844F20-6388-4CE6-A610-1AFC563942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67D67A2-A6AD-4680-916A-4B0912D5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614787"/>
            <a:ext cx="24392812" cy="70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6681926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D193FD6-5ABF-47A2-8373-59BC42A4470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C700638-0CAF-483C-BB34-AB88E67DF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10486982"/>
            <a:ext cx="15415728" cy="322743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C44E8499-75E5-4971-88D3-9EBE8F870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673FD3F-5FDD-41D1-9BC3-C817CD81CF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3048BB-54A7-4F75-930C-FC3000C89EB7}"/>
              </a:ext>
            </a:extLst>
          </p:cNvPr>
          <p:cNvSpPr txBox="1"/>
          <p:nvPr userDrawn="1"/>
        </p:nvSpPr>
        <p:spPr>
          <a:xfrm>
            <a:off x="1260157" y="12296712"/>
            <a:ext cx="7791859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i="0" dirty="0">
                <a:solidFill>
                  <a:schemeClr val="bg1"/>
                </a:solidFill>
              </a:rPr>
              <a:t>The „Youth employment partnerSHIP” project is funded by Iceland, Liechtenstein and Norway through the EEA and Norway Grants Fund for Youth Employment. </a:t>
            </a:r>
            <a:endParaRPr lang="pl-PL" sz="1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51" r:id="rId7"/>
    <p:sldLayoutId id="2147483654" r:id="rId8"/>
    <p:sldLayoutId id="2147483663" r:id="rId9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udapestinstitute.eu/index.php/projektek/adatlap/ibs_youth_guarantee_impact_evaluation/hu" TargetMode="External"/><Relationship Id="rId2" Type="http://schemas.openxmlformats.org/officeDocument/2006/relationships/hyperlink" Target="http://yepartnership.ibs.org.pl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kti.krtk.hu/wp-content/uploads/2020/01/mt_2018_hun.pdf" TargetMode="External"/><Relationship Id="rId4" Type="http://schemas.openxmlformats.org/officeDocument/2006/relationships/hyperlink" Target="http://budapestinstitute.eu/index.php/projektek/adatlap/supporting_employers_hiring_low_skill_roma_youth/h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apestinstitute.eu/uploads/YEP_wage_subsidies_study_1602202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dapestinstitute.eu/index.php/projektek/adatlap/ibs_youth_guarantee_impact_evaluation/h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030" y="5300457"/>
            <a:ext cx="22098606" cy="2462213"/>
          </a:xfrm>
        </p:spPr>
        <p:txBody>
          <a:bodyPr/>
          <a:lstStyle/>
          <a:p>
            <a:r>
              <a:rPr lang="hu-HU" dirty="0"/>
              <a:t>Helyi együttműködés az inaktív fiatalok elérésében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DFCCA55-E988-404C-B04B-5B4781F8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219519" y="12308856"/>
            <a:ext cx="3985698" cy="553998"/>
          </a:xfrm>
        </p:spPr>
        <p:txBody>
          <a:bodyPr/>
          <a:lstStyle/>
          <a:p>
            <a:r>
              <a:rPr lang="hu-HU" dirty="0"/>
              <a:t>202</a:t>
            </a:r>
            <a:r>
              <a:rPr lang="en-GB" dirty="0"/>
              <a:t>2</a:t>
            </a:r>
            <a:r>
              <a:rPr lang="hu-HU" dirty="0"/>
              <a:t>. j</a:t>
            </a:r>
            <a:r>
              <a:rPr lang="en-GB" dirty="0" err="1"/>
              <a:t>únius</a:t>
            </a:r>
            <a:r>
              <a:rPr lang="en-GB" dirty="0"/>
              <a:t> 2.</a:t>
            </a:r>
            <a:endParaRPr lang="hu-HU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7030" y="12312800"/>
            <a:ext cx="6986266" cy="461665"/>
          </a:xfrm>
        </p:spPr>
        <p:txBody>
          <a:bodyPr/>
          <a:lstStyle/>
          <a:p>
            <a:pPr algn="ctr"/>
            <a:r>
              <a:rPr lang="hu-HU" dirty="0"/>
              <a:t>Scharle Ágota,  Budapest Intézet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7747" y="12312800"/>
            <a:ext cx="6767125" cy="461665"/>
          </a:xfrm>
        </p:spPr>
        <p:txBody>
          <a:bodyPr/>
          <a:lstStyle/>
          <a:p>
            <a:r>
              <a:rPr lang="en-GB" dirty="0"/>
              <a:t>Budapest, </a:t>
            </a:r>
            <a:r>
              <a:rPr lang="en-GB" dirty="0" err="1"/>
              <a:t>Európa</a:t>
            </a:r>
            <a:r>
              <a:rPr lang="en-GB" dirty="0"/>
              <a:t> Pont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916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0443732" cy="1846659"/>
          </a:xfrm>
        </p:spPr>
        <p:txBody>
          <a:bodyPr/>
          <a:lstStyle/>
          <a:p>
            <a:r>
              <a:rPr lang="en-GB" sz="6000" dirty="0" err="1"/>
              <a:t>Bevonási</a:t>
            </a:r>
            <a:r>
              <a:rPr lang="en-GB" sz="6000" dirty="0"/>
              <a:t> </a:t>
            </a:r>
            <a:r>
              <a:rPr lang="en-GB" sz="6000" dirty="0" err="1"/>
              <a:t>arány</a:t>
            </a:r>
            <a:r>
              <a:rPr lang="en-GB" sz="6000" dirty="0"/>
              <a:t>, </a:t>
            </a:r>
            <a:r>
              <a:rPr lang="en-GB" sz="6000" dirty="0" err="1"/>
              <a:t>az</a:t>
            </a:r>
            <a:r>
              <a:rPr lang="en-GB" sz="6000" dirty="0"/>
              <a:t> IG </a:t>
            </a:r>
            <a:r>
              <a:rPr lang="en-GB" sz="6000" dirty="0" err="1"/>
              <a:t>kezdeti</a:t>
            </a:r>
            <a:r>
              <a:rPr lang="en-GB" sz="6000" dirty="0"/>
              <a:t> </a:t>
            </a:r>
            <a:r>
              <a:rPr lang="en-GB" sz="6000" dirty="0" err="1"/>
              <a:t>szakaszában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6" y="2554014"/>
            <a:ext cx="23049186" cy="10089931"/>
          </a:xfrm>
        </p:spPr>
        <p:txBody>
          <a:bodyPr>
            <a:normAutofit/>
          </a:bodyPr>
          <a:lstStyle/>
          <a:p>
            <a:r>
              <a:rPr lang="hu-HU" sz="3600" dirty="0"/>
              <a:t>A járások jelentős részében 30-50% között szóródott a bevont fiatalok aránya </a:t>
            </a:r>
          </a:p>
          <a:p>
            <a:pPr lvl="1"/>
            <a:r>
              <a:rPr lang="hu-HU" sz="3600" dirty="0"/>
              <a:t>Az alacsony bevonási arányal rendelkező 20 járásban 20% alatt volt, a legmagasabb bevonási aránnyal rendelkező  20 járásban pedig 60% körül </a:t>
            </a:r>
          </a:p>
          <a:p>
            <a:pPr lvl="1"/>
            <a:r>
              <a:rPr lang="hu-HU" sz="3600" dirty="0"/>
              <a:t>Bizonyos megyékben általában magasabb volt a regisztráció, de megyéken belül is vannak nagy különbségek</a:t>
            </a:r>
          </a:p>
          <a:p>
            <a:r>
              <a:rPr lang="hu-HU" sz="3600" dirty="0"/>
              <a:t>Statisztikai elemzés alapján elmondható, hogy </a:t>
            </a:r>
          </a:p>
          <a:p>
            <a:pPr lvl="1"/>
            <a:r>
              <a:rPr lang="hu-HU" sz="3600" dirty="0"/>
              <a:t>Nem elsősorban annak tudható be, hogy bizonyos járásokban eltér a fiatalok </a:t>
            </a:r>
            <a:r>
              <a:rPr lang="hu-HU" sz="3600" dirty="0" err="1"/>
              <a:t>iskolázottsága</a:t>
            </a:r>
            <a:r>
              <a:rPr lang="hu-HU" sz="3600" dirty="0"/>
              <a:t>   </a:t>
            </a:r>
          </a:p>
          <a:p>
            <a:pPr lvl="1"/>
            <a:r>
              <a:rPr lang="hu-HU" sz="3600" dirty="0"/>
              <a:t>A fejlettebb járásokban alacsonyabb a regisztrációs hajlandóság </a:t>
            </a:r>
          </a:p>
          <a:p>
            <a:pPr lvl="1"/>
            <a:r>
              <a:rPr lang="hu-HU" sz="3600" dirty="0"/>
              <a:t>Ahol ügyfelező munkatárs dolgozik a járási osztályon, ott enyhén magasabb a bevonási arány </a:t>
            </a:r>
            <a:endParaRPr lang="hu-H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pl-PL" sz="5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80E79-F1A8-A32B-85BF-26CE7A10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99" y="6811482"/>
            <a:ext cx="83827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1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1347366" cy="1846659"/>
          </a:xfrm>
        </p:spPr>
        <p:txBody>
          <a:bodyPr/>
          <a:lstStyle/>
          <a:p>
            <a:r>
              <a:rPr lang="en-GB" sz="6000" dirty="0" err="1"/>
              <a:t>Mit</a:t>
            </a:r>
            <a:r>
              <a:rPr lang="en-GB" sz="6000" dirty="0"/>
              <a:t> </a:t>
            </a:r>
            <a:r>
              <a:rPr lang="en-GB" sz="6000" dirty="0" err="1"/>
              <a:t>tehet</a:t>
            </a:r>
            <a:r>
              <a:rPr lang="en-GB" sz="6000" dirty="0"/>
              <a:t> a </a:t>
            </a:r>
            <a:r>
              <a:rPr lang="en-GB" sz="6000" dirty="0" err="1"/>
              <a:t>munkaügyi</a:t>
            </a:r>
            <a:r>
              <a:rPr lang="en-GB" sz="6000" dirty="0"/>
              <a:t> </a:t>
            </a:r>
            <a:r>
              <a:rPr lang="en-GB" sz="6000" dirty="0" err="1"/>
              <a:t>szervezet</a:t>
            </a:r>
            <a:r>
              <a:rPr lang="en-GB" sz="6000" dirty="0"/>
              <a:t>? </a:t>
            </a:r>
            <a:r>
              <a:rPr lang="en-GB" sz="6000" dirty="0" err="1"/>
              <a:t>Informálás</a:t>
            </a:r>
            <a:r>
              <a:rPr lang="en-GB" sz="6000" dirty="0"/>
              <a:t>/</a:t>
            </a:r>
            <a:r>
              <a:rPr lang="en-GB" sz="6000" dirty="0" err="1"/>
              <a:t>motiválás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6" y="2554014"/>
            <a:ext cx="23049186" cy="10089931"/>
          </a:xfrm>
        </p:spPr>
        <p:txBody>
          <a:bodyPr>
            <a:normAutofit/>
          </a:bodyPr>
          <a:lstStyle/>
          <a:p>
            <a:pPr lvl="1"/>
            <a:r>
              <a:rPr lang="hu-HU" sz="4000" dirty="0"/>
              <a:t>értesítés az iskolától (más állami szervtől)  -&gt; magasabb szintű döntés</a:t>
            </a:r>
          </a:p>
          <a:p>
            <a:pPr lvl="2"/>
            <a:r>
              <a:rPr lang="hu-HU" sz="4000" dirty="0"/>
              <a:t>a lemorzsolódástól fenyegetett fiatalokról  (pl. Hollandia)</a:t>
            </a:r>
          </a:p>
          <a:p>
            <a:pPr lvl="1"/>
            <a:r>
              <a:rPr lang="hu-HU" sz="4000" dirty="0"/>
              <a:t>kitelepülés a fiatalok által látogatott helyekre –&gt; időigényes </a:t>
            </a:r>
          </a:p>
          <a:p>
            <a:pPr lvl="2"/>
            <a:r>
              <a:rPr lang="hu-HU" sz="4000" dirty="0"/>
              <a:t>Belgium, Észtországban (</a:t>
            </a:r>
            <a:r>
              <a:rPr lang="hu-HU" sz="4000" dirty="0" err="1"/>
              <a:t>műv</a:t>
            </a:r>
            <a:r>
              <a:rPr lang="hu-HU" sz="4000" dirty="0"/>
              <a:t>. ház; </a:t>
            </a:r>
            <a:r>
              <a:rPr lang="hu-HU" sz="4000" dirty="0" err="1"/>
              <a:t>esetenként</a:t>
            </a:r>
            <a:r>
              <a:rPr lang="hu-HU" sz="4000" dirty="0"/>
              <a:t> börtön) </a:t>
            </a:r>
          </a:p>
          <a:p>
            <a:pPr lvl="1"/>
            <a:r>
              <a:rPr lang="hu-HU" sz="4000" dirty="0"/>
              <a:t>kapcsolat a </a:t>
            </a:r>
            <a:r>
              <a:rPr lang="hu-HU" sz="4000" dirty="0">
                <a:solidFill>
                  <a:srgbClr val="B81639"/>
                </a:solidFill>
              </a:rPr>
              <a:t>terepen dolgozókkal </a:t>
            </a:r>
            <a:r>
              <a:rPr lang="hu-HU" sz="4000" dirty="0">
                <a:solidFill>
                  <a:schemeClr val="tx1"/>
                </a:solidFill>
              </a:rPr>
              <a:t>(szociális munkás stb.)</a:t>
            </a:r>
          </a:p>
          <a:p>
            <a:pPr lvl="2"/>
            <a:r>
              <a:rPr lang="hu-H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terepen dolgozók ‘értenek a fiatalok nyelvén’ </a:t>
            </a:r>
          </a:p>
          <a:p>
            <a:pPr lvl="2"/>
            <a:r>
              <a:rPr lang="hu-H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fiatalok sokféle problémával fordulnak a terepen dolgozókhoz</a:t>
            </a:r>
          </a:p>
          <a:p>
            <a:pPr lvl="2"/>
            <a:r>
              <a:rPr lang="hu-H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Kölcsönös bizalom, gyakran nincs hatósági funkció</a:t>
            </a:r>
          </a:p>
          <a:p>
            <a:pPr lvl="2"/>
            <a:r>
              <a:rPr lang="hu-H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segítő szakmákkal kooperáció (verseny helyett): visszajelzés a referálónak</a:t>
            </a:r>
          </a:p>
          <a:p>
            <a:pPr>
              <a:buFontTx/>
              <a:buChar char="-"/>
            </a:pPr>
            <a:endParaRPr lang="pl-PL" sz="5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80E79-F1A8-A32B-85BF-26CE7A10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99" y="6811482"/>
            <a:ext cx="83827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9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1347366" cy="1846659"/>
          </a:xfrm>
        </p:spPr>
        <p:txBody>
          <a:bodyPr/>
          <a:lstStyle/>
          <a:p>
            <a:r>
              <a:rPr lang="en-GB" sz="6000" dirty="0" err="1"/>
              <a:t>Miért</a:t>
            </a:r>
            <a:r>
              <a:rPr lang="en-GB" sz="6000" dirty="0"/>
              <a:t> </a:t>
            </a:r>
            <a:r>
              <a:rPr lang="en-GB" sz="6000" dirty="0" err="1"/>
              <a:t>helyi</a:t>
            </a:r>
            <a:r>
              <a:rPr lang="en-GB" sz="6000" dirty="0"/>
              <a:t> </a:t>
            </a:r>
            <a:r>
              <a:rPr lang="en-GB" sz="6000" dirty="0" err="1"/>
              <a:t>műhelynapok</a:t>
            </a:r>
            <a:r>
              <a:rPr lang="en-GB" sz="6000" dirty="0"/>
              <a:t>?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6" y="2554014"/>
            <a:ext cx="23049186" cy="10089931"/>
          </a:xfrm>
        </p:spPr>
        <p:txBody>
          <a:bodyPr>
            <a:normAutofit/>
          </a:bodyPr>
          <a:lstStyle/>
          <a:p>
            <a:pPr lvl="1"/>
            <a:r>
              <a:rPr lang="hu-HU" sz="4000" dirty="0"/>
              <a:t>kapcsolat a </a:t>
            </a:r>
            <a:r>
              <a:rPr lang="hu-HU" sz="4000" dirty="0">
                <a:solidFill>
                  <a:schemeClr val="tx1"/>
                </a:solidFill>
              </a:rPr>
              <a:t>terepen dolgozókkal -&gt;</a:t>
            </a:r>
            <a:r>
              <a:rPr lang="hu-HU" sz="4000" dirty="0">
                <a:solidFill>
                  <a:srgbClr val="B81639"/>
                </a:solidFill>
              </a:rPr>
              <a:t> </a:t>
            </a:r>
            <a:r>
              <a:rPr lang="hu-HU" sz="4000" dirty="0">
                <a:solidFill>
                  <a:schemeClr val="tx1"/>
                </a:solidFill>
              </a:rPr>
              <a:t>nem feltétlenül kell intézményes megegyezés</a:t>
            </a:r>
          </a:p>
          <a:p>
            <a:pPr lvl="2"/>
            <a:r>
              <a:rPr lang="hu-HU" sz="4000" dirty="0">
                <a:solidFill>
                  <a:schemeClr val="tx1"/>
                </a:solidFill>
              </a:rPr>
              <a:t>Így járási szinten is lehet kezdeményezni, a megyék csak iránymutatást adnak</a:t>
            </a:r>
          </a:p>
          <a:p>
            <a:pPr lvl="3"/>
            <a:r>
              <a:rPr lang="hu-HU" sz="4000" dirty="0">
                <a:solidFill>
                  <a:schemeClr val="tx1"/>
                </a:solidFill>
              </a:rPr>
              <a:t>pl. Lettország, Portugália</a:t>
            </a:r>
          </a:p>
          <a:p>
            <a:pPr lvl="2"/>
            <a:r>
              <a:rPr lang="hu-HU" sz="4000" dirty="0">
                <a:solidFill>
                  <a:schemeClr val="tx1"/>
                </a:solidFill>
              </a:rPr>
              <a:t>Miért lehet erre szükség? </a:t>
            </a:r>
          </a:p>
          <a:p>
            <a:pPr lvl="3"/>
            <a:r>
              <a:rPr lang="hu-HU" sz="4000" dirty="0">
                <a:solidFill>
                  <a:schemeClr val="tx1"/>
                </a:solidFill>
              </a:rPr>
              <a:t>járási osztályokon kapacitáshiánya: nem tudják feltérképezni, hol vannak a NEET-ek </a:t>
            </a:r>
          </a:p>
          <a:p>
            <a:pPr lvl="3"/>
            <a:r>
              <a:rPr lang="hu-HU" sz="4000" dirty="0">
                <a:solidFill>
                  <a:schemeClr val="tx1"/>
                </a:solidFill>
              </a:rPr>
              <a:t>járások 40%-ban hiányzik a tudás arról, kivel lehetne együttműködni  </a:t>
            </a:r>
          </a:p>
          <a:p>
            <a:pPr lvl="1"/>
            <a:r>
              <a:rPr lang="hu-HU" sz="4000" dirty="0"/>
              <a:t>Feltételezzük: a járási munkatársak az idejük egy kis részét a kapcsolat-tartásra tudják áldozni, hogy ‘cserébe’ sok kallódó fiatalhoz információt </a:t>
            </a:r>
            <a:r>
              <a:rPr lang="hu-HU" sz="4000" dirty="0" err="1"/>
              <a:t>jutassanak</a:t>
            </a:r>
            <a:r>
              <a:rPr lang="hu-HU" sz="4000" dirty="0"/>
              <a:t> el (közvetetten)</a:t>
            </a:r>
            <a:endParaRPr lang="hu-HU" sz="4000" dirty="0">
              <a:solidFill>
                <a:schemeClr val="tx1"/>
              </a:solidFill>
            </a:endParaRPr>
          </a:p>
          <a:p>
            <a:pPr marL="2742789" lvl="3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l-PL" sz="5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80E79-F1A8-A32B-85BF-26CE7A10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99" y="6811482"/>
            <a:ext cx="83827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3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1347366" cy="1846659"/>
          </a:xfrm>
        </p:spPr>
        <p:txBody>
          <a:bodyPr/>
          <a:lstStyle/>
          <a:p>
            <a:r>
              <a:rPr lang="en-GB" sz="6000" dirty="0" err="1"/>
              <a:t>Járási</a:t>
            </a:r>
            <a:r>
              <a:rPr lang="en-GB" sz="6000" dirty="0"/>
              <a:t> </a:t>
            </a:r>
            <a:r>
              <a:rPr lang="en-GB" sz="6000" dirty="0" err="1"/>
              <a:t>promóciós</a:t>
            </a:r>
            <a:r>
              <a:rPr lang="en-GB" sz="6000" dirty="0"/>
              <a:t> </a:t>
            </a:r>
            <a:r>
              <a:rPr lang="en-GB" sz="6000" dirty="0" err="1"/>
              <a:t>tevékenység</a:t>
            </a:r>
            <a:r>
              <a:rPr lang="en-GB" sz="6000" dirty="0"/>
              <a:t>: </a:t>
            </a:r>
            <a:r>
              <a:rPr lang="en-GB" sz="6000" dirty="0" err="1"/>
              <a:t>egy</a:t>
            </a:r>
            <a:r>
              <a:rPr lang="en-GB" sz="6000" dirty="0"/>
              <a:t> </a:t>
            </a:r>
            <a:r>
              <a:rPr lang="en-GB" sz="6000" dirty="0" err="1"/>
              <a:t>kérdőív</a:t>
            </a:r>
            <a:r>
              <a:rPr lang="en-GB" sz="6000" dirty="0"/>
              <a:t> </a:t>
            </a:r>
            <a:r>
              <a:rPr lang="en-GB" sz="6000" dirty="0" err="1"/>
              <a:t>tanulságai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6" y="2711669"/>
            <a:ext cx="22891530" cy="9932276"/>
          </a:xfrm>
        </p:spPr>
        <p:txBody>
          <a:bodyPr>
            <a:normAutofit/>
          </a:bodyPr>
          <a:lstStyle/>
          <a:p>
            <a:r>
              <a:rPr lang="hu-HU" sz="3600" dirty="0"/>
              <a:t>A helyi szereplőkkel jellemzően nincs</a:t>
            </a:r>
            <a:r>
              <a:rPr lang="hu-HU" sz="3600" u="sng" dirty="0"/>
              <a:t> rendszeres</a:t>
            </a:r>
            <a:r>
              <a:rPr lang="hu-HU" sz="3600" dirty="0"/>
              <a:t> kapcsolat: </a:t>
            </a:r>
            <a:r>
              <a:rPr lang="hu-HU" sz="3600" i="1" dirty="0"/>
              <a:t>negyedéves</a:t>
            </a:r>
            <a:r>
              <a:rPr lang="hu-HU" sz="3600" dirty="0"/>
              <a:t> rendszerességgel egyeztetés a járások felében legfeljebb 2 partnerrel van </a:t>
            </a:r>
          </a:p>
          <a:p>
            <a:pPr lvl="1"/>
            <a:r>
              <a:rPr lang="hu-HU" sz="3600" dirty="0"/>
              <a:t>Legjellemzőbb partnerek: közfoglalkoztatók, szakképzők </a:t>
            </a:r>
          </a:p>
          <a:p>
            <a:pPr lvl="2"/>
            <a:r>
              <a:rPr lang="hu-HU" sz="3600" dirty="0"/>
              <a:t>Szintén van kapcsolat: családsegítő, közművelődési intézmény, nemzetiségi önkormányzat, (szociális) civil szervezetek   </a:t>
            </a:r>
          </a:p>
          <a:p>
            <a:r>
              <a:rPr lang="hu-HU" sz="3600" dirty="0"/>
              <a:t>Bár a mentorokat a járások 2/3-ban fontos szereplőnek tartanák a bevonásban, de legfeljebb a járások ¼ -ben jut ideje ilyen tevékenységre</a:t>
            </a:r>
          </a:p>
          <a:p>
            <a:r>
              <a:rPr lang="hu-HU" sz="3600" dirty="0"/>
              <a:t>Oktatási intézményekkel szórványos a kapcsolat: a járások 1/3 NEM szervezett népszerűsítő eseményt </a:t>
            </a:r>
          </a:p>
          <a:p>
            <a:pPr lvl="1"/>
            <a:r>
              <a:rPr lang="hu-HU" sz="3600" dirty="0"/>
              <a:t>Egyéb fórumokon viszonylag rendszeresen népszerűsítették az IG-t, a járások 2/3-ban kb. negyedévente részt </a:t>
            </a:r>
            <a:r>
              <a:rPr lang="hu-HU" sz="3600" dirty="0" err="1"/>
              <a:t>veszenk</a:t>
            </a:r>
            <a:r>
              <a:rPr lang="hu-HU" sz="3600" dirty="0"/>
              <a:t> ilyen népszerűsítő alkalmakon </a:t>
            </a:r>
          </a:p>
          <a:p>
            <a:pPr marL="2742789" lvl="3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l-PL" sz="5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80E79-F1A8-A32B-85BF-26CE7A10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99" y="6811482"/>
            <a:ext cx="83827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6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030" y="6531564"/>
            <a:ext cx="22098606" cy="1231106"/>
          </a:xfrm>
        </p:spPr>
        <p:txBody>
          <a:bodyPr/>
          <a:lstStyle/>
          <a:p>
            <a:r>
              <a:rPr lang="hu-HU" dirty="0"/>
              <a:t>Hogyan valósítottuk meg a pilot kutatást?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DFCCA55-E988-404C-B04B-5B4781F8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219519" y="12308856"/>
            <a:ext cx="3985698" cy="55399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7030" y="12312800"/>
            <a:ext cx="6986266" cy="461665"/>
          </a:xfrm>
        </p:spPr>
        <p:txBody>
          <a:bodyPr/>
          <a:lstStyle/>
          <a:p>
            <a:pPr algn="ctr"/>
            <a:r>
              <a:rPr lang="hu-HU" dirty="0"/>
              <a:t>Scharle Ágota,  Budapest Intézet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7747" y="12312800"/>
            <a:ext cx="6767125" cy="461665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3898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16682557" cy="1846659"/>
          </a:xfrm>
        </p:spPr>
        <p:txBody>
          <a:bodyPr/>
          <a:lstStyle/>
          <a:p>
            <a:r>
              <a:rPr lang="hu-HU" sz="6000" dirty="0"/>
              <a:t>A járások kiválasztása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2545545" cy="9552402"/>
          </a:xfrm>
        </p:spPr>
        <p:txBody>
          <a:bodyPr>
            <a:normAutofit/>
          </a:bodyPr>
          <a:lstStyle/>
          <a:p>
            <a:pPr lvl="2"/>
            <a:endParaRPr lang="hu-H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pl-PL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45832-ED08-75C9-B3A3-2CC75786E065}"/>
              </a:ext>
            </a:extLst>
          </p:cNvPr>
          <p:cNvSpPr txBox="1"/>
          <p:nvPr/>
        </p:nvSpPr>
        <p:spPr>
          <a:xfrm>
            <a:off x="1260386" y="2929597"/>
            <a:ext cx="18381629" cy="10341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4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hu-HU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rv: 35-40 járásban (idő- és pénzkorlátok) szervezzük meg a műhelyt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4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kérdőív a járási foglalkoztatási osztály gyakorlatáról (2019 június): </a:t>
            </a:r>
            <a:br>
              <a:rPr lang="hu-HU" sz="4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4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hogyan érik el az inaktív fiatalokat, és nyitottak lennének-e egy kísérletre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4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150 járás válaszolt, 70 vállalkozott a részvételre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4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37 járást választottunk ki, ahol:</a:t>
            </a:r>
          </a:p>
          <a:p>
            <a:pPr marL="1485627" lvl="1" indent="-5715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4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megyében legalább három érdeklődő járás</a:t>
            </a:r>
          </a:p>
          <a:p>
            <a:pPr marL="1485627" lvl="1" indent="-5715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4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NEET fiatalok aránya viszonylag nagy</a:t>
            </a:r>
          </a:p>
          <a:p>
            <a:pPr marL="1485627" lvl="1" indent="-5715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4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találtunk hozzájuk hasonló járást, amelyik nem vesz részt a kísérletben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4000" dirty="0">
                <a:effectLst/>
                <a:ea typeface="Calibri" panose="020F0502020204030204" pitchFamily="34" charset="0"/>
              </a:rPr>
              <a:t>kiválasztott 37 járásból végül 30</a:t>
            </a:r>
            <a:br>
              <a:rPr lang="hu-HU" sz="4000" dirty="0">
                <a:effectLst/>
                <a:ea typeface="Calibri" panose="020F0502020204030204" pitchFamily="34" charset="0"/>
              </a:rPr>
            </a:br>
            <a:r>
              <a:rPr lang="hu-HU" sz="4000" dirty="0">
                <a:effectLst/>
                <a:ea typeface="Calibri" panose="020F0502020204030204" pitchFamily="34" charset="0"/>
              </a:rPr>
              <a:t>2020 március-szeptemberben: szervezési akadályok, járvány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u-HU" sz="4000" dirty="0">
                <a:effectLst/>
                <a:ea typeface="Calibri" panose="020F0502020204030204" pitchFamily="34" charset="0"/>
              </a:rPr>
              <a:t>Baranya (3-3); BorsodAZ (6-6</a:t>
            </a:r>
            <a:r>
              <a:rPr lang="hu-HU" sz="4000" dirty="0">
                <a:ea typeface="Calibri" panose="020F0502020204030204" pitchFamily="34" charset="0"/>
              </a:rPr>
              <a:t>); Nógrád (4-4); Szabolcs (3-3); </a:t>
            </a:r>
            <a:r>
              <a:rPr lang="hu-HU" sz="40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Somogy (0-3) </a:t>
            </a:r>
            <a:endParaRPr lang="hu-HU" sz="40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u-HU" sz="4000" dirty="0">
                <a:ea typeface="Calibri" panose="020F0502020204030204" pitchFamily="34" charset="0"/>
              </a:rPr>
              <a:t>Békés (6-4); </a:t>
            </a:r>
            <a:r>
              <a:rPr lang="hu-HU" sz="4000" dirty="0">
                <a:effectLst/>
                <a:ea typeface="Calibri" panose="020F0502020204030204" pitchFamily="34" charset="0"/>
              </a:rPr>
              <a:t>Heves (3-2</a:t>
            </a:r>
            <a:r>
              <a:rPr lang="hu-HU" sz="4000" dirty="0">
                <a:ea typeface="Calibri" panose="020F0502020204030204" pitchFamily="34" charset="0"/>
              </a:rPr>
              <a:t>); Fejér (5-3); Pest (3-1)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u-HU" sz="4000" dirty="0">
                <a:ea typeface="Calibri" panose="020F0502020204030204" pitchFamily="34" charset="0"/>
              </a:rPr>
              <a:t>Hajdú-Bihar (4-0)</a:t>
            </a:r>
            <a:endParaRPr lang="hu-HU" sz="40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hu-HU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0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16682557" cy="1846659"/>
          </a:xfrm>
        </p:spPr>
        <p:txBody>
          <a:bodyPr/>
          <a:lstStyle/>
          <a:p>
            <a:r>
              <a:rPr lang="hu-HU" sz="6000" dirty="0"/>
              <a:t>A járási műhelyek megszervezése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2545545" cy="9552402"/>
          </a:xfrm>
        </p:spPr>
        <p:txBody>
          <a:bodyPr>
            <a:normAutofit/>
          </a:bodyPr>
          <a:lstStyle/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7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Cél: </a:t>
            </a:r>
            <a:r>
              <a:rPr lang="hu-HU" sz="47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résztvevők találkozzanak és felderítsék, hogyan tudnák egymást segíteni a „kallódó” fiatalok elérésében. </a:t>
            </a:r>
            <a:r>
              <a:rPr lang="hu-HU" sz="4700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hu-HU" sz="47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unkaügyi szervezet kapjon segítséget.</a:t>
            </a:r>
          </a:p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7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Akik a közoktatásból (majdnem) kikerültek, nem dolgoznak, segítségre szorulnak, de maguktól nem keresik fel a munkaügyi központot (tájékozottság, motiváció, utazási költség, vagy más okokból).</a:t>
            </a:r>
          </a:p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700" dirty="0">
                <a:latin typeface="Arial" panose="020B0604020202020204" pitchFamily="34" charset="0"/>
                <a:ea typeface="Arial" panose="020B0604020202020204" pitchFamily="34" charset="0"/>
              </a:rPr>
              <a:t>Megyénként egy tréner:</a:t>
            </a:r>
            <a:br>
              <a:rPr lang="hu-HU" sz="470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hu-HU" sz="4700" dirty="0">
                <a:latin typeface="Arial" panose="020B0604020202020204" pitchFamily="34" charset="0"/>
                <a:ea typeface="Arial" panose="020B0604020202020204" pitchFamily="34" charset="0"/>
              </a:rPr>
              <a:t>megtalálja a releváns szakembereket a járásban (12-15 fő)</a:t>
            </a:r>
            <a:br>
              <a:rPr lang="hu-HU" sz="470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hu-HU" sz="4700" dirty="0">
                <a:latin typeface="Arial" panose="020B0604020202020204" pitchFamily="34" charset="0"/>
                <a:ea typeface="Arial" panose="020B0604020202020204" pitchFamily="34" charset="0"/>
              </a:rPr>
              <a:t>megszervezi, megtartja az interaktív szakmai műhelyt  </a:t>
            </a:r>
          </a:p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70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Hatás:</a:t>
            </a:r>
            <a:r>
              <a:rPr lang="hu-HU" sz="4700" dirty="0">
                <a:latin typeface="Arial" panose="020B0604020202020204" pitchFamily="34" charset="0"/>
                <a:ea typeface="Arial" panose="020B0604020202020204" pitchFamily="34" charset="0"/>
              </a:rPr>
              <a:t> személyes találkozás és inspiráció elindíthatja a helyi együttműködést</a:t>
            </a:r>
            <a:endParaRPr lang="hu-HU" sz="47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94702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16682557" cy="1846659"/>
          </a:xfrm>
        </p:spPr>
        <p:txBody>
          <a:bodyPr/>
          <a:lstStyle/>
          <a:p>
            <a:r>
              <a:rPr lang="hu-HU" sz="6000" dirty="0"/>
              <a:t>A járási műhelyek részvevői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2545545" cy="9552402"/>
          </a:xfrm>
        </p:spPr>
        <p:txBody>
          <a:bodyPr>
            <a:noAutofit/>
          </a:bodyPr>
          <a:lstStyle/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Megyénként egy szervező:</a:t>
            </a:r>
            <a:br>
              <a:rPr lang="hu-HU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hu-HU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széles helyi kapcsolatrendszer, ismertség, </a:t>
            </a:r>
            <a:br>
              <a:rPr lang="hu-HU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hu-HU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többéves tréneri tapasztalat, nyitottság az interaktív, aktív részvételre építő módszerekre</a:t>
            </a:r>
          </a:p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000" dirty="0">
                <a:latin typeface="Arial" panose="020B0604020202020204" pitchFamily="34" charset="0"/>
                <a:ea typeface="Arial" panose="020B0604020202020204" pitchFamily="34" charset="0"/>
              </a:rPr>
              <a:t>Járási foglalkoztatási osztály: hivatalos felkérés megyei kormányhivatalon keresztül</a:t>
            </a:r>
          </a:p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000" dirty="0">
                <a:latin typeface="Arial" panose="020B0604020202020204" pitchFamily="34" charset="0"/>
                <a:ea typeface="Arial" panose="020B0604020202020204" pitchFamily="34" charset="0"/>
              </a:rPr>
              <a:t>Megfelelő időpontokat a járások javasolták</a:t>
            </a:r>
          </a:p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Résztvevők személyes felkérést kaptak, </a:t>
            </a:r>
            <a:br>
              <a:rPr lang="hu-HU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hu-HU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többszöri emlékeztetőt emailen, telefonon</a:t>
            </a:r>
          </a:p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000" dirty="0">
                <a:latin typeface="Arial" panose="020B0604020202020204" pitchFamily="34" charset="0"/>
                <a:ea typeface="Arial" panose="020B0604020202020204" pitchFamily="34" charset="0"/>
              </a:rPr>
              <a:t>Helyszín: csoportmunkára alkalmas, kellemes,</a:t>
            </a:r>
            <a:br>
              <a:rPr lang="hu-HU" sz="400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hu-HU" sz="4000" dirty="0">
                <a:latin typeface="Arial" panose="020B0604020202020204" pitchFamily="34" charset="0"/>
                <a:ea typeface="Arial" panose="020B0604020202020204" pitchFamily="34" charset="0"/>
              </a:rPr>
              <a:t>minél kevésbé formális hely</a:t>
            </a:r>
          </a:p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000" dirty="0">
                <a:latin typeface="Arial" panose="020B0604020202020204" pitchFamily="34" charset="0"/>
                <a:ea typeface="Arial" panose="020B0604020202020204" pitchFamily="34" charset="0"/>
              </a:rPr>
              <a:t>Időtartam: 4-</a:t>
            </a:r>
            <a:r>
              <a:rPr lang="en-GB" sz="4000" dirty="0"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hu-HU" sz="4000" dirty="0">
                <a:latin typeface="Arial" panose="020B0604020202020204" pitchFamily="34" charset="0"/>
                <a:ea typeface="Arial" panose="020B0604020202020204" pitchFamily="34" charset="0"/>
              </a:rPr>
              <a:t> óra </a:t>
            </a:r>
          </a:p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000" dirty="0">
                <a:latin typeface="Arial" panose="020B0604020202020204" pitchFamily="34" charset="0"/>
                <a:ea typeface="Arial" panose="020B0604020202020204" pitchFamily="34" charset="0"/>
              </a:rPr>
              <a:t>Kötött forgatókönyv</a:t>
            </a:r>
            <a:endParaRPr lang="hu-HU" sz="4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DD8B245-CF70-0458-A432-377BA7900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521" y="6496050"/>
            <a:ext cx="10464844" cy="67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3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16682557" cy="1846659"/>
          </a:xfrm>
        </p:spPr>
        <p:txBody>
          <a:bodyPr/>
          <a:lstStyle/>
          <a:p>
            <a:r>
              <a:rPr lang="hu-HU" sz="6000" dirty="0"/>
              <a:t>A járási műhelyek megszervezése: résztvevők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2545545" cy="9552402"/>
          </a:xfrm>
        </p:spPr>
        <p:txBody>
          <a:bodyPr>
            <a:normAutofit/>
          </a:bodyPr>
          <a:lstStyle/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Olyan intézményeket/személyeket érjünk el, akik az adott járásban</a:t>
            </a:r>
          </a:p>
          <a:p>
            <a:pPr marL="1371463" lvl="1">
              <a:lnSpc>
                <a:spcPct val="115000"/>
              </a:lnSpc>
            </a:pPr>
            <a:r>
              <a:rPr lang="hu-HU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kapcsolatban vannak sok kallódó fiatallal  (széles de formális vagy szűkebb de bizalmi)</a:t>
            </a:r>
          </a:p>
          <a:p>
            <a:pPr marL="1371463" lvl="1">
              <a:lnSpc>
                <a:spcPct val="115000"/>
              </a:lnSpc>
            </a:pPr>
            <a:r>
              <a:rPr lang="hu-HU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motiváltak rá, hogy segítsék ezeket a fiatalokat</a:t>
            </a:r>
          </a:p>
          <a:p>
            <a:pPr marL="1371463" lvl="1">
              <a:lnSpc>
                <a:spcPct val="115000"/>
              </a:lnSpc>
            </a:pPr>
            <a:r>
              <a:rPr lang="hu-HU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nyitottak az együttműködésre</a:t>
            </a:r>
          </a:p>
          <a:p>
            <a:pPr marL="1371463" lvl="1">
              <a:lnSpc>
                <a:spcPct val="115000"/>
              </a:lnSpc>
            </a:pPr>
            <a:r>
              <a:rPr lang="hu-HU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nincs még rendszeres, érdemi kapcsolatuk a munkaügyi központtal </a:t>
            </a:r>
          </a:p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u-HU" sz="4000" dirty="0">
                <a:latin typeface="Arial" panose="020B0604020202020204" pitchFamily="34" charset="0"/>
                <a:ea typeface="Arial" panose="020B0604020202020204" pitchFamily="34" charset="0"/>
              </a:rPr>
              <a:t>Részletes útmutató: milyen jellegű szervezeteket érdemes hívni, hogyan találjuk meg őket, összesen 11-15 fő </a:t>
            </a:r>
            <a:r>
              <a:rPr lang="hu-HU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hu-HU" sz="2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hu-HU" sz="28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ólabda</a:t>
            </a:r>
            <a:r>
              <a:rPr lang="hu-HU" sz="28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módszer nem elég: olyanokat kerestünk, akik egyébként még nincsenek rendszeres kapcsolatban)</a:t>
            </a:r>
          </a:p>
          <a:p>
            <a:pPr marL="457269" indent="-4572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pl-PL" sz="4000" dirty="0"/>
              <a:t>Pankász Balázs tréner tapasztalatai  </a:t>
            </a:r>
            <a:endParaRPr lang="hu-HU" sz="4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5400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35B5DDB-F29B-1E52-B290-A4E2F19D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558219"/>
            <a:ext cx="21148767" cy="4308594"/>
          </a:xfrm>
          <a:prstGeom prst="rect">
            <a:avLst/>
          </a:prstGeom>
        </p:spPr>
      </p:pic>
      <p:sp>
        <p:nvSpPr>
          <p:cNvPr id="8" name="Arrow: Chevron 7">
            <a:extLst>
              <a:ext uri="{FF2B5EF4-FFF2-40B4-BE49-F238E27FC236}">
                <a16:creationId xmlns:a16="http://schemas.microsoft.com/office/drawing/2014/main" id="{3E59EAF1-2CA4-970E-DEEC-2B4A3130A87A}"/>
              </a:ext>
            </a:extLst>
          </p:cNvPr>
          <p:cNvSpPr/>
          <p:nvPr/>
        </p:nvSpPr>
        <p:spPr>
          <a:xfrm>
            <a:off x="10401300" y="8684172"/>
            <a:ext cx="685800" cy="70485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3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16682557" cy="1846659"/>
          </a:xfrm>
        </p:spPr>
        <p:txBody>
          <a:bodyPr/>
          <a:lstStyle/>
          <a:p>
            <a:r>
              <a:rPr lang="hu-HU" sz="6000" dirty="0"/>
              <a:t>A műhelyek forgatókönyve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2545545" cy="9552402"/>
          </a:xfrm>
        </p:spPr>
        <p:txBody>
          <a:bodyPr>
            <a:normAutofit/>
          </a:bodyPr>
          <a:lstStyle/>
          <a:p>
            <a:pPr lvl="2"/>
            <a:endParaRPr lang="hu-H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pl-PL" sz="5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98A503-5F69-C165-A256-97154FFE0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552971"/>
              </p:ext>
            </p:extLst>
          </p:nvPr>
        </p:nvGraphicFramePr>
        <p:xfrm>
          <a:off x="1260386" y="3091543"/>
          <a:ext cx="17046664" cy="987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18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2104111" cy="1846659"/>
          </a:xfrm>
        </p:spPr>
        <p:txBody>
          <a:bodyPr/>
          <a:lstStyle/>
          <a:p>
            <a:r>
              <a:rPr lang="hu-HU" sz="6000" dirty="0"/>
              <a:t>Technikai tudnivalók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554014"/>
            <a:ext cx="22545545" cy="9811583"/>
          </a:xfrm>
        </p:spPr>
        <p:txBody>
          <a:bodyPr>
            <a:normAutofit/>
          </a:bodyPr>
          <a:lstStyle/>
          <a:p>
            <a:endParaRPr lang="hu-HU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4000" dirty="0"/>
              <a:t>a műhelykonferenciáról felvételt készítünk, elsősorban a donor számára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4000" dirty="0"/>
              <a:t>tervezzük egy szerkesztett változatot közzétételét is: </a:t>
            </a:r>
            <a:br>
              <a:rPr lang="hu-HU" sz="4000" dirty="0"/>
            </a:br>
            <a:r>
              <a:rPr lang="hu-HU" sz="4000" dirty="0"/>
              <a:t>ehhez kérünk egyedi hozzájárulást a szereplőktől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4000" dirty="0"/>
              <a:t>kérjük, hogy némítsák el a mikrofonjukat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4000" i="1" dirty="0"/>
              <a:t>előadások</a:t>
            </a:r>
            <a:r>
              <a:rPr lang="hu-HU" sz="4000" dirty="0"/>
              <a:t> alatt a „csevegés (chat)” ablakban tudnak kérdezni (lehetőleg röviden)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4000" i="1" dirty="0"/>
              <a:t>kérdések és hozzászólások</a:t>
            </a:r>
            <a:r>
              <a:rPr lang="hu-HU" sz="4000" dirty="0"/>
              <a:t> alatt a reagálások (kéz) gombbal </a:t>
            </a:r>
            <a:br>
              <a:rPr lang="hu-HU" sz="4000" dirty="0"/>
            </a:br>
            <a:r>
              <a:rPr lang="hu-HU" sz="4000" dirty="0"/>
              <a:t>lehet jelentkezni </a:t>
            </a:r>
          </a:p>
          <a:p>
            <a:endParaRPr lang="hu-HU" sz="3600" dirty="0"/>
          </a:p>
          <a:p>
            <a:pPr lvl="1"/>
            <a:endParaRPr lang="en-GB" sz="3600" dirty="0"/>
          </a:p>
          <a:p>
            <a:endParaRPr lang="pl-PL" sz="5400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252543-B960-95FF-B2F2-95A21F72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720" y="9460690"/>
            <a:ext cx="5609430" cy="2768987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11F09995-3442-EC1E-6C18-987F2BA7A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1720" y="6260123"/>
            <a:ext cx="5609430" cy="15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7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0145952" cy="1846659"/>
          </a:xfrm>
        </p:spPr>
        <p:txBody>
          <a:bodyPr/>
          <a:lstStyle/>
          <a:p>
            <a:r>
              <a:rPr lang="hu-HU" sz="6000" dirty="0"/>
              <a:t>Együttműködés: az erőforrások megosztása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743364"/>
            <a:ext cx="22545545" cy="9552402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5400" dirty="0"/>
              <a:t>Minden szervezetnél van</a:t>
            </a:r>
            <a:br>
              <a:rPr lang="pl-PL" sz="5400" dirty="0"/>
            </a:br>
            <a:r>
              <a:rPr lang="pl-PL" sz="5400" dirty="0"/>
              <a:t>valamilyen erőforrás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5400" dirty="0"/>
              <a:t>A nem anyagi erőforrások </a:t>
            </a:r>
            <a:br>
              <a:rPr lang="pl-PL" sz="5400" dirty="0"/>
            </a:br>
            <a:r>
              <a:rPr lang="pl-PL" sz="5400" dirty="0"/>
              <a:t>megoszthatók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1DBEA2-A2B9-DAF5-8105-443584574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216398"/>
              </p:ext>
            </p:extLst>
          </p:nvPr>
        </p:nvGraphicFramePr>
        <p:xfrm>
          <a:off x="7552048" y="2327660"/>
          <a:ext cx="16828777" cy="1157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787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16682557" cy="1846659"/>
          </a:xfrm>
        </p:spPr>
        <p:txBody>
          <a:bodyPr/>
          <a:lstStyle/>
          <a:p>
            <a:r>
              <a:rPr lang="hu-HU" sz="6000" dirty="0"/>
              <a:t>A forgatókönyv: tanulságok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2545545" cy="95524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5400" dirty="0"/>
              <a:t>kötött forgatókönyv segít megtartani a fókuszt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5400" dirty="0"/>
              <a:t>csapatmunka kettős célja: személyes kapcsolódás és inspiráció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5400" dirty="0"/>
              <a:t>részvevőknek kevés az ideje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5400" dirty="0"/>
              <a:t>hatékony forma, de tapasztalt trénert igényel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54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5400" dirty="0"/>
              <a:t>Szendrák Dóra, Körömi János trénerek tapasztalatai  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1CBC1F9E-E34B-07C8-7B99-77643CAF13D4}"/>
              </a:ext>
            </a:extLst>
          </p:cNvPr>
          <p:cNvSpPr/>
          <p:nvPr/>
        </p:nvSpPr>
        <p:spPr>
          <a:xfrm>
            <a:off x="18419193" y="10932072"/>
            <a:ext cx="685800" cy="70485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6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0145952" cy="1846659"/>
          </a:xfrm>
        </p:spPr>
        <p:txBody>
          <a:bodyPr/>
          <a:lstStyle/>
          <a:p>
            <a:r>
              <a:rPr lang="hu-HU" sz="6000" dirty="0"/>
              <a:t>Hogyan mértük a műhelyek minőségét? Adatok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2545545" cy="955240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5400" dirty="0"/>
              <a:t>2 perces résztvevői kérdőív meglévő attitűdökről a műhely előtt és után:</a:t>
            </a:r>
          </a:p>
          <a:p>
            <a:pPr lvl="1">
              <a:buFontTx/>
              <a:buChar char="-"/>
            </a:pPr>
            <a:r>
              <a:rPr lang="pl-PL" sz="5400" dirty="0"/>
              <a:t>kell-e javítani a fiatalok elérését?</a:t>
            </a:r>
          </a:p>
          <a:p>
            <a:pPr lvl="1">
              <a:buFontTx/>
              <a:buChar char="-"/>
            </a:pPr>
            <a:r>
              <a:rPr lang="pl-PL" sz="5400" dirty="0"/>
              <a:t>érdemes-e együttműködni a fiatalokkal foglalkozó szakembereknek?</a:t>
            </a:r>
          </a:p>
          <a:p>
            <a:pPr lvl="1">
              <a:buFontTx/>
              <a:buChar char="-"/>
            </a:pPr>
            <a:r>
              <a:rPr lang="pl-PL" sz="5400" dirty="0"/>
              <a:t>hasznos volt-e a műhely? (műhely után)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5400" dirty="0"/>
              <a:t>15 perces tréneri kérdőív a műhely után:</a:t>
            </a:r>
          </a:p>
          <a:p>
            <a:pPr lvl="1">
              <a:buFontTx/>
              <a:buChar char="-"/>
            </a:pPr>
            <a:r>
              <a:rPr lang="pl-PL" sz="5400" dirty="0"/>
              <a:t>Eltérések a forgatókönyvtől</a:t>
            </a:r>
          </a:p>
          <a:p>
            <a:pPr lvl="1">
              <a:buFontTx/>
              <a:buChar char="-"/>
            </a:pPr>
            <a:r>
              <a:rPr lang="pl-PL" sz="5400" dirty="0"/>
              <a:t>Segítő és zavaró tényezők</a:t>
            </a:r>
          </a:p>
          <a:p>
            <a:pPr lvl="1">
              <a:buFontTx/>
              <a:buChar char="-"/>
            </a:pPr>
            <a:r>
              <a:rPr lang="pl-PL" sz="5400" dirty="0"/>
              <a:t>Mely célokat sikerült elérni, mit nem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5400" dirty="0"/>
              <a:t>Jelenléti ív (szervezet, beosztás)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5400" dirty="0"/>
              <a:t>Fotók a műhelyen zajló munkáról (flipchartok)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5400" dirty="0"/>
              <a:t>Utókövető kérdőív a járási foglalkoztatási osztályoknak (2021 május)</a:t>
            </a:r>
          </a:p>
          <a:p>
            <a:pPr lvl="1">
              <a:buFontTx/>
              <a:buChar char="-"/>
            </a:pPr>
            <a:endParaRPr lang="pl-PL" sz="5400" dirty="0"/>
          </a:p>
          <a:p>
            <a:pPr lvl="1">
              <a:buFontTx/>
              <a:buChar char="-"/>
            </a:pP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670892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0145952" cy="1846659"/>
          </a:xfrm>
        </p:spPr>
        <p:txBody>
          <a:bodyPr/>
          <a:lstStyle/>
          <a:p>
            <a:r>
              <a:rPr lang="hu-HU" sz="6000" dirty="0"/>
              <a:t>Műhelyek minősége: lehetséges indikátorok</a:t>
            </a:r>
            <a:br>
              <a:rPr lang="hu-HU" sz="6000" dirty="0"/>
            </a:br>
            <a:endParaRPr lang="pl-PL" sz="6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9BE7EC-BDAF-DBEB-8F78-4315A1AAB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716559"/>
              </p:ext>
            </p:extLst>
          </p:nvPr>
        </p:nvGraphicFramePr>
        <p:xfrm>
          <a:off x="1260386" y="2812022"/>
          <a:ext cx="22545675" cy="955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7152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030" y="6531564"/>
            <a:ext cx="22098606" cy="1231106"/>
          </a:xfrm>
        </p:spPr>
        <p:txBody>
          <a:bodyPr/>
          <a:lstStyle/>
          <a:p>
            <a:r>
              <a:rPr lang="hu-HU" dirty="0"/>
              <a:t>A pilot kutatás eredményei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DFCCA55-E988-404C-B04B-5B4781F8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219519" y="12308856"/>
            <a:ext cx="3985698" cy="55399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7030" y="12312800"/>
            <a:ext cx="6986266" cy="461665"/>
          </a:xfrm>
        </p:spPr>
        <p:txBody>
          <a:bodyPr/>
          <a:lstStyle/>
          <a:p>
            <a:pPr algn="ctr"/>
            <a:r>
              <a:rPr lang="hu-HU" dirty="0"/>
              <a:t>Csillag Márton,  Budapest Intézet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7747" y="12312800"/>
            <a:ext cx="6767125" cy="461665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787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AD979B-39DF-9808-DE6F-5499A8EA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475" y="1220504"/>
            <a:ext cx="16682557" cy="830997"/>
          </a:xfrm>
        </p:spPr>
        <p:txBody>
          <a:bodyPr/>
          <a:lstStyle/>
          <a:p>
            <a:r>
              <a:rPr lang="en-GB" sz="5400" dirty="0"/>
              <a:t>A </a:t>
            </a:r>
            <a:r>
              <a:rPr lang="en-GB" sz="5400" dirty="0" err="1"/>
              <a:t>feltételezett</a:t>
            </a:r>
            <a:r>
              <a:rPr lang="en-GB" sz="5400" dirty="0"/>
              <a:t> </a:t>
            </a:r>
            <a:r>
              <a:rPr lang="en-GB" sz="5400" dirty="0" err="1"/>
              <a:t>hatás-mechanizmus</a:t>
            </a:r>
            <a:endParaRPr lang="en-GB" sz="5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CB3A88-57D4-B561-2F30-BA59A930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992" y="2743200"/>
            <a:ext cx="22450097" cy="103246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4400" dirty="0"/>
              <a:t>A járási műhelynapon kialakul :</a:t>
            </a:r>
          </a:p>
          <a:p>
            <a:pPr marL="914263" lvl="1" fontAlgn="b">
              <a:spcBef>
                <a:spcPts val="0"/>
              </a:spcBef>
            </a:pPr>
            <a:r>
              <a:rPr lang="hu-HU" sz="4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motiváció: a fiatalok elérése fontos feladat (probléma-érzékelés)</a:t>
            </a:r>
            <a:endParaRPr lang="hu-HU" sz="4400" b="0" i="0" u="none" strike="noStrike" dirty="0">
              <a:effectLst/>
              <a:latin typeface="Arial" panose="020B0604020202020204" pitchFamily="34" charset="0"/>
            </a:endParaRPr>
          </a:p>
          <a:p>
            <a:pPr marL="914263" lvl="1" fontAlgn="b">
              <a:spcBef>
                <a:spcPts val="0"/>
              </a:spcBef>
            </a:pPr>
            <a:r>
              <a:rPr lang="hu-HU" sz="4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nyitottság és megerősítés, hogy van értelme együttműködni</a:t>
            </a:r>
            <a:endParaRPr lang="hu-HU" sz="4400" b="0" i="0" u="none" strike="noStrike" dirty="0">
              <a:effectLst/>
              <a:latin typeface="Arial" panose="020B0604020202020204" pitchFamily="34" charset="0"/>
            </a:endParaRPr>
          </a:p>
          <a:p>
            <a:pPr marL="914263" lvl="1" fontAlgn="b">
              <a:spcBef>
                <a:spcPts val="0"/>
              </a:spcBef>
            </a:pPr>
            <a:r>
              <a:rPr lang="hu-HU" sz="4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inspiráció a lehetséges eszközökre, elérési motiválási módszerek</a:t>
            </a:r>
            <a:endParaRPr lang="hu-HU" sz="4400" b="0" i="0" u="none" strike="noStrike" dirty="0">
              <a:effectLst/>
              <a:latin typeface="Arial" panose="020B0604020202020204" pitchFamily="34" charset="0"/>
            </a:endParaRPr>
          </a:p>
          <a:p>
            <a:pPr marL="914263" lvl="1" fontAlgn="b">
              <a:spcBef>
                <a:spcPts val="0"/>
              </a:spcBef>
            </a:pPr>
            <a:r>
              <a:rPr lang="hu-HU" sz="4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személyes kapcsolódás potenciális partnerekhez</a:t>
            </a:r>
            <a:endParaRPr lang="hu-HU" sz="4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4400" dirty="0"/>
              <a:t>Ezáltal: </a:t>
            </a:r>
          </a:p>
          <a:p>
            <a:r>
              <a:rPr lang="hu-HU" sz="4400" dirty="0"/>
              <a:t>A járási foglalkoztatási osztályok több helyi szereplővel működnek együtt  </a:t>
            </a:r>
          </a:p>
          <a:p>
            <a:r>
              <a:rPr lang="hu-HU" sz="4400" dirty="0"/>
              <a:t>Ezek a szereplők több inaktív fiatalt bátorítanak, hogy forduljon a járási foglalkoztatási osztályhoz </a:t>
            </a:r>
          </a:p>
          <a:p>
            <a:r>
              <a:rPr lang="hu-HU" sz="4400" dirty="0"/>
              <a:t>Ennek hatására megnő az inaktív/sérülékenyebb fiatalok körében a regisztrációs hajlandóság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537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0145952" cy="1846659"/>
          </a:xfrm>
        </p:spPr>
        <p:txBody>
          <a:bodyPr/>
          <a:lstStyle/>
          <a:p>
            <a:r>
              <a:rPr lang="hu-HU" sz="6000" dirty="0"/>
              <a:t>Műhelyek minősége: indikátorok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C9D460-FAD5-94B3-0506-7DDEEF2A6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971EF2-DB08-5876-A982-983830BFF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109832"/>
              </p:ext>
            </p:extLst>
          </p:nvPr>
        </p:nvGraphicFramePr>
        <p:xfrm>
          <a:off x="1260385" y="3091543"/>
          <a:ext cx="17721297" cy="918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66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0145952" cy="1846659"/>
          </a:xfrm>
        </p:spPr>
        <p:txBody>
          <a:bodyPr/>
          <a:lstStyle/>
          <a:p>
            <a:r>
              <a:rPr lang="hu-HU" sz="6000" dirty="0"/>
              <a:t>Műhelyek eredménye (output) indikátorok</a:t>
            </a:r>
            <a:br>
              <a:rPr lang="hu-HU" sz="6000" dirty="0"/>
            </a:br>
            <a:endParaRPr lang="pl-PL" sz="60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0F43503-4995-DBDE-9B8D-D0D20082F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974041"/>
              </p:ext>
            </p:extLst>
          </p:nvPr>
        </p:nvGraphicFramePr>
        <p:xfrm>
          <a:off x="1260474" y="3090863"/>
          <a:ext cx="18541015" cy="918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3EF0BE-356C-08AD-076C-51EEE7437F61}"/>
              </a:ext>
            </a:extLst>
          </p:cNvPr>
          <p:cNvCxnSpPr/>
          <p:nvPr/>
        </p:nvCxnSpPr>
        <p:spPr>
          <a:xfrm>
            <a:off x="2831123" y="4132385"/>
            <a:ext cx="14612815" cy="0"/>
          </a:xfrm>
          <a:prstGeom prst="line">
            <a:avLst/>
          </a:prstGeom>
          <a:ln w="38100"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13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AD979B-39DF-9808-DE6F-5499A8EA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992" y="1188973"/>
            <a:ext cx="18729436" cy="830997"/>
          </a:xfrm>
        </p:spPr>
        <p:txBody>
          <a:bodyPr/>
          <a:lstStyle/>
          <a:p>
            <a:r>
              <a:rPr lang="hu-HU" sz="5400" dirty="0"/>
              <a:t>Célcsoportok megismerése</a:t>
            </a:r>
            <a:endParaRPr lang="en-GB" sz="5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CB3A88-57D4-B561-2F30-BA59A930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992" y="2743200"/>
            <a:ext cx="22450097" cy="103246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Text, letter, whiteboard&#10;&#10;Description automatically generated">
            <a:extLst>
              <a:ext uri="{FF2B5EF4-FFF2-40B4-BE49-F238E27FC236}">
                <a16:creationId xmlns:a16="http://schemas.microsoft.com/office/drawing/2014/main" id="{29AB6F4B-119D-C97B-8DA4-5E05BB2EB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135" y="2549770"/>
            <a:ext cx="11244450" cy="7948663"/>
          </a:xfrm>
          <a:prstGeom prst="rect">
            <a:avLst/>
          </a:prstGeom>
        </p:spPr>
      </p:pic>
      <p:pic>
        <p:nvPicPr>
          <p:cNvPr id="8" name="Picture 7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4851A073-131B-72E4-7E5F-C6210EBAB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39"/>
          <a:stretch/>
        </p:blipFill>
        <p:spPr>
          <a:xfrm>
            <a:off x="1201271" y="2549770"/>
            <a:ext cx="7371261" cy="11164643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F62FC527-B8D5-2321-1240-164727466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206" y="6924486"/>
            <a:ext cx="10097683" cy="650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20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AD979B-39DF-9808-DE6F-5499A8EA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992" y="1188973"/>
            <a:ext cx="18729436" cy="830997"/>
          </a:xfrm>
        </p:spPr>
        <p:txBody>
          <a:bodyPr/>
          <a:lstStyle/>
          <a:p>
            <a:r>
              <a:rPr lang="hu-HU" sz="5400" dirty="0"/>
              <a:t>Erőforrások azonosítása, megosztás lehetőségei</a:t>
            </a:r>
            <a:endParaRPr lang="en-GB" sz="5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CB3A88-57D4-B561-2F30-BA59A930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992" y="2743200"/>
            <a:ext cx="22450097" cy="10324605"/>
          </a:xfrm>
        </p:spPr>
        <p:txBody>
          <a:bodyPr>
            <a:normAutofit/>
          </a:bodyPr>
          <a:lstStyle/>
          <a:p>
            <a:r>
              <a:rPr lang="hu-HU" sz="4000" dirty="0"/>
              <a:t>Óvodák, bölcsődék, védőnők a kisgyermekes szülők elérésében </a:t>
            </a:r>
          </a:p>
          <a:p>
            <a:r>
              <a:rPr lang="hu-HU" sz="4000" dirty="0"/>
              <a:t>Művelődési ház (kulturális programok)</a:t>
            </a:r>
          </a:p>
          <a:p>
            <a:r>
              <a:rPr lang="hu-HU" sz="4000" dirty="0"/>
              <a:t>Roma civil szervezetek (bizonyos településeken)</a:t>
            </a:r>
          </a:p>
          <a:p>
            <a:r>
              <a:rPr lang="hu-HU" sz="4000"/>
              <a:t>FB </a:t>
            </a:r>
            <a:r>
              <a:rPr lang="hu-HU" sz="4000" dirty="0"/>
              <a:t>csoport a szervezetek közötti kommunikációra</a:t>
            </a:r>
          </a:p>
          <a:p>
            <a:pPr marL="0" indent="0">
              <a:buNone/>
            </a:pPr>
            <a:endParaRPr lang="hu-HU" sz="4000" dirty="0"/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white 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0F84BBD3-192A-FF33-C2C0-9A0618489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344" y="3954792"/>
            <a:ext cx="11525481" cy="91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16682557" cy="1846659"/>
          </a:xfrm>
        </p:spPr>
        <p:txBody>
          <a:bodyPr/>
          <a:lstStyle/>
          <a:p>
            <a:r>
              <a:rPr lang="hu-HU" sz="6000" dirty="0"/>
              <a:t>Program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2545545" cy="91879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cs typeface="Calibri" panose="020F0502020204030204" pitchFamily="34" charset="0"/>
              </a:rPr>
              <a:t>Nem tanuló nem dolgozó fiatalok elérése: a kutatásunk mögötti motiváció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cs typeface="Calibri" panose="020F0502020204030204" pitchFamily="34" charset="0"/>
              </a:rPr>
              <a:t>Hogyan valósítottuk meg a járási műhelyeket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None/>
            </a:pPr>
            <a:r>
              <a:rPr lang="pl-PL" sz="4000" i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14.40-14.55 Kérdések és hozzászólások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cs typeface="Calibri" panose="020F0502020204030204" pitchFamily="34" charset="0"/>
              </a:rPr>
              <a:t>A járási műhelyek eredménye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cs typeface="Calibri" panose="020F0502020204030204" pitchFamily="34" charset="0"/>
              </a:rPr>
              <a:t>Ajánlások a megerősített Ifjúsági Garancia Programról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None/>
            </a:pPr>
            <a:r>
              <a:rPr lang="pl-PL" sz="4000" i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15.45-16.00 Kérdések és hozzászólások, zárszó</a:t>
            </a:r>
          </a:p>
          <a:p>
            <a:pPr marL="0" indent="0">
              <a:buNone/>
            </a:pPr>
            <a:endParaRPr lang="pl-PL" sz="40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4000" dirty="0">
                <a:solidFill>
                  <a:schemeClr val="tx1"/>
                </a:solidFill>
                <a:cs typeface="Calibri" panose="020F0502020204030204" pitchFamily="34" charset="0"/>
              </a:rPr>
              <a:t>Résztvevők:  Ifjúsági Garancia program megvalósítói (járási munkaügyi osztály), koordinátorok (megyei munkaügyi osztály), trénerek, szaktárca szakértői, EU Bizottság szakértője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01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AD979B-39DF-9808-DE6F-5499A8EA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475" y="1220504"/>
            <a:ext cx="21035694" cy="830997"/>
          </a:xfrm>
        </p:spPr>
        <p:txBody>
          <a:bodyPr/>
          <a:lstStyle/>
          <a:p>
            <a:r>
              <a:rPr lang="hu-HU" sz="5400" dirty="0"/>
              <a:t>H</a:t>
            </a:r>
            <a:r>
              <a:rPr lang="en-GB" sz="5400" dirty="0" err="1"/>
              <a:t>atás</a:t>
            </a:r>
            <a:r>
              <a:rPr lang="en-GB" sz="5400" dirty="0"/>
              <a:t> a </a:t>
            </a:r>
            <a:r>
              <a:rPr lang="en-GB" sz="5400" dirty="0" err="1"/>
              <a:t>járási</a:t>
            </a:r>
            <a:r>
              <a:rPr lang="en-GB" sz="5400" dirty="0"/>
              <a:t> </a:t>
            </a:r>
            <a:r>
              <a:rPr lang="hu-HU" sz="5400" dirty="0"/>
              <a:t>f.</a:t>
            </a:r>
            <a:r>
              <a:rPr lang="en-GB" sz="5400" dirty="0" err="1"/>
              <a:t>osztályok</a:t>
            </a:r>
            <a:r>
              <a:rPr lang="en-GB" sz="5400" dirty="0"/>
              <a:t> </a:t>
            </a:r>
            <a:r>
              <a:rPr lang="en-GB" sz="5400" dirty="0" err="1"/>
              <a:t>kapcsolatrendszerére</a:t>
            </a:r>
            <a:r>
              <a:rPr lang="hu-HU" sz="5400" dirty="0"/>
              <a:t> 1</a:t>
            </a:r>
            <a:endParaRPr lang="en-GB" sz="5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CB3A88-57D4-B561-2F30-BA59A930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992" y="2743200"/>
            <a:ext cx="22450097" cy="10324605"/>
          </a:xfrm>
        </p:spPr>
        <p:txBody>
          <a:bodyPr>
            <a:normAutofit/>
          </a:bodyPr>
          <a:lstStyle/>
          <a:p>
            <a:r>
              <a:rPr lang="hu-HU" sz="4000" dirty="0"/>
              <a:t>Olyan járások, amelyekhez hasonlót találunk:</a:t>
            </a:r>
          </a:p>
          <a:p>
            <a:pPr lvl="1"/>
            <a:r>
              <a:rPr lang="hu-HU" sz="4000" dirty="0"/>
              <a:t> egy adott nagyrégión és fejlettségi szinten belül </a:t>
            </a:r>
          </a:p>
          <a:p>
            <a:pPr lvl="2"/>
            <a:r>
              <a:rPr lang="hu-HU" sz="4000" dirty="0"/>
              <a:t>Megyeszékhelyek kizárva</a:t>
            </a:r>
          </a:p>
          <a:p>
            <a:pPr lvl="1"/>
            <a:r>
              <a:rPr lang="hu-HU" sz="4000" dirty="0"/>
              <a:t>helyi korlátok, és problémák alapján hasonló (2019 kérdőív) </a:t>
            </a:r>
          </a:p>
          <a:p>
            <a:pPr lvl="2"/>
            <a:r>
              <a:rPr lang="hu-HU" sz="4000" dirty="0"/>
              <a:t>helyi munkaerőpiac hasonló </a:t>
            </a:r>
          </a:p>
          <a:p>
            <a:r>
              <a:rPr lang="hu-HU" sz="4000" dirty="0"/>
              <a:t>Így a kísérletben bevont járásokhoz ‘párokat’ találunk</a:t>
            </a:r>
          </a:p>
          <a:p>
            <a:r>
              <a:rPr lang="hu-HU" sz="4000" dirty="0"/>
              <a:t>Összehasonlítjuk a változásokat 2021-2019 között:</a:t>
            </a:r>
          </a:p>
          <a:p>
            <a:pPr lvl="1"/>
            <a:r>
              <a:rPr lang="hu-HU" sz="4000" dirty="0"/>
              <a:t>a kapcsolatrendszer alakulásában </a:t>
            </a:r>
          </a:p>
          <a:p>
            <a:pPr lvl="1"/>
            <a:r>
              <a:rPr lang="hu-HU" sz="4000" dirty="0"/>
              <a:t>a bevonási tevékenységben és a regisztrált fiatalok számában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933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AD979B-39DF-9808-DE6F-5499A8EA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475" y="1220504"/>
            <a:ext cx="19108663" cy="830997"/>
          </a:xfrm>
        </p:spPr>
        <p:txBody>
          <a:bodyPr/>
          <a:lstStyle/>
          <a:p>
            <a:r>
              <a:rPr lang="hu-HU" sz="5400" dirty="0"/>
              <a:t>H</a:t>
            </a:r>
            <a:r>
              <a:rPr lang="en-GB" sz="5400" dirty="0" err="1"/>
              <a:t>atás</a:t>
            </a:r>
            <a:r>
              <a:rPr lang="en-GB" sz="5400" dirty="0"/>
              <a:t> a </a:t>
            </a:r>
            <a:r>
              <a:rPr lang="en-GB" sz="5400" dirty="0" err="1"/>
              <a:t>járási</a:t>
            </a:r>
            <a:r>
              <a:rPr lang="en-GB" sz="5400" dirty="0"/>
              <a:t> </a:t>
            </a:r>
            <a:r>
              <a:rPr lang="hu-HU" sz="5400" dirty="0"/>
              <a:t>f.</a:t>
            </a:r>
            <a:r>
              <a:rPr lang="en-GB" sz="5400" dirty="0" err="1"/>
              <a:t>osztályok</a:t>
            </a:r>
            <a:r>
              <a:rPr lang="en-GB" sz="5400" dirty="0"/>
              <a:t> </a:t>
            </a:r>
            <a:r>
              <a:rPr lang="en-GB" sz="5400" dirty="0" err="1"/>
              <a:t>kapcsolatrendszerére</a:t>
            </a:r>
            <a:r>
              <a:rPr lang="hu-HU" sz="5400" dirty="0"/>
              <a:t>  2</a:t>
            </a:r>
            <a:endParaRPr lang="en-GB" sz="5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CB3A88-57D4-B561-2F30-BA59A930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992" y="2743200"/>
            <a:ext cx="22450097" cy="10324605"/>
          </a:xfrm>
        </p:spPr>
        <p:txBody>
          <a:bodyPr>
            <a:normAutofit/>
          </a:bodyPr>
          <a:lstStyle/>
          <a:p>
            <a:r>
              <a:rPr lang="hu-HU" sz="4000" dirty="0"/>
              <a:t>Összességében több kapcsolatot építettek a műhelyeken részt vevő osztályok</a:t>
            </a:r>
          </a:p>
          <a:p>
            <a:r>
              <a:rPr lang="hu-HU" sz="4000" dirty="0"/>
              <a:t>Ezen járások 45%-a </a:t>
            </a:r>
            <a:r>
              <a:rPr lang="hu-HU" sz="4000" i="1" dirty="0"/>
              <a:t>legalább 5</a:t>
            </a:r>
            <a:r>
              <a:rPr lang="hu-HU" sz="4000" dirty="0"/>
              <a:t> szervezettel vette fel a kapcsolatot 9 hónap alatt, míg a hasonló járásoknak kevesebb, mint 30%-ának volt ilyen kiterjedt kapcsolatrendszere </a:t>
            </a:r>
          </a:p>
          <a:p>
            <a:pPr lvl="1"/>
            <a:r>
              <a:rPr lang="hu-HU" sz="3600" dirty="0"/>
              <a:t>Ifjúsági szervezetek, közművelődési intézmények</a:t>
            </a:r>
          </a:p>
          <a:p>
            <a:pPr lvl="2"/>
            <a:r>
              <a:rPr lang="hu-HU" sz="3600" dirty="0"/>
              <a:t>De a kapcsolatok nem váltak gyakoribbá</a:t>
            </a:r>
          </a:p>
          <a:p>
            <a:r>
              <a:rPr lang="hu-HU" sz="4000" dirty="0"/>
              <a:t>Összességében 2021-ben </a:t>
            </a:r>
            <a:r>
              <a:rPr lang="hu-HU" sz="4000" i="1" dirty="0"/>
              <a:t>csökkent</a:t>
            </a:r>
            <a:r>
              <a:rPr lang="hu-HU" sz="4000" dirty="0"/>
              <a:t> a kapcsolatok száma 2019-hez képest </a:t>
            </a:r>
          </a:p>
          <a:p>
            <a:pPr lvl="1"/>
            <a:r>
              <a:rPr lang="hu-HU" sz="3600" dirty="0"/>
              <a:t>Nem meglepő, a COVID-19 következtében </a:t>
            </a:r>
          </a:p>
          <a:p>
            <a:pPr lvl="1"/>
            <a:r>
              <a:rPr lang="hu-HU" sz="3600" dirty="0"/>
              <a:t>De a műhelyen részt vevő járási osztályok harmadában nem csökkent , szemben a többi járással, ahol csak minden hatodik tudta megőrizni a kapcsolatait </a:t>
            </a:r>
            <a:endParaRPr lang="hu-HU" sz="54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840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AD979B-39DF-9808-DE6F-5499A8EA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993" y="1220504"/>
            <a:ext cx="19959146" cy="830997"/>
          </a:xfrm>
        </p:spPr>
        <p:txBody>
          <a:bodyPr/>
          <a:lstStyle/>
          <a:p>
            <a:r>
              <a:rPr lang="en-GB" sz="5400" dirty="0" err="1"/>
              <a:t>Bevonási</a:t>
            </a:r>
            <a:r>
              <a:rPr lang="en-GB" sz="5400" dirty="0"/>
              <a:t> </a:t>
            </a:r>
            <a:r>
              <a:rPr lang="en-GB" sz="5400" dirty="0" err="1"/>
              <a:t>tevékenység</a:t>
            </a:r>
            <a:r>
              <a:rPr lang="en-GB" sz="5400" dirty="0"/>
              <a:t> </a:t>
            </a:r>
            <a:r>
              <a:rPr lang="en-GB" sz="5400" dirty="0" err="1"/>
              <a:t>és</a:t>
            </a:r>
            <a:r>
              <a:rPr lang="en-GB" sz="5400" dirty="0"/>
              <a:t> a </a:t>
            </a:r>
            <a:r>
              <a:rPr lang="en-GB" sz="5400" dirty="0" err="1"/>
              <a:t>regisztrált</a:t>
            </a:r>
            <a:r>
              <a:rPr lang="en-GB" sz="5400" dirty="0"/>
              <a:t> </a:t>
            </a:r>
            <a:r>
              <a:rPr lang="en-GB" sz="5400" dirty="0" err="1"/>
              <a:t>fiatalok</a:t>
            </a:r>
            <a:r>
              <a:rPr lang="en-GB" sz="5400" dirty="0"/>
              <a:t> </a:t>
            </a:r>
            <a:r>
              <a:rPr lang="en-GB" sz="5400" dirty="0" err="1"/>
              <a:t>száma</a:t>
            </a:r>
            <a:endParaRPr lang="en-GB" sz="5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CB3A88-57D4-B561-2F30-BA59A930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992" y="2743200"/>
            <a:ext cx="22450097" cy="10324605"/>
          </a:xfrm>
        </p:spPr>
        <p:txBody>
          <a:bodyPr>
            <a:normAutofit lnSpcReduction="10000"/>
          </a:bodyPr>
          <a:lstStyle/>
          <a:p>
            <a:r>
              <a:rPr lang="hu-HU" sz="4000" dirty="0"/>
              <a:t>Covid-19 következtében nagyon sok (korábban stabil munkával rendelkező) fiatal is elveszítette az állását </a:t>
            </a:r>
          </a:p>
          <a:p>
            <a:pPr lvl="1"/>
            <a:r>
              <a:rPr lang="hu-HU" sz="4000" dirty="0"/>
              <a:t>A foglalkoztatás-politika elsősorban arra koncentrált, hogy az őket visszasegítse a munkába</a:t>
            </a:r>
          </a:p>
          <a:p>
            <a:r>
              <a:rPr lang="hu-HU" sz="4000" dirty="0"/>
              <a:t>A kísérletben részt vevő járási osztályok </a:t>
            </a:r>
          </a:p>
          <a:p>
            <a:pPr lvl="1"/>
            <a:r>
              <a:rPr lang="hu-HU" sz="4000" dirty="0"/>
              <a:t>Sokkal nagyobb arányban tartják fontosnak, hogy az inaktív fiatalokat bevonják </a:t>
            </a:r>
          </a:p>
          <a:p>
            <a:pPr lvl="1"/>
            <a:r>
              <a:rPr lang="hu-HU" sz="4000" dirty="0"/>
              <a:t>De </a:t>
            </a:r>
            <a:r>
              <a:rPr lang="hu-HU" sz="4000" i="1" dirty="0"/>
              <a:t>nem</a:t>
            </a:r>
            <a:r>
              <a:rPr lang="hu-HU" sz="4000" dirty="0"/>
              <a:t> tudtak érdemben nagyobb arányban tenni a bevonás érdekében  </a:t>
            </a:r>
          </a:p>
          <a:p>
            <a:r>
              <a:rPr lang="hu-HU" sz="4000" dirty="0"/>
              <a:t>Azokban a járásokban, ahol foglalkoztak az inaktív fiatalok bevonásával, nagyobb mértékben nőtt a regisztrált fiatalok száma 2021-2019 között</a:t>
            </a:r>
          </a:p>
          <a:p>
            <a:r>
              <a:rPr lang="en-GB" sz="4000" b="1" dirty="0" err="1"/>
              <a:t>Majtényi</a:t>
            </a:r>
            <a:r>
              <a:rPr lang="en-GB" sz="4000" b="1" dirty="0"/>
              <a:t> Evelin </a:t>
            </a:r>
            <a:r>
              <a:rPr lang="en-GB" sz="4000" b="1" dirty="0" err="1"/>
              <a:t>tapasztalatai</a:t>
            </a:r>
            <a:r>
              <a:rPr lang="en-GB" sz="4000" b="1" dirty="0"/>
              <a:t> </a:t>
            </a:r>
          </a:p>
          <a:p>
            <a:pPr marL="0" indent="0">
              <a:buNone/>
            </a:pPr>
            <a:r>
              <a:rPr lang="hu-HU" sz="4000" dirty="0"/>
              <a:t>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878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C4BEE-905A-4241-A9A7-7798B8E2C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157" y="3543261"/>
            <a:ext cx="18332511" cy="1231106"/>
          </a:xfrm>
        </p:spPr>
        <p:txBody>
          <a:bodyPr/>
          <a:lstStyle/>
          <a:p>
            <a:r>
              <a:rPr lang="hu-HU" dirty="0"/>
              <a:t>Köszön</a:t>
            </a:r>
            <a:r>
              <a:rPr lang="en-GB" dirty="0" err="1"/>
              <a:t>jük</a:t>
            </a:r>
            <a:r>
              <a:rPr lang="hu-HU" dirty="0"/>
              <a:t> a figyelmet!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B2A3E9-90B0-4E29-9075-528186AE5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8183" y="5632577"/>
            <a:ext cx="22486217" cy="4730621"/>
          </a:xfrm>
        </p:spPr>
        <p:txBody>
          <a:bodyPr>
            <a:normAutofit fontScale="70000" lnSpcReduction="20000"/>
          </a:bodyPr>
          <a:lstStyle/>
          <a:p>
            <a:r>
              <a:rPr lang="hu-HU" sz="4000" dirty="0"/>
              <a:t>Youth Partnership Project</a:t>
            </a:r>
          </a:p>
          <a:p>
            <a:r>
              <a:rPr lang="hu-HU" sz="2800" b="0" dirty="0"/>
              <a:t>angolul:  </a:t>
            </a:r>
            <a:r>
              <a:rPr lang="hu-HU" sz="2800" b="0" dirty="0">
                <a:hlinkClick r:id="rId2"/>
              </a:rPr>
              <a:t>http://yepartnership.ibs.org.pl/</a:t>
            </a:r>
            <a:endParaRPr lang="hu-HU" sz="2800" b="0" dirty="0"/>
          </a:p>
          <a:p>
            <a:r>
              <a:rPr lang="hu-HU" sz="2800" b="0" dirty="0"/>
              <a:t>magyarul: </a:t>
            </a:r>
            <a:r>
              <a:rPr lang="hu-HU" sz="2800" b="0" dirty="0">
                <a:hlinkClick r:id="rId3"/>
              </a:rPr>
              <a:t>http://budapestinstitute.eu/index.php/projektek/adatlap/ibs_youth_guarantee_impact_evaluation/hu</a:t>
            </a:r>
            <a:endParaRPr lang="hu-HU" sz="2800" b="0" dirty="0"/>
          </a:p>
          <a:p>
            <a:pPr lvl="1"/>
            <a:endParaRPr lang="hu-HU" sz="2800" b="0" dirty="0"/>
          </a:p>
          <a:p>
            <a:r>
              <a:rPr lang="hu-HU" sz="4000" dirty="0"/>
              <a:t>Hopes for Low Project  </a:t>
            </a:r>
          </a:p>
          <a:p>
            <a:r>
              <a:rPr lang="hu-HU" sz="2800" dirty="0">
                <a:hlinkClick r:id="rId4"/>
              </a:rPr>
              <a:t>http://budapestinstitute.eu/index.php/projektek/adatlap/supporting_employers_hiring_low_skill_roma_youth/hu</a:t>
            </a:r>
            <a:endParaRPr lang="hu-HU" sz="2800" dirty="0"/>
          </a:p>
          <a:p>
            <a:pPr marL="620713" indent="-620713">
              <a:buFont typeface="Arial" pitchFamily="34" charset="0"/>
              <a:buChar char="•"/>
            </a:pPr>
            <a:endParaRPr lang="hu-HU" sz="4000" dirty="0"/>
          </a:p>
          <a:p>
            <a:r>
              <a:rPr lang="hu-HU" sz="4000" dirty="0"/>
              <a:t>Munkaerőpiaci Tükör 2018</a:t>
            </a:r>
          </a:p>
          <a:p>
            <a:r>
              <a:rPr lang="hu-HU" sz="3100" dirty="0">
                <a:hlinkClick r:id="rId5"/>
              </a:rPr>
              <a:t>https://kti.krtk.hu/wp-content/uploads/2020/01/mt_2018_hun.pdf</a:t>
            </a:r>
            <a:endParaRPr lang="hu-HU" sz="3100" dirty="0"/>
          </a:p>
          <a:p>
            <a:pPr>
              <a:buFont typeface="Arial" pitchFamily="34" charset="0"/>
              <a:buChar char="•"/>
            </a:pP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19539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16682557" cy="1846659"/>
          </a:xfrm>
        </p:spPr>
        <p:txBody>
          <a:bodyPr/>
          <a:lstStyle/>
          <a:p>
            <a:r>
              <a:rPr lang="hu-HU" sz="6000" dirty="0"/>
              <a:t>A kutatás kereteiről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2545545" cy="9187986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tx1"/>
                </a:solidFill>
                <a:cs typeface="Calibri" panose="020F0502020204030204" pitchFamily="34" charset="0"/>
              </a:rPr>
              <a:t>Ifjúsági Garanciaprogram eredményessége négy országban (Hu, It, Es, Pl)</a:t>
            </a:r>
          </a:p>
          <a:p>
            <a:r>
              <a:rPr lang="pl-PL" sz="4000" dirty="0">
                <a:solidFill>
                  <a:schemeClr val="tx1"/>
                </a:solidFill>
                <a:cs typeface="Calibri" panose="020F0502020204030204" pitchFamily="34" charset="0"/>
              </a:rPr>
              <a:t>magyar részben: (1) munkatapasztalatszerzés (2) fiatalok elérése </a:t>
            </a:r>
          </a:p>
          <a:p>
            <a:r>
              <a:rPr lang="hu-HU" sz="4000" dirty="0">
                <a:solidFill>
                  <a:schemeClr val="tx1"/>
                </a:solidFill>
                <a:cs typeface="Calibri" panose="020F0502020204030204" pitchFamily="34" charset="0"/>
              </a:rPr>
              <a:t>munkatapasztalatszerzés támogatása: hatásos  (YEP hatásvizsgálat </a:t>
            </a:r>
            <a:r>
              <a:rPr lang="hu-HU" sz="4000" dirty="0">
                <a:solidFill>
                  <a:schemeClr val="tx1"/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Krekó et al 2021</a:t>
            </a:r>
            <a:r>
              <a:rPr lang="hu-HU" sz="4000" dirty="0">
                <a:solidFill>
                  <a:schemeClr val="tx1"/>
                </a:solidFill>
                <a:cs typeface="Calibri" panose="020F0502020204030204" pitchFamily="34" charset="0"/>
              </a:rPr>
              <a:t>), </a:t>
            </a:r>
            <a:br>
              <a:rPr lang="hu-HU" sz="4000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hu-HU" sz="4000" dirty="0">
                <a:solidFill>
                  <a:srgbClr val="C00000"/>
                </a:solidFill>
                <a:cs typeface="Calibri" panose="020F0502020204030204" pitchFamily="34" charset="0"/>
              </a:rPr>
              <a:t>DE</a:t>
            </a:r>
            <a:r>
              <a:rPr lang="hu-HU" sz="4000" dirty="0">
                <a:solidFill>
                  <a:schemeClr val="tx1"/>
                </a:solidFill>
                <a:cs typeface="Calibri" panose="020F0502020204030204" pitchFamily="34" charset="0"/>
              </a:rPr>
              <a:t> nem a leginkább rászorulókat éri el</a:t>
            </a:r>
          </a:p>
          <a:p>
            <a:r>
              <a:rPr lang="hu-HU" sz="4000" dirty="0">
                <a:solidFill>
                  <a:schemeClr val="tx1"/>
                </a:solidFill>
                <a:cs typeface="Calibri" panose="020F0502020204030204" pitchFamily="34" charset="0"/>
              </a:rPr>
              <a:t>finanszírozó: EGT Alap és Norvég Alap, Fiatalok munkavállalását segítő programja</a:t>
            </a:r>
          </a:p>
          <a:p>
            <a:r>
              <a:rPr lang="hu-HU" sz="4000" dirty="0">
                <a:solidFill>
                  <a:schemeClr val="tx1"/>
                </a:solidFill>
                <a:cs typeface="Calibri" panose="020F0502020204030204" pitchFamily="34" charset="0"/>
              </a:rPr>
              <a:t>teljes projekt dokumentációja elérhető a honlapunkról: </a:t>
            </a:r>
            <a:br>
              <a:rPr lang="hu-HU" sz="4000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hu-H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http://budapestinstitute.eu/index.php/projektek/adatlap/ibs_youth_guarantee_impact_evaluation/hu</a:t>
            </a:r>
            <a:endParaRPr lang="hu-H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4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030" y="6531564"/>
            <a:ext cx="22098606" cy="1231106"/>
          </a:xfrm>
        </p:spPr>
        <p:txBody>
          <a:bodyPr/>
          <a:lstStyle/>
          <a:p>
            <a:r>
              <a:rPr lang="hu-HU" dirty="0"/>
              <a:t>Mi volt a kutatásunk motivációja?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DFCCA55-E988-404C-B04B-5B4781F8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219519" y="12308856"/>
            <a:ext cx="3985698" cy="553998"/>
          </a:xfrm>
        </p:spPr>
        <p:txBody>
          <a:bodyPr/>
          <a:lstStyle/>
          <a:p>
            <a:r>
              <a:rPr lang="hu-HU" dirty="0"/>
              <a:t>202</a:t>
            </a:r>
            <a:r>
              <a:rPr lang="en-GB" dirty="0"/>
              <a:t>2</a:t>
            </a:r>
            <a:r>
              <a:rPr lang="hu-HU" dirty="0"/>
              <a:t>. j</a:t>
            </a:r>
            <a:r>
              <a:rPr lang="en-GB" dirty="0" err="1"/>
              <a:t>únius</a:t>
            </a:r>
            <a:r>
              <a:rPr lang="en-GB" dirty="0"/>
              <a:t> 2.</a:t>
            </a:r>
            <a:endParaRPr lang="hu-HU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7030" y="12312800"/>
            <a:ext cx="6986266" cy="461665"/>
          </a:xfrm>
        </p:spPr>
        <p:txBody>
          <a:bodyPr/>
          <a:lstStyle/>
          <a:p>
            <a:pPr algn="ctr"/>
            <a:r>
              <a:rPr lang="hu-HU" dirty="0"/>
              <a:t>Csillag Márton,  Budapest Intézet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7747" y="12312800"/>
            <a:ext cx="6767125" cy="461665"/>
          </a:xfrm>
        </p:spPr>
        <p:txBody>
          <a:bodyPr/>
          <a:lstStyle/>
          <a:p>
            <a:r>
              <a:rPr lang="en-GB" dirty="0"/>
              <a:t>Budapest, </a:t>
            </a:r>
            <a:r>
              <a:rPr lang="en-GB" dirty="0" err="1"/>
              <a:t>Európa</a:t>
            </a:r>
            <a:r>
              <a:rPr lang="en-GB" dirty="0"/>
              <a:t> Pont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463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16682557" cy="1846659"/>
          </a:xfrm>
        </p:spPr>
        <p:txBody>
          <a:bodyPr/>
          <a:lstStyle/>
          <a:p>
            <a:r>
              <a:rPr lang="en-GB" sz="6000" dirty="0"/>
              <a:t>A NEET (</a:t>
            </a:r>
            <a:r>
              <a:rPr lang="en-GB" sz="6000" dirty="0" err="1"/>
              <a:t>inaktív</a:t>
            </a:r>
            <a:r>
              <a:rPr lang="en-GB" sz="6000" dirty="0"/>
              <a:t>) </a:t>
            </a:r>
            <a:r>
              <a:rPr lang="en-GB" sz="6000" dirty="0" err="1"/>
              <a:t>fiatalok</a:t>
            </a:r>
            <a:r>
              <a:rPr lang="en-GB" sz="6000" dirty="0"/>
              <a:t> </a:t>
            </a:r>
            <a:r>
              <a:rPr lang="en-GB" sz="6000" dirty="0" err="1"/>
              <a:t>elérése</a:t>
            </a:r>
            <a:r>
              <a:rPr lang="en-GB" sz="6000" dirty="0"/>
              <a:t>, mint </a:t>
            </a:r>
            <a:r>
              <a:rPr lang="en-GB" sz="6000" dirty="0" err="1"/>
              <a:t>kihívás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2545545" cy="9552402"/>
          </a:xfrm>
        </p:spPr>
        <p:txBody>
          <a:bodyPr>
            <a:normAutofit/>
          </a:bodyPr>
          <a:lstStyle/>
          <a:p>
            <a:r>
              <a:rPr lang="en-GB" sz="3600" dirty="0" err="1"/>
              <a:t>Már</a:t>
            </a:r>
            <a:r>
              <a:rPr lang="en-GB" sz="3600" dirty="0"/>
              <a:t> a 2013-as EU </a:t>
            </a:r>
            <a:r>
              <a:rPr lang="en-GB" sz="3600" dirty="0" err="1"/>
              <a:t>Tanács</a:t>
            </a:r>
            <a:r>
              <a:rPr lang="en-GB" sz="3600" dirty="0"/>
              <a:t> </a:t>
            </a:r>
            <a:r>
              <a:rPr lang="en-GB" sz="3600" dirty="0" err="1"/>
              <a:t>ajánlása</a:t>
            </a:r>
            <a:r>
              <a:rPr lang="en-GB" sz="3600" dirty="0"/>
              <a:t> </a:t>
            </a:r>
            <a:r>
              <a:rPr lang="en-GB" sz="3600" dirty="0" err="1"/>
              <a:t>kiemelte</a:t>
            </a:r>
            <a:r>
              <a:rPr lang="en-GB" sz="3600" dirty="0"/>
              <a:t>, </a:t>
            </a:r>
            <a:r>
              <a:rPr lang="en-GB" sz="3600" dirty="0" err="1"/>
              <a:t>hogy</a:t>
            </a:r>
            <a:r>
              <a:rPr lang="en-GB" sz="3600" dirty="0"/>
              <a:t> a </a:t>
            </a:r>
            <a:r>
              <a:rPr lang="en-GB" sz="3600" dirty="0" err="1"/>
              <a:t>kiszolgáltatott</a:t>
            </a:r>
            <a:r>
              <a:rPr lang="en-GB" sz="3600" dirty="0"/>
              <a:t> (NEET) </a:t>
            </a:r>
            <a:r>
              <a:rPr lang="en-GB" sz="3600" dirty="0" err="1"/>
              <a:t>fiatalok</a:t>
            </a:r>
            <a:r>
              <a:rPr lang="en-GB" sz="3600" dirty="0"/>
              <a:t> </a:t>
            </a:r>
            <a:r>
              <a:rPr lang="en-GB" sz="3600" dirty="0" err="1"/>
              <a:t>elérése</a:t>
            </a:r>
            <a:r>
              <a:rPr lang="en-GB" sz="3600" dirty="0"/>
              <a:t> </a:t>
            </a:r>
            <a:r>
              <a:rPr lang="en-GB" sz="3600" dirty="0" err="1"/>
              <a:t>és</a:t>
            </a:r>
            <a:r>
              <a:rPr lang="en-GB" sz="3600" dirty="0"/>
              <a:t> </a:t>
            </a:r>
            <a:r>
              <a:rPr lang="en-GB" sz="3600" dirty="0" err="1"/>
              <a:t>bevonása</a:t>
            </a:r>
            <a:r>
              <a:rPr lang="en-GB" sz="3600" dirty="0"/>
              <a:t> </a:t>
            </a:r>
            <a:r>
              <a:rPr lang="en-GB" sz="3600" dirty="0" err="1"/>
              <a:t>kiemelt</a:t>
            </a:r>
            <a:r>
              <a:rPr lang="en-GB" sz="3600" dirty="0"/>
              <a:t> </a:t>
            </a:r>
            <a:r>
              <a:rPr lang="en-GB" sz="3600" dirty="0" err="1"/>
              <a:t>feladat</a:t>
            </a:r>
            <a:r>
              <a:rPr lang="en-GB" sz="3600" dirty="0"/>
              <a:t> </a:t>
            </a:r>
            <a:r>
              <a:rPr lang="en-GB" sz="3600" dirty="0" err="1"/>
              <a:t>az</a:t>
            </a:r>
            <a:r>
              <a:rPr lang="en-GB" sz="3600" dirty="0"/>
              <a:t> </a:t>
            </a:r>
            <a:r>
              <a:rPr lang="en-GB" sz="3600" dirty="0" err="1"/>
              <a:t>Ifjúsági</a:t>
            </a:r>
            <a:r>
              <a:rPr lang="en-GB" sz="3600" dirty="0"/>
              <a:t> </a:t>
            </a:r>
            <a:r>
              <a:rPr lang="en-GB" sz="3600" dirty="0" err="1"/>
              <a:t>Garancia</a:t>
            </a:r>
            <a:r>
              <a:rPr lang="en-GB" sz="3600" dirty="0"/>
              <a:t> </a:t>
            </a:r>
            <a:r>
              <a:rPr lang="en-GB" sz="3600" dirty="0" err="1"/>
              <a:t>rendszerében</a:t>
            </a:r>
            <a:r>
              <a:rPr lang="en-GB" sz="3600" dirty="0"/>
              <a:t> -&gt; </a:t>
            </a:r>
            <a:r>
              <a:rPr lang="en-GB" sz="3600" dirty="0" err="1"/>
              <a:t>Megerősített</a:t>
            </a:r>
            <a:r>
              <a:rPr lang="en-GB" sz="3600" dirty="0"/>
              <a:t> IG</a:t>
            </a:r>
          </a:p>
          <a:p>
            <a:r>
              <a:rPr lang="en-GB" sz="3600" dirty="0" err="1"/>
              <a:t>Legtöbb</a:t>
            </a:r>
            <a:r>
              <a:rPr lang="en-GB" sz="3600" dirty="0"/>
              <a:t> </a:t>
            </a:r>
            <a:r>
              <a:rPr lang="en-GB" sz="3600" dirty="0" err="1"/>
              <a:t>országban</a:t>
            </a:r>
            <a:r>
              <a:rPr lang="en-GB" sz="3600" dirty="0"/>
              <a:t> </a:t>
            </a:r>
            <a:r>
              <a:rPr lang="en-GB" sz="3600" dirty="0" err="1"/>
              <a:t>ez</a:t>
            </a:r>
            <a:r>
              <a:rPr lang="en-GB" sz="3600" dirty="0"/>
              <a:t> </a:t>
            </a:r>
            <a:r>
              <a:rPr lang="en-GB" sz="3600" dirty="0" err="1"/>
              <a:t>továbbra</a:t>
            </a:r>
            <a:r>
              <a:rPr lang="en-GB" sz="3600" dirty="0"/>
              <a:t> is </a:t>
            </a:r>
            <a:r>
              <a:rPr lang="en-GB" sz="3600" dirty="0" err="1"/>
              <a:t>kihívást</a:t>
            </a:r>
            <a:r>
              <a:rPr lang="en-GB" sz="3600" dirty="0"/>
              <a:t> </a:t>
            </a:r>
            <a:r>
              <a:rPr lang="en-GB" sz="3600" dirty="0" err="1"/>
              <a:t>jelent</a:t>
            </a:r>
            <a:r>
              <a:rPr lang="en-GB" sz="3600" dirty="0"/>
              <a:t>, </a:t>
            </a:r>
            <a:r>
              <a:rPr lang="en-GB" sz="3600" dirty="0" err="1"/>
              <a:t>így</a:t>
            </a:r>
            <a:r>
              <a:rPr lang="en-GB" sz="3600" dirty="0"/>
              <a:t> 2019-ben is </a:t>
            </a:r>
            <a:r>
              <a:rPr lang="en-GB" sz="3600" dirty="0" err="1"/>
              <a:t>az</a:t>
            </a:r>
            <a:r>
              <a:rPr lang="en-GB" sz="3600" dirty="0"/>
              <a:t> EU-ban a NEET-ek </a:t>
            </a:r>
            <a:r>
              <a:rPr lang="en-GB" sz="3600" i="1" dirty="0"/>
              <a:t>20-50%-</a:t>
            </a:r>
            <a:r>
              <a:rPr lang="en-GB" sz="3600" dirty="0"/>
              <a:t>a </a:t>
            </a:r>
            <a:r>
              <a:rPr lang="en-GB" sz="3600" dirty="0" err="1"/>
              <a:t>regisztrált</a:t>
            </a:r>
            <a:r>
              <a:rPr lang="en-GB" sz="3600" dirty="0"/>
              <a:t> </a:t>
            </a:r>
            <a:r>
              <a:rPr lang="en-GB" sz="3600" dirty="0" err="1"/>
              <a:t>álláskeresőként</a:t>
            </a:r>
            <a:endParaRPr lang="en-GB" sz="3600" dirty="0"/>
          </a:p>
          <a:p>
            <a:pPr lvl="1"/>
            <a:r>
              <a:rPr lang="en-GB" sz="3600" dirty="0" err="1"/>
              <a:t>Hazánkban</a:t>
            </a:r>
            <a:r>
              <a:rPr lang="en-GB" sz="3600" dirty="0"/>
              <a:t> </a:t>
            </a:r>
            <a:r>
              <a:rPr lang="en-GB" sz="3600" dirty="0" err="1"/>
              <a:t>csak</a:t>
            </a:r>
            <a:r>
              <a:rPr lang="en-GB" sz="3600" dirty="0"/>
              <a:t> </a:t>
            </a:r>
            <a:r>
              <a:rPr lang="en-GB" sz="3600" dirty="0" err="1"/>
              <a:t>minden</a:t>
            </a:r>
            <a:r>
              <a:rPr lang="en-GB" sz="3600" dirty="0"/>
              <a:t> </a:t>
            </a:r>
            <a:r>
              <a:rPr lang="en-GB" sz="3600" i="1" dirty="0" err="1">
                <a:solidFill>
                  <a:srgbClr val="C00000"/>
                </a:solidFill>
              </a:rPr>
              <a:t>negyedik</a:t>
            </a:r>
            <a:r>
              <a:rPr lang="en-GB" sz="3600" dirty="0"/>
              <a:t> NEET </a:t>
            </a:r>
            <a:r>
              <a:rPr lang="en-GB" sz="3600" dirty="0" err="1"/>
              <a:t>fiatal</a:t>
            </a:r>
            <a:r>
              <a:rPr lang="en-GB" sz="3600" dirty="0"/>
              <a:t> </a:t>
            </a:r>
            <a:r>
              <a:rPr lang="en-GB" sz="3600" dirty="0" err="1"/>
              <a:t>regisztált</a:t>
            </a:r>
            <a:r>
              <a:rPr lang="en-GB" sz="3600" dirty="0"/>
              <a:t> </a:t>
            </a:r>
            <a:r>
              <a:rPr lang="en-GB" sz="3600" dirty="0" err="1"/>
              <a:t>az</a:t>
            </a:r>
            <a:r>
              <a:rPr lang="en-GB" sz="3600" dirty="0"/>
              <a:t> </a:t>
            </a:r>
            <a:r>
              <a:rPr lang="en-GB" sz="3600" dirty="0" err="1"/>
              <a:t>NFSz</a:t>
            </a:r>
            <a:r>
              <a:rPr lang="en-GB" sz="3600" dirty="0"/>
              <a:t> -</a:t>
            </a:r>
            <a:r>
              <a:rPr lang="en-GB" sz="3600" dirty="0" err="1"/>
              <a:t>nél</a:t>
            </a:r>
            <a:endParaRPr lang="en-GB" sz="3600" dirty="0"/>
          </a:p>
          <a:p>
            <a:r>
              <a:rPr lang="en-GB" sz="3600" dirty="0"/>
              <a:t>Az </a:t>
            </a:r>
            <a:r>
              <a:rPr lang="en-GB" sz="3600" dirty="0" err="1"/>
              <a:t>országok</a:t>
            </a:r>
            <a:r>
              <a:rPr lang="en-GB" sz="3600" dirty="0"/>
              <a:t> </a:t>
            </a:r>
            <a:r>
              <a:rPr lang="en-GB" sz="3600" dirty="0" err="1"/>
              <a:t>közötti</a:t>
            </a:r>
            <a:r>
              <a:rPr lang="en-GB" sz="3600" dirty="0"/>
              <a:t> </a:t>
            </a:r>
            <a:r>
              <a:rPr lang="en-GB" sz="3600" dirty="0" err="1"/>
              <a:t>különbségeket</a:t>
            </a:r>
            <a:r>
              <a:rPr lang="en-GB" sz="3600" dirty="0"/>
              <a:t> </a:t>
            </a:r>
            <a:r>
              <a:rPr lang="en-GB" sz="3600" dirty="0" err="1"/>
              <a:t>csak</a:t>
            </a:r>
            <a:r>
              <a:rPr lang="en-GB" sz="3600" dirty="0"/>
              <a:t> </a:t>
            </a:r>
            <a:r>
              <a:rPr lang="en-GB" sz="3600" i="1" u="sng" dirty="0" err="1"/>
              <a:t>részben</a:t>
            </a:r>
            <a:r>
              <a:rPr lang="en-GB" sz="3600" dirty="0"/>
              <a:t> </a:t>
            </a:r>
            <a:r>
              <a:rPr lang="en-GB" sz="3600" dirty="0" err="1"/>
              <a:t>magyarázza</a:t>
            </a:r>
            <a:r>
              <a:rPr lang="en-GB" sz="3600" dirty="0"/>
              <a:t> </a:t>
            </a:r>
          </a:p>
          <a:p>
            <a:pPr lvl="1"/>
            <a:r>
              <a:rPr lang="en-GB" sz="3600" dirty="0"/>
              <a:t> a </a:t>
            </a:r>
            <a:r>
              <a:rPr lang="en-GB" sz="3600" dirty="0" err="1"/>
              <a:t>munkanélküli</a:t>
            </a:r>
            <a:r>
              <a:rPr lang="en-GB" sz="3600" dirty="0"/>
              <a:t> </a:t>
            </a:r>
            <a:r>
              <a:rPr lang="en-GB" sz="3600" dirty="0" err="1"/>
              <a:t>ellátások</a:t>
            </a:r>
            <a:r>
              <a:rPr lang="en-GB" sz="3600" dirty="0"/>
              <a:t> </a:t>
            </a:r>
            <a:r>
              <a:rPr lang="en-GB" sz="3600" dirty="0" err="1"/>
              <a:t>összege</a:t>
            </a:r>
            <a:endParaRPr lang="en-GB" sz="3600" dirty="0"/>
          </a:p>
          <a:p>
            <a:pPr lvl="1"/>
            <a:r>
              <a:rPr lang="en-GB" sz="3600" dirty="0"/>
              <a:t>a </a:t>
            </a:r>
            <a:r>
              <a:rPr lang="en-GB" sz="3600" dirty="0" err="1"/>
              <a:t>fiatalok</a:t>
            </a:r>
            <a:r>
              <a:rPr lang="en-GB" sz="3600" dirty="0"/>
              <a:t> </a:t>
            </a:r>
            <a:r>
              <a:rPr lang="en-GB" sz="3600" dirty="0" err="1"/>
              <a:t>álláskeresési</a:t>
            </a:r>
            <a:r>
              <a:rPr lang="en-GB" sz="3600" dirty="0"/>
              <a:t> </a:t>
            </a:r>
            <a:r>
              <a:rPr lang="en-GB" sz="3600" dirty="0" err="1"/>
              <a:t>motivációja</a:t>
            </a:r>
            <a:endParaRPr lang="en-GB" sz="3600" dirty="0"/>
          </a:p>
          <a:p>
            <a:pPr lvl="1"/>
            <a:r>
              <a:rPr lang="en-GB" sz="3600" dirty="0"/>
              <a:t>a </a:t>
            </a:r>
            <a:r>
              <a:rPr lang="en-GB" sz="3600" dirty="0" err="1"/>
              <a:t>fiatalok</a:t>
            </a:r>
            <a:r>
              <a:rPr lang="en-GB" sz="3600" dirty="0"/>
              <a:t> </a:t>
            </a:r>
            <a:r>
              <a:rPr lang="en-GB" sz="3600" dirty="0" err="1"/>
              <a:t>összetétele</a:t>
            </a:r>
            <a:r>
              <a:rPr lang="en-GB" sz="3600" dirty="0"/>
              <a:t> </a:t>
            </a:r>
            <a:r>
              <a:rPr lang="en-GB" sz="3600" dirty="0" err="1"/>
              <a:t>egyéb</a:t>
            </a:r>
            <a:r>
              <a:rPr lang="en-GB" sz="3600" dirty="0"/>
              <a:t> </a:t>
            </a:r>
            <a:r>
              <a:rPr lang="en-GB" sz="3600" dirty="0" err="1"/>
              <a:t>hátrányok</a:t>
            </a:r>
            <a:r>
              <a:rPr lang="en-GB" sz="3600" dirty="0"/>
              <a:t> </a:t>
            </a:r>
            <a:r>
              <a:rPr lang="en-GB" sz="3600" dirty="0" err="1"/>
              <a:t>tekintetében</a:t>
            </a:r>
            <a:endParaRPr lang="en-GB" sz="3600" dirty="0"/>
          </a:p>
          <a:p>
            <a:pPr lvl="2"/>
            <a:endParaRPr lang="hu-H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pl-PL" sz="5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80E79-F1A8-A32B-85BF-26CE7A10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99" y="6811482"/>
            <a:ext cx="83827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3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1860053" cy="1846659"/>
          </a:xfrm>
        </p:spPr>
        <p:txBody>
          <a:bodyPr/>
          <a:lstStyle/>
          <a:p>
            <a:r>
              <a:rPr lang="hu-HU" sz="6000" dirty="0"/>
              <a:t>Nem dolgozó nem tanuló fiatalok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7" y="3091543"/>
            <a:ext cx="20243780" cy="9552402"/>
          </a:xfrm>
        </p:spPr>
        <p:txBody>
          <a:bodyPr>
            <a:normAutofit/>
          </a:bodyPr>
          <a:lstStyle/>
          <a:p>
            <a:r>
              <a:rPr lang="en-GB" sz="3600" dirty="0" err="1"/>
              <a:t>Aktívak</a:t>
            </a:r>
            <a:r>
              <a:rPr lang="en-GB" sz="3600" dirty="0"/>
              <a:t> (</a:t>
            </a:r>
            <a:r>
              <a:rPr lang="en-GB" sz="3600" dirty="0" err="1"/>
              <a:t>keresnek</a:t>
            </a:r>
            <a:r>
              <a:rPr lang="en-GB" sz="3600" dirty="0"/>
              <a:t> </a:t>
            </a:r>
            <a:r>
              <a:rPr lang="en-GB" sz="3600" dirty="0" err="1"/>
              <a:t>munkát</a:t>
            </a:r>
            <a:r>
              <a:rPr lang="en-GB" sz="3600" dirty="0"/>
              <a:t>):  </a:t>
            </a:r>
            <a:r>
              <a:rPr lang="en-GB" sz="3600" dirty="0" err="1"/>
              <a:t>visszahívásra</a:t>
            </a:r>
            <a:r>
              <a:rPr lang="en-GB" sz="3600" dirty="0"/>
              <a:t> </a:t>
            </a:r>
            <a:r>
              <a:rPr lang="en-GB" sz="3600" dirty="0" err="1"/>
              <a:t>várók</a:t>
            </a:r>
            <a:r>
              <a:rPr lang="en-GB" sz="3600" dirty="0"/>
              <a:t>, </a:t>
            </a:r>
            <a:r>
              <a:rPr lang="en-GB" sz="3600" dirty="0" err="1"/>
              <a:t>rövid</a:t>
            </a:r>
            <a:r>
              <a:rPr lang="en-GB" sz="3600" dirty="0"/>
              <a:t> </a:t>
            </a:r>
            <a:r>
              <a:rPr lang="en-GB" sz="3600" dirty="0" err="1"/>
              <a:t>távú</a:t>
            </a:r>
            <a:r>
              <a:rPr lang="en-GB" sz="3600" dirty="0"/>
              <a:t> </a:t>
            </a:r>
            <a:r>
              <a:rPr lang="en-GB" sz="3600" dirty="0" err="1"/>
              <a:t>és</a:t>
            </a:r>
            <a:r>
              <a:rPr lang="en-GB" sz="3600" dirty="0"/>
              <a:t> </a:t>
            </a:r>
            <a:r>
              <a:rPr lang="en-GB" sz="3600" dirty="0" err="1"/>
              <a:t>tartós</a:t>
            </a:r>
            <a:r>
              <a:rPr lang="en-GB" sz="3600" dirty="0"/>
              <a:t> </a:t>
            </a:r>
            <a:r>
              <a:rPr lang="en-GB" sz="3600" dirty="0" err="1"/>
              <a:t>munkanélküliek</a:t>
            </a:r>
            <a:r>
              <a:rPr lang="en-GB" sz="3600" dirty="0"/>
              <a:t> </a:t>
            </a:r>
          </a:p>
          <a:p>
            <a:pPr lvl="1"/>
            <a:r>
              <a:rPr lang="en-GB" sz="3600" dirty="0"/>
              <a:t>2019-ben </a:t>
            </a:r>
            <a:r>
              <a:rPr lang="en-GB" sz="3600" dirty="0" err="1"/>
              <a:t>arányuk</a:t>
            </a:r>
            <a:r>
              <a:rPr lang="en-GB" sz="3600" dirty="0"/>
              <a:t> 32% volt, </a:t>
            </a:r>
            <a:r>
              <a:rPr lang="en-GB" sz="3600" dirty="0">
                <a:solidFill>
                  <a:srgbClr val="C00000"/>
                </a:solidFill>
              </a:rPr>
              <a:t>55%</a:t>
            </a:r>
            <a:r>
              <a:rPr lang="en-GB" sz="3600" dirty="0"/>
              <a:t> </a:t>
            </a:r>
            <a:r>
              <a:rPr lang="en-GB" sz="3600" dirty="0" err="1"/>
              <a:t>regisztrált</a:t>
            </a:r>
            <a:r>
              <a:rPr lang="en-GB" sz="3600" dirty="0"/>
              <a:t> </a:t>
            </a:r>
            <a:r>
              <a:rPr lang="en-GB" sz="3600" dirty="0" err="1"/>
              <a:t>álláskereső</a:t>
            </a:r>
            <a:endParaRPr lang="en-GB" sz="3600" dirty="0"/>
          </a:p>
          <a:p>
            <a:r>
              <a:rPr lang="en-GB" sz="3600" dirty="0" err="1"/>
              <a:t>Akik</a:t>
            </a:r>
            <a:r>
              <a:rPr lang="en-GB" sz="3600" dirty="0"/>
              <a:t> </a:t>
            </a:r>
            <a:r>
              <a:rPr lang="en-GB" sz="3600" dirty="0" err="1"/>
              <a:t>szeretnének</a:t>
            </a:r>
            <a:r>
              <a:rPr lang="en-GB" sz="3600" dirty="0"/>
              <a:t> </a:t>
            </a:r>
            <a:r>
              <a:rPr lang="en-GB" sz="3600" dirty="0" err="1"/>
              <a:t>dolgozni</a:t>
            </a:r>
            <a:r>
              <a:rPr lang="en-GB" sz="3600" dirty="0"/>
              <a:t>, de </a:t>
            </a:r>
            <a:r>
              <a:rPr lang="en-GB" sz="3600" dirty="0" err="1"/>
              <a:t>jelenleg</a:t>
            </a:r>
            <a:r>
              <a:rPr lang="en-GB" sz="3600" dirty="0"/>
              <a:t> </a:t>
            </a:r>
            <a:r>
              <a:rPr lang="en-GB" sz="3600" dirty="0" err="1"/>
              <a:t>nem</a:t>
            </a:r>
            <a:r>
              <a:rPr lang="en-GB" sz="3600" dirty="0"/>
              <a:t> </a:t>
            </a:r>
            <a:r>
              <a:rPr lang="en-GB" sz="3600" dirty="0" err="1"/>
              <a:t>keresnek</a:t>
            </a:r>
            <a:r>
              <a:rPr lang="en-GB" sz="3600" dirty="0"/>
              <a:t> </a:t>
            </a:r>
            <a:r>
              <a:rPr lang="en-GB" sz="3600" dirty="0" err="1"/>
              <a:t>munkát</a:t>
            </a:r>
            <a:endParaRPr lang="en-GB" sz="3600" dirty="0"/>
          </a:p>
          <a:p>
            <a:pPr lvl="1"/>
            <a:r>
              <a:rPr lang="en-GB" sz="3600" dirty="0"/>
              <a:t>2019-ben a NEET </a:t>
            </a:r>
            <a:r>
              <a:rPr lang="en-GB" sz="3600" dirty="0" err="1"/>
              <a:t>fiatalok</a:t>
            </a:r>
            <a:r>
              <a:rPr lang="en-GB" sz="3600" dirty="0"/>
              <a:t> 22%-a, </a:t>
            </a:r>
            <a:r>
              <a:rPr lang="en-GB" sz="3600" dirty="0" err="1"/>
              <a:t>és</a:t>
            </a:r>
            <a:r>
              <a:rPr lang="en-GB" sz="3600" dirty="0"/>
              <a:t> </a:t>
            </a:r>
            <a:r>
              <a:rPr lang="en-GB" sz="3600" dirty="0">
                <a:solidFill>
                  <a:srgbClr val="C00000"/>
                </a:solidFill>
              </a:rPr>
              <a:t>32% </a:t>
            </a:r>
            <a:r>
              <a:rPr lang="en-GB" sz="3600" dirty="0"/>
              <a:t> </a:t>
            </a:r>
            <a:r>
              <a:rPr lang="en-GB" sz="3600" dirty="0" err="1"/>
              <a:t>regisztrált</a:t>
            </a:r>
            <a:endParaRPr lang="en-GB" sz="3600" dirty="0"/>
          </a:p>
          <a:p>
            <a:r>
              <a:rPr lang="en-GB" sz="3600" dirty="0" err="1"/>
              <a:t>Akik</a:t>
            </a:r>
            <a:r>
              <a:rPr lang="en-GB" sz="3600" dirty="0"/>
              <a:t> </a:t>
            </a:r>
            <a:r>
              <a:rPr lang="en-GB" sz="3600" dirty="0" err="1"/>
              <a:t>nem</a:t>
            </a:r>
            <a:r>
              <a:rPr lang="en-GB" sz="3600" dirty="0"/>
              <a:t> </a:t>
            </a:r>
            <a:r>
              <a:rPr lang="en-GB" sz="3600" dirty="0" err="1"/>
              <a:t>akarnak</a:t>
            </a:r>
            <a:r>
              <a:rPr lang="en-GB" sz="3600" dirty="0"/>
              <a:t> </a:t>
            </a:r>
            <a:r>
              <a:rPr lang="en-GB" sz="3600" dirty="0" err="1"/>
              <a:t>dolgozni</a:t>
            </a:r>
            <a:r>
              <a:rPr lang="en-GB" sz="3600" dirty="0"/>
              <a:t> </a:t>
            </a:r>
          </a:p>
          <a:p>
            <a:pPr lvl="1"/>
            <a:r>
              <a:rPr lang="en-GB" sz="3600" dirty="0"/>
              <a:t>2019 –ben a </a:t>
            </a:r>
            <a:r>
              <a:rPr lang="en-GB" sz="3600" dirty="0" err="1"/>
              <a:t>fiatalok</a:t>
            </a:r>
            <a:r>
              <a:rPr lang="en-GB" sz="3600" dirty="0"/>
              <a:t> 46%-a, </a:t>
            </a:r>
            <a:r>
              <a:rPr lang="en-GB" sz="3600" dirty="0" err="1"/>
              <a:t>és</a:t>
            </a:r>
            <a:r>
              <a:rPr lang="en-GB" sz="3600" dirty="0"/>
              <a:t> </a:t>
            </a:r>
            <a:r>
              <a:rPr lang="en-GB" sz="3600" dirty="0" err="1"/>
              <a:t>alig</a:t>
            </a:r>
            <a:r>
              <a:rPr lang="en-GB" sz="3600" dirty="0"/>
              <a:t> </a:t>
            </a:r>
            <a:r>
              <a:rPr lang="en-GB" sz="3600" dirty="0" err="1"/>
              <a:t>regisztráltak</a:t>
            </a:r>
            <a:endParaRPr lang="en-GB" sz="3600" dirty="0"/>
          </a:p>
          <a:p>
            <a:r>
              <a:rPr lang="en-GB" sz="3600" dirty="0"/>
              <a:t>De a </a:t>
            </a:r>
            <a:r>
              <a:rPr lang="en-GB" sz="3600" dirty="0" err="1"/>
              <a:t>regisztrációs</a:t>
            </a:r>
            <a:r>
              <a:rPr lang="en-GB" sz="3600" dirty="0"/>
              <a:t> </a:t>
            </a:r>
            <a:r>
              <a:rPr lang="en-GB" sz="3600" dirty="0" err="1"/>
              <a:t>hajlandóság</a:t>
            </a:r>
            <a:r>
              <a:rPr lang="en-GB" sz="3600" dirty="0"/>
              <a:t> 2021-re </a:t>
            </a:r>
            <a:r>
              <a:rPr lang="en-GB" sz="3600" dirty="0" err="1"/>
              <a:t>romlott</a:t>
            </a:r>
            <a:r>
              <a:rPr lang="en-GB" sz="3600" dirty="0"/>
              <a:t>! </a:t>
            </a:r>
          </a:p>
          <a:p>
            <a:pPr lvl="1"/>
            <a:r>
              <a:rPr lang="en-GB" sz="3600" dirty="0" err="1"/>
              <a:t>Csak</a:t>
            </a:r>
            <a:r>
              <a:rPr lang="en-GB" sz="3600" dirty="0"/>
              <a:t> </a:t>
            </a:r>
            <a:r>
              <a:rPr lang="en-GB" sz="3600" dirty="0" err="1"/>
              <a:t>minden</a:t>
            </a:r>
            <a:r>
              <a:rPr lang="en-GB" sz="3600" dirty="0"/>
              <a:t> </a:t>
            </a:r>
            <a:r>
              <a:rPr lang="en-GB" sz="3600" i="1" dirty="0" err="1">
                <a:solidFill>
                  <a:srgbClr val="B81639"/>
                </a:solidFill>
              </a:rPr>
              <a:t>ötödik</a:t>
            </a:r>
            <a:r>
              <a:rPr lang="en-GB" sz="3600" dirty="0"/>
              <a:t> NEET </a:t>
            </a:r>
            <a:r>
              <a:rPr lang="en-GB" sz="3600" dirty="0" err="1"/>
              <a:t>fiatal</a:t>
            </a:r>
            <a:r>
              <a:rPr lang="en-GB" sz="3600" dirty="0"/>
              <a:t> </a:t>
            </a:r>
            <a:r>
              <a:rPr lang="en-GB" sz="3600" dirty="0" err="1"/>
              <a:t>regisztált</a:t>
            </a:r>
            <a:r>
              <a:rPr lang="en-GB" sz="3600" dirty="0"/>
              <a:t>  </a:t>
            </a:r>
            <a:endParaRPr lang="pl-PL" sz="5400" dirty="0">
              <a:solidFill>
                <a:srgbClr val="C00000"/>
              </a:solidFill>
            </a:endParaRPr>
          </a:p>
          <a:p>
            <a:pPr lvl="2"/>
            <a:endParaRPr lang="hu-H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pl-PL" sz="5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80E79-F1A8-A32B-85BF-26CE7A10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99" y="6811482"/>
            <a:ext cx="83827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4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21860053" cy="1846659"/>
          </a:xfrm>
        </p:spPr>
        <p:txBody>
          <a:bodyPr/>
          <a:lstStyle/>
          <a:p>
            <a:r>
              <a:rPr lang="en-GB" sz="6000" dirty="0"/>
              <a:t>A </a:t>
            </a:r>
            <a:r>
              <a:rPr lang="en-GB" sz="6000" dirty="0" err="1"/>
              <a:t>dolgozni</a:t>
            </a:r>
            <a:r>
              <a:rPr lang="en-GB" sz="6000" dirty="0"/>
              <a:t> </a:t>
            </a:r>
            <a:r>
              <a:rPr lang="en-GB" sz="6000" dirty="0" err="1"/>
              <a:t>vágyó</a:t>
            </a:r>
            <a:r>
              <a:rPr lang="en-GB" sz="6000" dirty="0"/>
              <a:t>, de </a:t>
            </a:r>
            <a:r>
              <a:rPr lang="en-GB" sz="6000" dirty="0" err="1"/>
              <a:t>nem</a:t>
            </a:r>
            <a:r>
              <a:rPr lang="en-GB" sz="6000" dirty="0"/>
              <a:t> </a:t>
            </a:r>
            <a:r>
              <a:rPr lang="en-GB" sz="6000" dirty="0" err="1"/>
              <a:t>regisztrált</a:t>
            </a:r>
            <a:r>
              <a:rPr lang="en-GB" sz="6000" dirty="0"/>
              <a:t> </a:t>
            </a:r>
            <a:r>
              <a:rPr lang="en-GB" sz="6000" dirty="0" err="1"/>
              <a:t>fiatalok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091543"/>
            <a:ext cx="10657490" cy="9552402"/>
          </a:xfrm>
        </p:spPr>
        <p:txBody>
          <a:bodyPr>
            <a:normAutofit/>
          </a:bodyPr>
          <a:lstStyle/>
          <a:p>
            <a:pPr marL="1828526" lvl="2" indent="0">
              <a:buNone/>
            </a:pP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Baranya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	1</a:t>
            </a: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321</a:t>
            </a:r>
          </a:p>
          <a:p>
            <a:pPr marL="1828526" lvl="2" indent="0">
              <a:buNone/>
            </a:pPr>
            <a:r>
              <a:rPr lang="hu-H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Béké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		</a:t>
            </a: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1220</a:t>
            </a:r>
          </a:p>
          <a:p>
            <a:pPr marL="1828526" lvl="2" indent="0">
              <a:buNone/>
            </a:pP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BAZ</a:t>
            </a: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4647</a:t>
            </a:r>
          </a:p>
          <a:p>
            <a:pPr marL="1828526" lvl="2" indent="0">
              <a:buNone/>
            </a:pP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Fejér	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1354</a:t>
            </a:r>
          </a:p>
          <a:p>
            <a:pPr marL="1828526" lvl="2" indent="0">
              <a:buNone/>
            </a:pP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Heves	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1743</a:t>
            </a:r>
          </a:p>
          <a:p>
            <a:pPr marL="1828526" lvl="2" indent="0">
              <a:buNone/>
            </a:pP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Nógrád	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1191</a:t>
            </a:r>
          </a:p>
          <a:p>
            <a:pPr marL="1828526" lvl="2" indent="0">
              <a:buNone/>
            </a:pP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Pest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4312</a:t>
            </a:r>
          </a:p>
          <a:p>
            <a:pPr marL="1828526" lvl="2" indent="0">
              <a:buNone/>
            </a:pP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Somogy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1489</a:t>
            </a:r>
          </a:p>
          <a:p>
            <a:pPr marL="1828526" lvl="2" indent="0">
              <a:buNone/>
            </a:pP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Szabolcs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SZB</a:t>
            </a:r>
            <a:r>
              <a:rPr lang="hu-H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2807</a:t>
            </a:r>
          </a:p>
          <a:p>
            <a:pPr marL="1828526" lvl="2" indent="0">
              <a:buNone/>
            </a:pPr>
            <a:endParaRPr lang="hu-H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pl-PL" sz="5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80E79-F1A8-A32B-85BF-26CE7A10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99" y="6811482"/>
            <a:ext cx="83827" cy="9144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B283602-09FE-8BBA-0A21-D6AD38E79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193" y="3144093"/>
            <a:ext cx="13085379" cy="95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8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B3D620-0C29-A745-26CD-9A4E1B46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666" y="2924464"/>
            <a:ext cx="3567627" cy="98865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348816"/>
            <a:ext cx="16682557" cy="1846659"/>
          </a:xfrm>
        </p:spPr>
        <p:txBody>
          <a:bodyPr/>
          <a:lstStyle/>
          <a:p>
            <a:r>
              <a:rPr lang="hu-HU" sz="6000" dirty="0"/>
              <a:t>Nem dolgozó nem tanuló fiatalok</a:t>
            </a:r>
            <a:br>
              <a:rPr lang="hu-HU" sz="6000" dirty="0"/>
            </a:b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12943633" cy="9552402"/>
          </a:xfrm>
        </p:spPr>
        <p:txBody>
          <a:bodyPr>
            <a:normAutofit/>
          </a:bodyPr>
          <a:lstStyle/>
          <a:p>
            <a:r>
              <a:rPr lang="en-GB" sz="3600" dirty="0" err="1"/>
              <a:t>Sokféle</a:t>
            </a:r>
            <a:r>
              <a:rPr lang="en-GB" sz="3600" dirty="0"/>
              <a:t> </a:t>
            </a:r>
            <a:r>
              <a:rPr lang="en-GB" sz="3600" dirty="0" err="1"/>
              <a:t>akadállyal</a:t>
            </a:r>
            <a:r>
              <a:rPr lang="en-GB" sz="3600" dirty="0"/>
              <a:t> </a:t>
            </a:r>
            <a:r>
              <a:rPr lang="en-GB" sz="3600" dirty="0" err="1"/>
              <a:t>néznak</a:t>
            </a:r>
            <a:r>
              <a:rPr lang="en-GB" sz="3600" dirty="0"/>
              <a:t> </a:t>
            </a:r>
            <a:r>
              <a:rPr lang="en-GB" sz="3600" dirty="0" err="1"/>
              <a:t>szembe</a:t>
            </a:r>
            <a:r>
              <a:rPr lang="en-GB" sz="3600" dirty="0"/>
              <a:t>, de </a:t>
            </a:r>
            <a:r>
              <a:rPr lang="en-GB" sz="3600" dirty="0" err="1"/>
              <a:t>erről</a:t>
            </a:r>
            <a:r>
              <a:rPr lang="en-GB" sz="3600" dirty="0"/>
              <a:t> </a:t>
            </a:r>
            <a:r>
              <a:rPr lang="en-GB" sz="3600" dirty="0" err="1"/>
              <a:t>részletes</a:t>
            </a:r>
            <a:r>
              <a:rPr lang="en-GB" sz="3600" dirty="0"/>
              <a:t> </a:t>
            </a:r>
            <a:r>
              <a:rPr lang="en-GB" sz="3600" dirty="0" err="1"/>
              <a:t>adataink</a:t>
            </a:r>
            <a:r>
              <a:rPr lang="en-GB" sz="3600" dirty="0"/>
              <a:t> </a:t>
            </a:r>
            <a:r>
              <a:rPr lang="en-GB" sz="3600" dirty="0" err="1"/>
              <a:t>járási</a:t>
            </a:r>
            <a:r>
              <a:rPr lang="en-GB" sz="3600" dirty="0"/>
              <a:t> </a:t>
            </a:r>
            <a:r>
              <a:rPr lang="en-GB" sz="3600" dirty="0" err="1"/>
              <a:t>szinten</a:t>
            </a:r>
            <a:r>
              <a:rPr lang="en-GB" sz="3600" dirty="0"/>
              <a:t> </a:t>
            </a:r>
            <a:r>
              <a:rPr lang="en-GB" sz="3600" dirty="0" err="1"/>
              <a:t>nincsenek</a:t>
            </a:r>
            <a:endParaRPr lang="en-GB" sz="3600" dirty="0"/>
          </a:p>
          <a:p>
            <a:pPr lvl="1"/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2022-es </a:t>
            </a:r>
            <a:r>
              <a:rPr lang="en-GB" sz="3600" dirty="0" err="1">
                <a:solidFill>
                  <a:schemeClr val="bg1">
                    <a:lumMod val="50000"/>
                  </a:schemeClr>
                </a:solidFill>
              </a:rPr>
              <a:t>Népszámlálás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, mint </a:t>
            </a:r>
            <a:r>
              <a:rPr lang="en-GB" sz="3600" dirty="0" err="1">
                <a:solidFill>
                  <a:schemeClr val="bg1">
                    <a:lumMod val="50000"/>
                  </a:schemeClr>
                </a:solidFill>
              </a:rPr>
              <a:t>lehetőség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 lvl="1"/>
            <a:r>
              <a:rPr lang="en-GB" sz="3600" dirty="0" err="1">
                <a:solidFill>
                  <a:schemeClr val="bg1">
                    <a:lumMod val="50000"/>
                  </a:schemeClr>
                </a:solidFill>
              </a:rPr>
              <a:t>Fontos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GB" sz="3600" dirty="0" err="1">
                <a:solidFill>
                  <a:schemeClr val="bg1">
                    <a:lumMod val="50000"/>
                  </a:schemeClr>
                </a:solidFill>
              </a:rPr>
              <a:t>helyi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bg1">
                    <a:lumMod val="50000"/>
                  </a:schemeClr>
                </a:solidFill>
              </a:rPr>
              <a:t>tudás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r>
              <a:rPr lang="en-GB" sz="3600" dirty="0"/>
              <a:t>A </a:t>
            </a:r>
            <a:r>
              <a:rPr lang="en-GB" sz="3600" dirty="0" err="1"/>
              <a:t>kérdőíves</a:t>
            </a:r>
            <a:r>
              <a:rPr lang="en-GB" sz="3600" dirty="0"/>
              <a:t> </a:t>
            </a:r>
            <a:r>
              <a:rPr lang="en-GB" sz="3600" dirty="0" err="1"/>
              <a:t>felmérések</a:t>
            </a:r>
            <a:r>
              <a:rPr lang="en-GB" sz="3600" dirty="0"/>
              <a:t> </a:t>
            </a:r>
            <a:r>
              <a:rPr lang="en-GB" sz="3600" dirty="0" err="1"/>
              <a:t>elavultak</a:t>
            </a:r>
            <a:r>
              <a:rPr lang="en-GB" sz="3600" dirty="0"/>
              <a:t>, </a:t>
            </a:r>
            <a:r>
              <a:rPr lang="en-GB" sz="3600" dirty="0" err="1"/>
              <a:t>vagy</a:t>
            </a:r>
            <a:r>
              <a:rPr lang="en-GB" sz="3600" dirty="0"/>
              <a:t> </a:t>
            </a:r>
            <a:r>
              <a:rPr lang="en-GB" sz="3600" dirty="0" err="1"/>
              <a:t>nem</a:t>
            </a:r>
            <a:r>
              <a:rPr lang="en-GB" sz="3600" dirty="0"/>
              <a:t> </a:t>
            </a:r>
            <a:r>
              <a:rPr lang="en-GB" sz="3600" dirty="0" err="1"/>
              <a:t>elég</a:t>
            </a:r>
            <a:r>
              <a:rPr lang="en-GB" sz="3600" dirty="0"/>
              <a:t> </a:t>
            </a:r>
            <a:r>
              <a:rPr lang="en-GB" sz="3600" dirty="0" err="1"/>
              <a:t>résztesek</a:t>
            </a:r>
            <a:endParaRPr lang="en-GB" sz="3600" dirty="0"/>
          </a:p>
          <a:p>
            <a:r>
              <a:rPr lang="en-GB" sz="3600" dirty="0"/>
              <a:t>Az </a:t>
            </a:r>
            <a:r>
              <a:rPr lang="en-GB" sz="3600" dirty="0" err="1"/>
              <a:t>adminisztratív</a:t>
            </a:r>
            <a:r>
              <a:rPr lang="en-GB" sz="3600" dirty="0"/>
              <a:t> </a:t>
            </a:r>
            <a:r>
              <a:rPr lang="en-GB" sz="3600" dirty="0" err="1"/>
              <a:t>adatokból</a:t>
            </a:r>
            <a:r>
              <a:rPr lang="en-GB" sz="3600" dirty="0"/>
              <a:t> </a:t>
            </a:r>
            <a:r>
              <a:rPr lang="en-GB" sz="3600" dirty="0" err="1"/>
              <a:t>származó</a:t>
            </a:r>
            <a:r>
              <a:rPr lang="en-GB" sz="3600" dirty="0"/>
              <a:t> </a:t>
            </a:r>
            <a:r>
              <a:rPr lang="en-GB" sz="3600" dirty="0" err="1"/>
              <a:t>adatok</a:t>
            </a:r>
            <a:r>
              <a:rPr lang="en-GB" sz="3600" dirty="0"/>
              <a:t> </a:t>
            </a:r>
            <a:r>
              <a:rPr lang="en-GB" sz="3600" dirty="0" err="1"/>
              <a:t>hiányosak</a:t>
            </a:r>
            <a:r>
              <a:rPr lang="en-GB" sz="3600" dirty="0"/>
              <a:t> (</a:t>
            </a:r>
            <a:r>
              <a:rPr lang="en-GB" sz="3600" dirty="0" err="1"/>
              <a:t>informális</a:t>
            </a:r>
            <a:r>
              <a:rPr lang="en-GB" sz="3600" dirty="0"/>
              <a:t> </a:t>
            </a:r>
            <a:r>
              <a:rPr lang="en-GB" sz="3600" dirty="0" err="1"/>
              <a:t>munka</a:t>
            </a:r>
            <a:r>
              <a:rPr lang="en-GB" sz="3600" dirty="0"/>
              <a:t>/</a:t>
            </a:r>
            <a:r>
              <a:rPr lang="en-GB" sz="3600" dirty="0" err="1"/>
              <a:t>tanulás</a:t>
            </a:r>
            <a:r>
              <a:rPr lang="en-GB" sz="3600" dirty="0"/>
              <a:t>, </a:t>
            </a:r>
            <a:r>
              <a:rPr lang="en-GB" sz="3600" dirty="0" err="1"/>
              <a:t>motivációk</a:t>
            </a:r>
            <a:r>
              <a:rPr lang="en-GB" sz="3600" dirty="0"/>
              <a:t>, </a:t>
            </a:r>
            <a:r>
              <a:rPr lang="en-GB" sz="3600" dirty="0" err="1"/>
              <a:t>kötöttségek</a:t>
            </a:r>
            <a:r>
              <a:rPr lang="en-GB" sz="3600" dirty="0"/>
              <a:t>)</a:t>
            </a:r>
          </a:p>
          <a:p>
            <a:r>
              <a:rPr lang="en-GB" sz="3600" dirty="0"/>
              <a:t>Mi </a:t>
            </a:r>
            <a:r>
              <a:rPr lang="en-GB" sz="3600" dirty="0" err="1"/>
              <a:t>itt</a:t>
            </a:r>
            <a:r>
              <a:rPr lang="en-GB" sz="3600" dirty="0"/>
              <a:t> a </a:t>
            </a:r>
            <a:r>
              <a:rPr lang="en-GB" sz="3600" dirty="0" err="1"/>
              <a:t>különböző</a:t>
            </a:r>
            <a:r>
              <a:rPr lang="en-GB" sz="3600" dirty="0"/>
              <a:t> </a:t>
            </a:r>
            <a:r>
              <a:rPr lang="en-GB" sz="3600" dirty="0" err="1"/>
              <a:t>adatforrásokat</a:t>
            </a:r>
            <a:r>
              <a:rPr lang="en-GB" sz="3600" dirty="0"/>
              <a:t> </a:t>
            </a:r>
            <a:r>
              <a:rPr lang="en-GB" sz="3600" dirty="0" err="1"/>
              <a:t>kombinálva</a:t>
            </a:r>
            <a:r>
              <a:rPr lang="en-GB" sz="3600" dirty="0"/>
              <a:t> </a:t>
            </a:r>
            <a:r>
              <a:rPr lang="en-GB" sz="3600" dirty="0" err="1"/>
              <a:t>használtuk</a:t>
            </a:r>
            <a:endParaRPr lang="en-GB" sz="3600" dirty="0"/>
          </a:p>
          <a:p>
            <a:pPr lvl="1"/>
            <a:r>
              <a:rPr lang="en-GB" sz="3600" dirty="0" err="1"/>
              <a:t>Kiszámítottuk</a:t>
            </a:r>
            <a:r>
              <a:rPr lang="en-GB" sz="3600" dirty="0"/>
              <a:t> </a:t>
            </a:r>
            <a:r>
              <a:rPr lang="en-GB" sz="3600" dirty="0" err="1"/>
              <a:t>az</a:t>
            </a:r>
            <a:r>
              <a:rPr lang="en-GB" sz="3600" dirty="0"/>
              <a:t> NEET </a:t>
            </a:r>
            <a:r>
              <a:rPr lang="en-GB" sz="3600" dirty="0" err="1"/>
              <a:t>fiatalok</a:t>
            </a:r>
            <a:r>
              <a:rPr lang="en-GB" sz="3600" dirty="0"/>
              <a:t> </a:t>
            </a:r>
            <a:r>
              <a:rPr lang="en-GB" sz="3600" dirty="0" err="1"/>
              <a:t>számát</a:t>
            </a:r>
            <a:r>
              <a:rPr lang="en-GB" sz="3600" dirty="0"/>
              <a:t>, </a:t>
            </a:r>
            <a:r>
              <a:rPr lang="en-GB" sz="3600" dirty="0" err="1"/>
              <a:t>és</a:t>
            </a:r>
            <a:r>
              <a:rPr lang="en-GB" sz="3600" dirty="0"/>
              <a:t> </a:t>
            </a:r>
            <a:r>
              <a:rPr lang="en-GB" sz="3600" dirty="0" err="1"/>
              <a:t>összevetettük</a:t>
            </a:r>
            <a:r>
              <a:rPr lang="en-GB" sz="3600" dirty="0"/>
              <a:t> a </a:t>
            </a:r>
            <a:r>
              <a:rPr lang="en-GB" sz="3600" dirty="0" err="1"/>
              <a:t>regisztrált</a:t>
            </a:r>
            <a:r>
              <a:rPr lang="en-GB" sz="3600" dirty="0"/>
              <a:t> </a:t>
            </a:r>
            <a:r>
              <a:rPr lang="en-GB" sz="3600" dirty="0" err="1"/>
              <a:t>álláskerső</a:t>
            </a:r>
            <a:r>
              <a:rPr lang="en-GB" sz="3600" dirty="0"/>
              <a:t> </a:t>
            </a:r>
            <a:r>
              <a:rPr lang="en-GB" sz="3600" dirty="0" err="1"/>
              <a:t>fiatalok</a:t>
            </a:r>
            <a:r>
              <a:rPr lang="en-GB" sz="3600" dirty="0"/>
              <a:t> </a:t>
            </a:r>
            <a:r>
              <a:rPr lang="en-GB" sz="3600" dirty="0" err="1"/>
              <a:t>számával</a:t>
            </a:r>
            <a:endParaRPr lang="en-GB" sz="3600" dirty="0"/>
          </a:p>
          <a:p>
            <a:pPr lvl="2"/>
            <a:endParaRPr lang="hu-H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pl-PL" sz="54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DD7F4C0-3CDC-4414-F31A-B5433AB62CF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1683" y="2635776"/>
            <a:ext cx="4252944" cy="669798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DD3EF2-999E-DC84-7B98-BC9528CDB8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78"/>
          <a:stretch/>
        </p:blipFill>
        <p:spPr>
          <a:xfrm>
            <a:off x="16903558" y="6088394"/>
            <a:ext cx="4777728" cy="70907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4C4120-22C1-3B73-7B23-2C1CD5594B7D}"/>
              </a:ext>
            </a:extLst>
          </p:cNvPr>
          <p:cNvSpPr txBox="1"/>
          <p:nvPr/>
        </p:nvSpPr>
        <p:spPr>
          <a:xfrm>
            <a:off x="17908193" y="10800525"/>
            <a:ext cx="3133467" cy="1753942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22-25 éves szakiskola </a:t>
            </a:r>
            <a:br>
              <a:rPr lang="hu-HU" dirty="0"/>
            </a:br>
            <a:r>
              <a:rPr lang="hu-HU" dirty="0"/>
              <a:t>3 éves gyerek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80E79-F1A8-A32B-85BF-26CE7A10B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8499" y="6811482"/>
            <a:ext cx="83827" cy="914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D3058C-0D6C-1EC4-677A-47A076B0AEBA}"/>
              </a:ext>
            </a:extLst>
          </p:cNvPr>
          <p:cNvSpPr txBox="1"/>
          <p:nvPr/>
        </p:nvSpPr>
        <p:spPr>
          <a:xfrm>
            <a:off x="17942943" y="2814001"/>
            <a:ext cx="3133467" cy="1753942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20-25 éves roma közmunkás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46C856-D6B5-F31D-BA98-42A2E64344E7}"/>
              </a:ext>
            </a:extLst>
          </p:cNvPr>
          <p:cNvSpPr txBox="1"/>
          <p:nvPr/>
        </p:nvSpPr>
        <p:spPr>
          <a:xfrm>
            <a:off x="21472634" y="6623628"/>
            <a:ext cx="2560527" cy="1753942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17-19 éves </a:t>
            </a:r>
            <a:br>
              <a:rPr lang="hu-HU" dirty="0"/>
            </a:br>
            <a:r>
              <a:rPr lang="hu-HU" dirty="0"/>
              <a:t>8 ált</a:t>
            </a:r>
            <a:br>
              <a:rPr lang="hu-HU" dirty="0"/>
            </a:br>
            <a:r>
              <a:rPr lang="hu-HU" dirty="0"/>
              <a:t>falun lakik</a:t>
            </a:r>
          </a:p>
        </p:txBody>
      </p:sp>
    </p:spTree>
    <p:extLst>
      <p:ext uri="{BB962C8B-B14F-4D97-AF65-F5344CB8AC3E}">
        <p14:creationId xmlns:p14="http://schemas.microsoft.com/office/powerpoint/2010/main" val="1495973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6347</TotalTime>
  <Words>2373</Words>
  <Application>Microsoft Office PowerPoint</Application>
  <PresentationFormat>Egyéni</PresentationFormat>
  <Paragraphs>284</Paragraphs>
  <Slides>33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Office-theme</vt:lpstr>
      <vt:lpstr>Helyi együttműködés az inaktív fiatalok elérésében</vt:lpstr>
      <vt:lpstr>Technikai tudnivalók </vt:lpstr>
      <vt:lpstr>Program </vt:lpstr>
      <vt:lpstr>A kutatás kereteiről </vt:lpstr>
      <vt:lpstr>Mi volt a kutatásunk motivációja?</vt:lpstr>
      <vt:lpstr>A NEET (inaktív) fiatalok elérése, mint kihívás </vt:lpstr>
      <vt:lpstr>Nem dolgozó nem tanuló fiatalok </vt:lpstr>
      <vt:lpstr>A dolgozni vágyó, de nem regisztrált fiatalok </vt:lpstr>
      <vt:lpstr>Nem dolgozó nem tanuló fiatalok </vt:lpstr>
      <vt:lpstr>Bevonási arány, az IG kezdeti szakaszában </vt:lpstr>
      <vt:lpstr>Mit tehet a munkaügyi szervezet? Informálás/motiválás </vt:lpstr>
      <vt:lpstr>Miért helyi műhelynapok? </vt:lpstr>
      <vt:lpstr>Járási promóciós tevékenység: egy kérdőív tanulságai </vt:lpstr>
      <vt:lpstr>Hogyan valósítottuk meg a pilot kutatást?</vt:lpstr>
      <vt:lpstr>A járások kiválasztása </vt:lpstr>
      <vt:lpstr>A járási műhelyek megszervezése </vt:lpstr>
      <vt:lpstr>A járási műhelyek részvevői </vt:lpstr>
      <vt:lpstr>A járási műhelyek megszervezése: résztvevők </vt:lpstr>
      <vt:lpstr>A műhelyek forgatókönyve </vt:lpstr>
      <vt:lpstr>Együttműködés: az erőforrások megosztása </vt:lpstr>
      <vt:lpstr>A forgatókönyv: tanulságok </vt:lpstr>
      <vt:lpstr>Hogyan mértük a műhelyek minőségét? Adatok </vt:lpstr>
      <vt:lpstr>Műhelyek minősége: lehetséges indikátorok </vt:lpstr>
      <vt:lpstr>A pilot kutatás eredményei</vt:lpstr>
      <vt:lpstr>A feltételezett hatás-mechanizmus</vt:lpstr>
      <vt:lpstr>Műhelyek minősége: indikátorok </vt:lpstr>
      <vt:lpstr>Műhelyek eredménye (output) indikátorok </vt:lpstr>
      <vt:lpstr>Célcsoportok megismerése</vt:lpstr>
      <vt:lpstr>Erőforrások azonosítása, megosztás lehetőségei</vt:lpstr>
      <vt:lpstr>Hatás a járási f.osztályok kapcsolatrendszerére 1</vt:lpstr>
      <vt:lpstr>Hatás a járási f.osztályok kapcsolatrendszerére  2</vt:lpstr>
      <vt:lpstr>Bevonási tevékenység és a regisztrált fiatalok száma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Judit Léderer</cp:lastModifiedBy>
  <cp:revision>95</cp:revision>
  <dcterms:created xsi:type="dcterms:W3CDTF">2017-09-27T10:52:39Z</dcterms:created>
  <dcterms:modified xsi:type="dcterms:W3CDTF">2022-06-16T10:04:40Z</dcterms:modified>
</cp:coreProperties>
</file>