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72" r:id="rId3"/>
    <p:sldId id="329" r:id="rId4"/>
    <p:sldId id="349" r:id="rId5"/>
    <p:sldId id="277" r:id="rId6"/>
    <p:sldId id="338" r:id="rId7"/>
    <p:sldId id="288" r:id="rId8"/>
    <p:sldId id="339" r:id="rId9"/>
    <p:sldId id="294" r:id="rId10"/>
    <p:sldId id="343" r:id="rId11"/>
    <p:sldId id="342" r:id="rId12"/>
    <p:sldId id="347" r:id="rId13"/>
    <p:sldId id="346" r:id="rId14"/>
    <p:sldId id="278" r:id="rId15"/>
    <p:sldId id="348" r:id="rId16"/>
  </p:sldIdLst>
  <p:sldSz cx="24380825" cy="13714413"/>
  <p:notesSz cx="6797675" cy="9926638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ta Scharle" initials="AS" lastIdx="7" clrIdx="0">
    <p:extLst>
      <p:ext uri="{19B8F6BF-5375-455C-9EA6-DF929625EA0E}">
        <p15:presenceInfo xmlns:p15="http://schemas.microsoft.com/office/powerpoint/2012/main" xmlns="" userId="ebeaecda88d76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8" autoAdjust="0"/>
  </p:normalViewPr>
  <p:slideViewPr>
    <p:cSldViewPr snapToGrid="0">
      <p:cViewPr varScale="1">
        <p:scale>
          <a:sx n="36" d="100"/>
          <a:sy n="36" d="100"/>
        </p:scale>
        <p:origin x="-624" y="-102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4"/>
    </p:cViewPr>
  </p:sorter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pPr/>
              <a:t>22.09.2021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xmlns="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xmlns="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xmlns="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xmlns="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hdr="0" dt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41" y="370118"/>
            <a:ext cx="18490883" cy="10895290"/>
          </a:xfrm>
        </p:spPr>
        <p:txBody>
          <a:bodyPr/>
          <a:lstStyle/>
          <a:p>
            <a:pPr algn="ctr"/>
            <a:r>
              <a:rPr lang="hu-HU" sz="6000" dirty="0"/>
              <a:t/>
            </a:r>
            <a:br>
              <a:rPr lang="hu-HU" sz="6000" dirty="0"/>
            </a:br>
            <a:r>
              <a:rPr lang="en-US" sz="6000" dirty="0"/>
              <a:t>Can a short-term job trial p</a:t>
            </a:r>
            <a:r>
              <a:rPr lang="hu-HU" sz="6000" dirty="0" err="1"/>
              <a:t>rogramme</a:t>
            </a:r>
            <a:r>
              <a:rPr lang="en-US" sz="6000" dirty="0"/>
              <a:t> kick-</a:t>
            </a:r>
            <a:r>
              <a:rPr lang="hu-HU" sz="6000" dirty="0"/>
              <a:t>start</a:t>
            </a:r>
            <a:r>
              <a:rPr lang="en-US" sz="6000" dirty="0"/>
              <a:t> young jobseekers’ career</a:t>
            </a:r>
            <a:r>
              <a:rPr lang="hu-HU" sz="6000" dirty="0"/>
              <a:t>?</a:t>
            </a:r>
            <a:br>
              <a:rPr lang="hu-HU" sz="6000" dirty="0"/>
            </a:br>
            <a:r>
              <a:rPr lang="hu-HU" sz="6000" cap="small" dirty="0"/>
              <a:t> </a:t>
            </a:r>
            <a:br>
              <a:rPr lang="hu-HU" sz="6000" cap="small" dirty="0"/>
            </a:br>
            <a:r>
              <a:rPr lang="hu-HU" sz="3600" cap="small" dirty="0">
                <a:solidFill>
                  <a:schemeClr val="tx1"/>
                </a:solidFill>
              </a:rPr>
              <a:t>COUNTERFACTUAL EVALUATION OF THE 90-DAY JOB TRIAL PROGRAMME IN HUNGARY</a:t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>Judit Krekó, Márton Csillag, Balázs Munkácsy and Ágota </a:t>
            </a:r>
            <a:r>
              <a:rPr lang="hu-HU" sz="3600" cap="small" dirty="0" err="1">
                <a:solidFill>
                  <a:schemeClr val="tx1"/>
                </a:solidFill>
              </a:rPr>
              <a:t>Scharle</a:t>
            </a: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en-US" sz="4400" dirty="0"/>
              <a:t>Youth employment </a:t>
            </a:r>
            <a:r>
              <a:rPr lang="en-US" sz="4400" dirty="0" err="1"/>
              <a:t>partnerSHIP</a:t>
            </a:r>
            <a:r>
              <a:rPr lang="en-US" sz="4400" dirty="0"/>
              <a:t>: evaluation studies in Spain, Hungary, Italy and Poland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en-GB" sz="4000" dirty="0"/>
              <a:t>SEAM</a:t>
            </a:r>
            <a:r>
              <a:rPr lang="hu-HU" sz="4000" dirty="0"/>
              <a:t> CONFERENCE</a:t>
            </a:r>
            <a:br>
              <a:rPr lang="hu-HU" sz="4000" dirty="0"/>
            </a:br>
            <a:r>
              <a:rPr lang="en-US" sz="4000" dirty="0"/>
              <a:t> </a:t>
            </a:r>
            <a:r>
              <a:rPr lang="hu-HU" sz="4000" dirty="0"/>
              <a:t> </a:t>
            </a:r>
            <a:r>
              <a:rPr lang="en-GB" sz="4000" dirty="0"/>
              <a:t>02</a:t>
            </a:r>
            <a:r>
              <a:rPr lang="hu-HU" sz="4000" dirty="0"/>
              <a:t>-</a:t>
            </a:r>
            <a:r>
              <a:rPr lang="en-GB" sz="4000" dirty="0"/>
              <a:t>03</a:t>
            </a:r>
            <a:r>
              <a:rPr lang="hu-HU" sz="4000" dirty="0"/>
              <a:t> </a:t>
            </a:r>
            <a:r>
              <a:rPr lang="en-GB" sz="4000" dirty="0" err="1"/>
              <a:t>Septermber</a:t>
            </a:r>
            <a:r>
              <a:rPr lang="hu-HU" sz="4000" dirty="0"/>
              <a:t> 2021</a:t>
            </a:r>
            <a:endParaRPr lang="pl-PL" sz="40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245722"/>
            <a:ext cx="4220063" cy="461665"/>
          </a:xfrm>
        </p:spPr>
        <p:txBody>
          <a:bodyPr/>
          <a:lstStyle/>
          <a:p>
            <a:r>
              <a:rPr lang="en-GB" dirty="0"/>
              <a:t>Márton Csillag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015" y="12245722"/>
            <a:ext cx="9617938" cy="461665"/>
          </a:xfrm>
        </p:spPr>
        <p:txBody>
          <a:bodyPr/>
          <a:lstStyle/>
          <a:p>
            <a:pPr algn="ctr"/>
            <a:r>
              <a:rPr lang="pl-PL" dirty="0"/>
              <a:t>Budapest Institute for Policy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5891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9"/>
            <a:ext cx="22945335" cy="1477328"/>
          </a:xfrm>
        </p:spPr>
        <p:txBody>
          <a:bodyPr/>
          <a:lstStyle/>
          <a:p>
            <a:r>
              <a:rPr lang="hu-HU" sz="4800" dirty="0"/>
              <a:t>INCENTIVE TO SELECT MORE EDUCATED JOBSEEKERS INTO THE PROGRAMME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5" y="3091543"/>
            <a:ext cx="21754889" cy="10331159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/>
              <a:t>Raw</a:t>
            </a:r>
            <a:r>
              <a:rPr lang="hu-HU" sz="2800" dirty="0"/>
              <a:t> </a:t>
            </a:r>
            <a:r>
              <a:rPr lang="hu-HU" sz="2800" dirty="0" err="1"/>
              <a:t>employment</a:t>
            </a:r>
            <a:r>
              <a:rPr lang="hu-HU" sz="2800" dirty="0"/>
              <a:t> </a:t>
            </a:r>
            <a:r>
              <a:rPr lang="hu-HU" sz="2800" dirty="0" err="1"/>
              <a:t>probability</a:t>
            </a:r>
            <a:r>
              <a:rPr lang="hu-HU" sz="2800" dirty="0"/>
              <a:t> 6 </a:t>
            </a:r>
            <a:r>
              <a:rPr lang="hu-HU" sz="2800" dirty="0" err="1"/>
              <a:t>months</a:t>
            </a:r>
            <a:r>
              <a:rPr lang="hu-HU" sz="2800" dirty="0"/>
              <a:t> </a:t>
            </a:r>
            <a:r>
              <a:rPr lang="hu-HU" sz="2800" dirty="0" err="1"/>
              <a:t>after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programme is an important monitoring </a:t>
            </a:r>
            <a:r>
              <a:rPr lang="hu-HU" sz="2800" dirty="0" err="1"/>
              <a:t>indicator</a:t>
            </a:r>
            <a:r>
              <a:rPr lang="hu-HU" sz="2800" dirty="0"/>
              <a:t> of </a:t>
            </a:r>
            <a:r>
              <a:rPr lang="hu-HU" sz="2800" dirty="0" err="1"/>
              <a:t>Youth</a:t>
            </a:r>
            <a:r>
              <a:rPr lang="hu-HU" sz="2800" dirty="0"/>
              <a:t> </a:t>
            </a:r>
            <a:r>
              <a:rPr lang="hu-HU" sz="2800" dirty="0" err="1"/>
              <a:t>Guarantee</a:t>
            </a:r>
            <a:r>
              <a:rPr lang="hu-HU" sz="2800" dirty="0"/>
              <a:t> </a:t>
            </a:r>
            <a:r>
              <a:rPr lang="hu-HU" sz="2800" dirty="0" err="1"/>
              <a:t>programmes</a:t>
            </a: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It is higher for better educated </a:t>
            </a:r>
            <a:r>
              <a:rPr lang="hu-HU" sz="2800" dirty="0" smtClean="0"/>
              <a:t>participants</a:t>
            </a:r>
            <a:r>
              <a:rPr lang="hu-HU" sz="2800" dirty="0"/>
              <a:t>, however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However, ATT is comparable for lower and higher educated → different indicators by level of </a:t>
            </a:r>
            <a:r>
              <a:rPr lang="hu-HU" sz="2800" dirty="0" smtClean="0"/>
              <a:t>education </a:t>
            </a:r>
            <a:r>
              <a:rPr lang="hu-HU" sz="2800" dirty="0"/>
              <a:t>might help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64" y="2374668"/>
            <a:ext cx="17701404" cy="8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04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2747096" cy="738664"/>
          </a:xfrm>
        </p:spPr>
        <p:txBody>
          <a:bodyPr/>
          <a:lstStyle/>
          <a:p>
            <a:r>
              <a:rPr lang="hu-HU" sz="4800" dirty="0"/>
              <a:t>MATCHING RESULTS: 6 vs. 12 MONTHS: THE IMPACT DIMINISHES WITH TIME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091543"/>
            <a:ext cx="22747096" cy="10481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en-GB" sz="2300" dirty="0"/>
              <a:t>Table shows estimates of average treatment effects on the treated. The underlying matching algorithm is </a:t>
            </a:r>
            <a:r>
              <a:rPr lang="en-GB" sz="2300" dirty="0" err="1"/>
              <a:t>Epanechnikov</a:t>
            </a:r>
            <a:r>
              <a:rPr lang="en-GB" sz="2300" dirty="0"/>
              <a:t> kernel propensity score matching combined with exact matching on gender and level of education, with replacement. Bandwidth is calculated with a pair-matching based algorithm following the proposal of Huber et al. (2015). Standard errors in parentheses.</a:t>
            </a:r>
            <a:r>
              <a:rPr lang="en-GB" sz="2300" baseline="30000" dirty="0"/>
              <a:t>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0.1, </a:t>
            </a:r>
            <a:r>
              <a:rPr lang="en-GB" sz="2300" baseline="30000" dirty="0"/>
              <a:t>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0.05, </a:t>
            </a:r>
            <a:r>
              <a:rPr lang="en-GB" sz="2300" baseline="30000" dirty="0"/>
              <a:t>***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0.01</a:t>
            </a:r>
          </a:p>
          <a:p>
            <a:endParaRPr lang="hu-HU" sz="23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95" y="2467155"/>
            <a:ext cx="16754190" cy="10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13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2"/>
            <a:ext cx="21197278" cy="738664"/>
          </a:xfrm>
        </p:spPr>
        <p:txBody>
          <a:bodyPr/>
          <a:lstStyle/>
          <a:p>
            <a:r>
              <a:rPr lang="hu-HU" sz="4800" dirty="0"/>
              <a:t>DOES JOB TRIAL PROMOTE </a:t>
            </a:r>
            <a:r>
              <a:rPr lang="hu-HU" sz="4800" dirty="0" smtClean="0"/>
              <a:t>LONG-TERM </a:t>
            </a:r>
            <a:r>
              <a:rPr lang="hu-HU" sz="4800" dirty="0"/>
              <a:t>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Indication of using </a:t>
            </a:r>
            <a:r>
              <a:rPr lang="hu-HU" sz="3600" dirty="0" smtClean="0"/>
              <a:t>job </a:t>
            </a:r>
            <a:r>
              <a:rPr lang="hu-HU" sz="3600" dirty="0"/>
              <a:t>trial for short term, seasonal work 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Industry</a:t>
            </a:r>
            <a:r>
              <a:rPr lang="hu-HU" sz="3600" dirty="0"/>
              <a:t> </a:t>
            </a:r>
            <a:r>
              <a:rPr lang="hu-HU" sz="3600" dirty="0" err="1"/>
              <a:t>breakdown</a:t>
            </a:r>
            <a:r>
              <a:rPr lang="hu-HU" sz="3600" dirty="0"/>
              <a:t>: </a:t>
            </a:r>
            <a:r>
              <a:rPr lang="hu-HU" sz="3600" dirty="0" err="1"/>
              <a:t>accommodation</a:t>
            </a:r>
            <a:r>
              <a:rPr lang="hu-HU" sz="3600" dirty="0"/>
              <a:t> and </a:t>
            </a:r>
            <a:r>
              <a:rPr lang="hu-HU" sz="3600" dirty="0" err="1"/>
              <a:t>food</a:t>
            </a:r>
            <a:r>
              <a:rPr lang="hu-HU" sz="3600" dirty="0"/>
              <a:t> </a:t>
            </a:r>
            <a:r>
              <a:rPr lang="hu-HU" sz="3600" err="1"/>
              <a:t>services</a:t>
            </a:r>
            <a:r>
              <a:rPr lang="hu-HU" sz="3600"/>
              <a:t> </a:t>
            </a:r>
            <a:r>
              <a:rPr lang="hu-HU" sz="3600" smtClean="0"/>
              <a:t>have </a:t>
            </a:r>
            <a:r>
              <a:rPr lang="hu-HU" sz="3600" dirty="0" err="1"/>
              <a:t>higher</a:t>
            </a:r>
            <a:r>
              <a:rPr lang="hu-HU" sz="3600" dirty="0"/>
              <a:t> </a:t>
            </a:r>
            <a:r>
              <a:rPr lang="hu-HU" sz="3600" dirty="0" err="1"/>
              <a:t>share</a:t>
            </a:r>
            <a:r>
              <a:rPr lang="hu-HU" sz="3600" dirty="0"/>
              <a:t> in </a:t>
            </a:r>
            <a:r>
              <a:rPr lang="hu-HU" sz="3600" dirty="0" err="1"/>
              <a:t>firms</a:t>
            </a:r>
            <a:r>
              <a:rPr lang="hu-HU" sz="3600" dirty="0"/>
              <a:t> </a:t>
            </a:r>
            <a:r>
              <a:rPr lang="hu-HU" sz="3600" dirty="0" err="1"/>
              <a:t>employing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than</a:t>
            </a:r>
            <a:r>
              <a:rPr lang="hu-HU" sz="3600" dirty="0"/>
              <a:t> </a:t>
            </a:r>
            <a:r>
              <a:rPr lang="hu-HU" sz="3600" dirty="0" err="1"/>
              <a:t>all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Some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 </a:t>
            </a:r>
            <a:r>
              <a:rPr lang="hu-HU" sz="3600" dirty="0" err="1"/>
              <a:t>misuse</a:t>
            </a:r>
            <a:r>
              <a:rPr lang="hu-HU" sz="3600" dirty="0"/>
              <a:t>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of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workplace</a:t>
            </a:r>
            <a:r>
              <a:rPr lang="hu-HU" sz="3600" dirty="0"/>
              <a:t> </a:t>
            </a:r>
            <a:r>
              <a:rPr lang="hu-HU" sz="3600" dirty="0" err="1"/>
              <a:t>where</a:t>
            </a:r>
            <a:r>
              <a:rPr lang="hu-HU" sz="3600" dirty="0"/>
              <a:t> </a:t>
            </a:r>
            <a:r>
              <a:rPr lang="hu-HU" sz="3600" dirty="0" err="1"/>
              <a:t>received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, 12%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temporary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r>
              <a:rPr lang="hu-HU" sz="3600" dirty="0"/>
              <a:t> and 8%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Not many firms retain young persons, only 1/3 of work at the same firm immediately after the programme, and only 20% one year later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 the wages of retained workers is much </a:t>
            </a:r>
            <a:r>
              <a:rPr lang="en-GB" sz="3600" dirty="0" smtClean="0"/>
              <a:t>higher </a:t>
            </a:r>
            <a:r>
              <a:rPr lang="en-GB" sz="3600" dirty="0"/>
              <a:t>than for leavers (no subsidy)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</a:pPr>
            <a:endParaRPr lang="en-GB" sz="3600" dirty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127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1047523" cy="738664"/>
          </a:xfrm>
        </p:spPr>
        <p:txBody>
          <a:bodyPr/>
          <a:lstStyle/>
          <a:p>
            <a:r>
              <a:rPr lang="hu-HU" sz="4800" dirty="0"/>
              <a:t>PARTICIPANTS STAYING AT THE FIRM HAVE BETTER OUTCOMES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091543"/>
            <a:ext cx="22191285" cy="9187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              </a:t>
            </a:r>
            <a:r>
              <a:rPr lang="hu-HU" i="1" dirty="0" err="1"/>
              <a:t>Wage</a:t>
            </a:r>
            <a:r>
              <a:rPr lang="hu-HU" i="1" dirty="0"/>
              <a:t>/</a:t>
            </a:r>
            <a:r>
              <a:rPr lang="hu-HU" i="1" dirty="0" err="1"/>
              <a:t>average</a:t>
            </a:r>
            <a:r>
              <a:rPr lang="hu-HU" i="1" dirty="0"/>
              <a:t> </a:t>
            </a:r>
            <a:r>
              <a:rPr lang="hu-HU" i="1" dirty="0" err="1"/>
              <a:t>wage</a:t>
            </a:r>
            <a:r>
              <a:rPr lang="hu-HU" i="1" dirty="0"/>
              <a:t> of 20-25 </a:t>
            </a:r>
            <a:r>
              <a:rPr lang="hu-HU" i="1" dirty="0" err="1"/>
              <a:t>years</a:t>
            </a:r>
            <a:r>
              <a:rPr lang="hu-HU" i="1" dirty="0"/>
              <a:t> old                                                          </a:t>
            </a:r>
            <a:r>
              <a:rPr lang="hu-HU" i="1" dirty="0" err="1"/>
              <a:t>Employment</a:t>
            </a:r>
            <a:r>
              <a:rPr lang="hu-HU" i="1" dirty="0"/>
              <a:t> </a:t>
            </a:r>
            <a:r>
              <a:rPr lang="hu-HU" i="1" dirty="0" err="1"/>
              <a:t>rate</a:t>
            </a:r>
            <a:r>
              <a:rPr lang="hu-HU" i="1" dirty="0"/>
              <a:t> </a:t>
            </a:r>
          </a:p>
          <a:p>
            <a:endParaRPr lang="hu-HU" i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165DFF90-33E9-41BD-8A5F-424DFE15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0" y="3926541"/>
            <a:ext cx="10806238" cy="785308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0F4422CE-1700-4269-AE41-840173A4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498" y="3926540"/>
            <a:ext cx="10806238" cy="78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16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 CONCLUSIONS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32304"/>
            <a:ext cx="22545545" cy="1128210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3600" dirty="0"/>
              <a:t>Clear sign of „cream skimming”: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programme </a:t>
            </a:r>
            <a:r>
              <a:rPr lang="hu-HU" sz="3600" dirty="0" err="1"/>
              <a:t>does</a:t>
            </a:r>
            <a:r>
              <a:rPr lang="hu-HU" sz="3600" dirty="0"/>
              <a:t> </a:t>
            </a:r>
            <a:r>
              <a:rPr lang="hu-HU" sz="3600" dirty="0" err="1"/>
              <a:t>not</a:t>
            </a:r>
            <a:r>
              <a:rPr lang="hu-HU" sz="3600" dirty="0"/>
              <a:t> </a:t>
            </a:r>
            <a:r>
              <a:rPr lang="hu-HU" sz="3600" dirty="0" err="1"/>
              <a:t>help</a:t>
            </a:r>
            <a:r>
              <a:rPr lang="hu-HU" sz="3600" dirty="0"/>
              <a:t> </a:t>
            </a:r>
            <a:r>
              <a:rPr lang="hu-HU" sz="3600" dirty="0" err="1"/>
              <a:t>reach</a:t>
            </a:r>
            <a:r>
              <a:rPr lang="hu-HU" sz="3600" dirty="0"/>
              <a:t>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need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help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most</a:t>
            </a:r>
            <a:endParaRPr lang="en-GB" sz="3600" dirty="0"/>
          </a:p>
          <a:p>
            <a:pPr>
              <a:buClr>
                <a:srgbClr val="B81639"/>
              </a:buClr>
            </a:pPr>
            <a:r>
              <a:rPr lang="en-GB" sz="3600" dirty="0"/>
              <a:t>Participation in job trial increases the probability of working </a:t>
            </a:r>
            <a:r>
              <a:rPr lang="en-GB" sz="3600" dirty="0" smtClean="0"/>
              <a:t>6 </a:t>
            </a:r>
            <a:r>
              <a:rPr lang="en-GB" sz="3600" dirty="0"/>
              <a:t>months after the program</a:t>
            </a:r>
            <a:r>
              <a:rPr lang="hu-HU" sz="3600" dirty="0"/>
              <a:t>me</a:t>
            </a:r>
            <a:r>
              <a:rPr lang="en-GB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en-GB" sz="3600" dirty="0"/>
              <a:t>public work</a:t>
            </a:r>
            <a:r>
              <a:rPr lang="hu-HU" sz="3600" dirty="0"/>
              <a:t>s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significantly</a:t>
            </a:r>
            <a:r>
              <a:rPr lang="hu-HU" sz="3600" dirty="0"/>
              <a:t>  (ATT),</a:t>
            </a:r>
          </a:p>
          <a:p>
            <a:pPr>
              <a:buClr>
                <a:srgbClr val="B81639"/>
              </a:buClr>
            </a:pPr>
            <a:r>
              <a:rPr lang="hu-HU" sz="3600" dirty="0"/>
              <a:t>But </a:t>
            </a:r>
            <a:r>
              <a:rPr lang="en-GB" sz="3600" dirty="0" smtClean="0"/>
              <a:t>no </a:t>
            </a:r>
            <a:r>
              <a:rPr lang="en-GB" sz="3600" dirty="0"/>
              <a:t>significant difference compared to training participant</a:t>
            </a:r>
            <a:r>
              <a:rPr lang="hu-HU" sz="3600" dirty="0"/>
              <a:t>s</a:t>
            </a:r>
          </a:p>
          <a:p>
            <a:pPr>
              <a:buClr>
                <a:srgbClr val="B81639"/>
              </a:buClr>
            </a:pPr>
            <a:r>
              <a:rPr lang="hu-HU" sz="3600" dirty="0"/>
              <a:t>A </a:t>
            </a:r>
            <a:r>
              <a:rPr lang="hu-HU" sz="3600" dirty="0" err="1"/>
              <a:t>potential</a:t>
            </a:r>
            <a:r>
              <a:rPr lang="hu-HU" sz="3600" dirty="0"/>
              <a:t> </a:t>
            </a:r>
            <a:r>
              <a:rPr lang="hu-HU" sz="3600" dirty="0" err="1"/>
              <a:t>explanation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cream</a:t>
            </a:r>
            <a:r>
              <a:rPr lang="hu-HU" sz="3600" dirty="0"/>
              <a:t> </a:t>
            </a:r>
            <a:r>
              <a:rPr lang="hu-HU" sz="3600" dirty="0" err="1"/>
              <a:t>skimming</a:t>
            </a:r>
            <a:r>
              <a:rPr lang="hu-HU" sz="3600" dirty="0"/>
              <a:t>: </a:t>
            </a:r>
            <a:r>
              <a:rPr lang="hu-HU" sz="3600" dirty="0" err="1"/>
              <a:t>better</a:t>
            </a:r>
            <a:r>
              <a:rPr lang="hu-HU" sz="3600" dirty="0"/>
              <a:t> </a:t>
            </a:r>
            <a:r>
              <a:rPr lang="hu-HU" sz="3600" dirty="0" err="1"/>
              <a:t>educated</a:t>
            </a:r>
            <a:r>
              <a:rPr lang="hu-HU" sz="3600" dirty="0"/>
              <a:t> </a:t>
            </a:r>
            <a:r>
              <a:rPr lang="hu-HU" sz="3600" dirty="0" err="1"/>
              <a:t>have</a:t>
            </a:r>
            <a:r>
              <a:rPr lang="hu-HU" sz="3600" dirty="0"/>
              <a:t> </a:t>
            </a:r>
            <a:r>
              <a:rPr lang="hu-HU" sz="3600" dirty="0" err="1"/>
              <a:t>better</a:t>
            </a:r>
            <a:r>
              <a:rPr lang="hu-HU" sz="3600" dirty="0"/>
              <a:t> </a:t>
            </a:r>
            <a:r>
              <a:rPr lang="hu-HU" sz="3600" dirty="0" err="1"/>
              <a:t>outcomes</a:t>
            </a:r>
            <a:endParaRPr lang="hu-HU" sz="3600" dirty="0"/>
          </a:p>
          <a:p>
            <a:pPr>
              <a:buClr>
                <a:srgbClr val="B81639"/>
              </a:buClr>
            </a:pPr>
            <a:r>
              <a:rPr lang="hu-HU" sz="3600" dirty="0" err="1"/>
              <a:t>However</a:t>
            </a:r>
            <a:r>
              <a:rPr lang="hu-HU" sz="3600" dirty="0"/>
              <a:t>,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impact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programme is </a:t>
            </a:r>
            <a:r>
              <a:rPr lang="hu-HU" sz="3600" dirty="0" err="1"/>
              <a:t>similar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lower</a:t>
            </a:r>
            <a:r>
              <a:rPr lang="hu-HU" sz="3600" dirty="0"/>
              <a:t> </a:t>
            </a:r>
            <a:r>
              <a:rPr lang="hu-HU" sz="3600" dirty="0" err="1"/>
              <a:t>educated</a:t>
            </a:r>
            <a:endParaRPr lang="hu-HU" sz="3600" dirty="0"/>
          </a:p>
          <a:p>
            <a:pPr>
              <a:buClr>
                <a:srgbClr val="B81639"/>
              </a:buClr>
            </a:pPr>
            <a:r>
              <a:rPr lang="hu-HU" sz="3600" dirty="0" err="1"/>
              <a:t>Positive</a:t>
            </a:r>
            <a:r>
              <a:rPr lang="hu-HU" sz="3600" dirty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wages</a:t>
            </a:r>
            <a:r>
              <a:rPr lang="hu-HU" sz="3600" dirty="0"/>
              <a:t> </a:t>
            </a:r>
            <a:r>
              <a:rPr lang="hu-HU" sz="3600" dirty="0" err="1"/>
              <a:t>excluding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r>
              <a:rPr lang="hu-HU" sz="3600" dirty="0"/>
              <a:t>, </a:t>
            </a:r>
            <a:r>
              <a:rPr lang="hu-HU" sz="3600" dirty="0" err="1"/>
              <a:t>but</a:t>
            </a:r>
            <a:r>
              <a:rPr lang="hu-HU" sz="3600" dirty="0"/>
              <a:t> </a:t>
            </a:r>
            <a:r>
              <a:rPr lang="hu-HU" sz="3600" dirty="0" err="1"/>
              <a:t>zero</a:t>
            </a:r>
            <a:r>
              <a:rPr lang="hu-HU" sz="3600" dirty="0"/>
              <a:t> </a:t>
            </a:r>
            <a:r>
              <a:rPr lang="hu-HU" sz="3600" dirty="0" err="1"/>
              <a:t>or</a:t>
            </a:r>
            <a:r>
              <a:rPr lang="hu-HU" sz="3600" dirty="0"/>
              <a:t> </a:t>
            </a:r>
            <a:r>
              <a:rPr lang="hu-HU" sz="3600" dirty="0" err="1"/>
              <a:t>negative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pw</a:t>
            </a:r>
            <a:r>
              <a:rPr lang="hu-HU" sz="3600" dirty="0"/>
              <a:t>..</a:t>
            </a:r>
          </a:p>
          <a:p>
            <a:pPr>
              <a:buClr>
                <a:srgbClr val="B81639"/>
              </a:buClr>
            </a:pPr>
            <a:r>
              <a:rPr lang="hu-HU" sz="3600" dirty="0"/>
              <a:t>The impact </a:t>
            </a:r>
            <a:r>
              <a:rPr lang="hu-HU" sz="3600" dirty="0" smtClean="0"/>
              <a:t>diminishes </a:t>
            </a:r>
            <a:r>
              <a:rPr lang="hu-HU" sz="3600" dirty="0"/>
              <a:t>with time</a:t>
            </a:r>
          </a:p>
          <a:p>
            <a:pPr>
              <a:buClr>
                <a:srgbClr val="B81639"/>
              </a:buClr>
            </a:pPr>
            <a:endParaRPr lang="hu-HU" sz="3600" dirty="0"/>
          </a:p>
          <a:p>
            <a:pPr>
              <a:buClr>
                <a:srgbClr val="B81639"/>
              </a:buClr>
            </a:pPr>
            <a:endParaRPr lang="hu-HU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64313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Thank you for your attention!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Budapest Institute for Policy Analysis</a:t>
            </a:r>
          </a:p>
          <a:p>
            <a:r>
              <a:rPr lang="pl-PL" dirty="0"/>
              <a:t>info@budapestistitute.eu</a:t>
            </a:r>
          </a:p>
        </p:txBody>
      </p:sp>
    </p:spTree>
    <p:extLst>
      <p:ext uri="{BB962C8B-B14F-4D97-AF65-F5344CB8AC3E}">
        <p14:creationId xmlns:p14="http://schemas.microsoft.com/office/powerpoint/2010/main" xmlns="" val="101576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200325"/>
            <a:ext cx="16682557" cy="3231654"/>
          </a:xfrm>
        </p:spPr>
        <p:txBody>
          <a:bodyPr/>
          <a:lstStyle/>
          <a:p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4800" dirty="0"/>
              <a:t>BACKGROUND AND MOTIVATION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089498"/>
            <a:ext cx="22681497" cy="119132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100" b="1" u="sng" dirty="0">
                <a:solidFill>
                  <a:srgbClr val="000000"/>
                </a:solidFill>
              </a:rPr>
              <a:t>T</a:t>
            </a:r>
            <a:r>
              <a:rPr lang="hu-HU" sz="5100" b="1" u="sng" dirty="0">
                <a:solidFill>
                  <a:srgbClr val="000000"/>
                </a:solidFill>
              </a:rPr>
              <a:t>h</a:t>
            </a:r>
            <a:r>
              <a:rPr lang="en-US" sz="5100" b="1" u="sng" dirty="0">
                <a:solidFill>
                  <a:srgbClr val="000000"/>
                </a:solidFill>
              </a:rPr>
              <a:t>e Youth Guarantee </a:t>
            </a:r>
            <a:r>
              <a:rPr lang="en-US" sz="5100" b="1" dirty="0">
                <a:solidFill>
                  <a:srgbClr val="000000"/>
                </a:solidFill>
              </a:rPr>
              <a:t>is </a:t>
            </a:r>
            <a:r>
              <a:rPr lang="en-US" sz="5100" dirty="0">
                <a:solidFill>
                  <a:srgbClr val="000000"/>
                </a:solidFill>
              </a:rPr>
              <a:t>a commitment by all Member States to ensure that all </a:t>
            </a:r>
            <a:r>
              <a:rPr lang="en-US" sz="5100" b="1" dirty="0">
                <a:solidFill>
                  <a:srgbClr val="000000"/>
                </a:solidFill>
              </a:rPr>
              <a:t>young people under the age of 25</a:t>
            </a:r>
            <a:r>
              <a:rPr lang="en-US" sz="5100" dirty="0">
                <a:solidFill>
                  <a:srgbClr val="000000"/>
                </a:solidFill>
              </a:rPr>
              <a:t> years receive 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en-US" sz="5100" dirty="0">
                <a:solidFill>
                  <a:srgbClr val="000000"/>
                </a:solidFill>
              </a:rPr>
              <a:t>a good quality offer of</a:t>
            </a:r>
            <a:r>
              <a:rPr lang="hu-HU" sz="5100" dirty="0">
                <a:solidFill>
                  <a:srgbClr val="000000"/>
                </a:solidFill>
              </a:rPr>
              <a:t> e</a:t>
            </a:r>
            <a:r>
              <a:rPr lang="en-US" sz="5100" dirty="0" err="1">
                <a:solidFill>
                  <a:srgbClr val="000000"/>
                </a:solidFill>
              </a:rPr>
              <a:t>mployment</a:t>
            </a:r>
            <a:r>
              <a:rPr lang="hu-HU" sz="5100" dirty="0">
                <a:solidFill>
                  <a:srgbClr val="000000"/>
                </a:solidFill>
              </a:rPr>
              <a:t>, or </a:t>
            </a:r>
            <a:r>
              <a:rPr lang="hu-HU" sz="5100" dirty="0" smtClean="0">
                <a:solidFill>
                  <a:srgbClr val="000000"/>
                </a:solidFill>
              </a:rPr>
              <a:t>continued </a:t>
            </a:r>
            <a:r>
              <a:rPr lang="en-US" sz="5100" dirty="0">
                <a:solidFill>
                  <a:srgbClr val="000000"/>
                </a:solidFill>
              </a:rPr>
              <a:t>education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apprenticeship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traineeship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>
                <a:solidFill>
                  <a:srgbClr val="000000"/>
                </a:solidFill>
              </a:rPr>
              <a:t>w</a:t>
            </a:r>
            <a:r>
              <a:rPr lang="en-US" sz="5100" dirty="0" err="1">
                <a:solidFill>
                  <a:srgbClr val="000000"/>
                </a:solidFill>
              </a:rPr>
              <a:t>ithin</a:t>
            </a:r>
            <a:r>
              <a:rPr lang="en-US" sz="5100" dirty="0">
                <a:solidFill>
                  <a:srgbClr val="000000"/>
                </a:solidFill>
              </a:rPr>
              <a:t> a </a:t>
            </a:r>
            <a:r>
              <a:rPr lang="hu-HU" sz="5100" dirty="0">
                <a:solidFill>
                  <a:srgbClr val="000000"/>
                </a:solidFill>
              </a:rPr>
              <a:t>short period </a:t>
            </a:r>
            <a:r>
              <a:rPr lang="hu-HU" sz="5100" dirty="0" smtClean="0">
                <a:solidFill>
                  <a:srgbClr val="000000"/>
                </a:solidFill>
              </a:rPr>
              <a:t>(4 </a:t>
            </a:r>
            <a:r>
              <a:rPr lang="en-US" sz="5100" dirty="0" smtClean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months</a:t>
            </a:r>
            <a:r>
              <a:rPr lang="hu-HU" sz="5100" dirty="0">
                <a:solidFill>
                  <a:srgbClr val="000000"/>
                </a:solidFill>
              </a:rPr>
              <a:t>) </a:t>
            </a:r>
            <a:r>
              <a:rPr lang="en-US" sz="5100" dirty="0">
                <a:solidFill>
                  <a:srgbClr val="000000"/>
                </a:solidFill>
              </a:rPr>
              <a:t>of becoming unemployed or leaving formal education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Priority</a:t>
            </a:r>
            <a:r>
              <a:rPr lang="hu-HU" sz="5100" dirty="0">
                <a:solidFill>
                  <a:srgbClr val="000000"/>
                </a:solidFill>
              </a:rPr>
              <a:t>: </a:t>
            </a:r>
            <a:r>
              <a:rPr lang="hu-HU" sz="5100" dirty="0" err="1">
                <a:solidFill>
                  <a:srgbClr val="000000"/>
                </a:solidFill>
              </a:rPr>
              <a:t>long-term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unemployed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vulnerable</a:t>
            </a:r>
            <a:r>
              <a:rPr lang="hu-HU" sz="5100" dirty="0">
                <a:solidFill>
                  <a:srgbClr val="000000"/>
                </a:solidFill>
              </a:rPr>
              <a:t> and </a:t>
            </a:r>
            <a:r>
              <a:rPr lang="hu-HU" sz="5100" dirty="0" err="1">
                <a:solidFill>
                  <a:srgbClr val="000000"/>
                </a:solidFill>
              </a:rPr>
              <a:t>socially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excluded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groups</a:t>
            </a:r>
            <a:endParaRPr lang="hu-HU" sz="5100" dirty="0">
              <a:solidFill>
                <a:srgbClr val="000000"/>
              </a:solidFill>
            </a:endParaRPr>
          </a:p>
          <a:p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Supported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by</a:t>
            </a:r>
            <a:r>
              <a:rPr lang="hu-HU" sz="5100" dirty="0">
                <a:solidFill>
                  <a:srgbClr val="000000"/>
                </a:solidFill>
              </a:rPr>
              <a:t> EU </a:t>
            </a:r>
            <a:r>
              <a:rPr lang="hu-HU" sz="5100" dirty="0" err="1">
                <a:solidFill>
                  <a:srgbClr val="000000"/>
                </a:solidFill>
              </a:rPr>
              <a:t>financial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sources</a:t>
            </a:r>
            <a:endParaRPr lang="hu-HU" sz="5100" dirty="0">
              <a:solidFill>
                <a:srgbClr val="000000"/>
              </a:solidFill>
            </a:endParaRPr>
          </a:p>
          <a:p>
            <a:pPr marL="868119" indent="-857250">
              <a:lnSpc>
                <a:spcPct val="120000"/>
              </a:lnSpc>
            </a:pPr>
            <a:endParaRPr lang="en-GB" sz="5100" dirty="0"/>
          </a:p>
          <a:p>
            <a:pPr marL="10869" indent="0">
              <a:lnSpc>
                <a:spcPct val="120000"/>
              </a:lnSpc>
              <a:buNone/>
            </a:pPr>
            <a:r>
              <a:rPr lang="hu-HU" sz="5100" dirty="0" err="1">
                <a:cs typeface="Calibri" panose="020F0502020204030204" pitchFamily="34" charset="0"/>
              </a:rPr>
              <a:t>Hungarian</a:t>
            </a:r>
            <a:r>
              <a:rPr lang="hu-HU" sz="5100" dirty="0">
                <a:cs typeface="Calibri" panose="020F0502020204030204" pitchFamily="34" charset="0"/>
              </a:rPr>
              <a:t> context: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Young </a:t>
            </a:r>
            <a:r>
              <a:rPr lang="hu-HU" sz="5100" dirty="0" err="1">
                <a:cs typeface="Calibri" panose="020F0502020204030204" pitchFamily="34" charset="0"/>
              </a:rPr>
              <a:t>unemployment</a:t>
            </a:r>
            <a:r>
              <a:rPr lang="hu-HU" sz="5100" dirty="0">
                <a:cs typeface="Calibri" panose="020F0502020204030204" pitchFamily="34" charset="0"/>
              </a:rPr>
              <a:t> is </a:t>
            </a:r>
            <a:r>
              <a:rPr lang="hu-HU" sz="5100" dirty="0" err="1">
                <a:cs typeface="Calibri" panose="020F0502020204030204" pitchFamily="34" charset="0"/>
              </a:rPr>
              <a:t>not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,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But high NEET </a:t>
            </a:r>
            <a:r>
              <a:rPr lang="hu-HU" sz="5100" dirty="0" smtClean="0">
                <a:cs typeface="Calibri" panose="020F0502020204030204" pitchFamily="34" charset="0"/>
              </a:rPr>
              <a:t>rate </a:t>
            </a:r>
            <a:r>
              <a:rPr lang="hu-HU" sz="5100" dirty="0">
                <a:cs typeface="Calibri" panose="020F0502020204030204" pitchFamily="34" charset="0"/>
              </a:rPr>
              <a:t>is an issue, </a:t>
            </a:r>
            <a:endParaRPr lang="en-GB" sz="5100" dirty="0">
              <a:cs typeface="Calibri" panose="020F0502020204030204" pitchFamily="34" charset="0"/>
            </a:endParaRPr>
          </a:p>
          <a:p>
            <a:pPr marL="1782382" lvl="1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for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women</a:t>
            </a: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51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412" y="5933682"/>
            <a:ext cx="11478637" cy="74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40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446547"/>
            <a:ext cx="16682557" cy="3724096"/>
          </a:xfrm>
        </p:spPr>
        <p:txBody>
          <a:bodyPr/>
          <a:lstStyle/>
          <a:p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hu-HU" sz="4800" dirty="0"/>
              <a:t>90-DAY JOB TRIAL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933856"/>
            <a:ext cx="22818379" cy="12635840"/>
          </a:xfrm>
        </p:spPr>
        <p:txBody>
          <a:bodyPr>
            <a:normAutofit fontScale="47500" lnSpcReduction="20000"/>
          </a:bodyPr>
          <a:lstStyle/>
          <a:p>
            <a:pPr marL="868119" indent="-857250">
              <a:lnSpc>
                <a:spcPct val="120000"/>
              </a:lnSpc>
            </a:pPr>
            <a:endParaRPr lang="en-GB" sz="5900" dirty="0"/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hu-HU" sz="5900" dirty="0" smtClean="0"/>
              <a:t> </a:t>
            </a:r>
            <a:endParaRPr lang="en-GB" sz="5900" dirty="0"/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One of </a:t>
            </a:r>
            <a:r>
              <a:rPr lang="en-GB" sz="12800" dirty="0" smtClean="0">
                <a:cs typeface="Calibri" panose="020F0502020204030204" pitchFamily="34" charset="0"/>
              </a:rPr>
              <a:t>the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various </a:t>
            </a:r>
            <a:r>
              <a:rPr lang="en-GB" sz="12800" dirty="0">
                <a:cs typeface="Calibri" panose="020F0502020204030204" pitchFamily="34" charset="0"/>
              </a:rPr>
              <a:t>programmes </a:t>
            </a:r>
            <a:r>
              <a:rPr lang="hu-HU" sz="12800" dirty="0" err="1">
                <a:cs typeface="Calibri" panose="020F0502020204030204" pitchFamily="34" charset="0"/>
              </a:rPr>
              <a:t>within</a:t>
            </a:r>
            <a:r>
              <a:rPr lang="en-GB" sz="12800" dirty="0">
                <a:cs typeface="Calibri" panose="020F0502020204030204" pitchFamily="34" charset="0"/>
              </a:rPr>
              <a:t> Youth Guarantee</a:t>
            </a:r>
            <a:r>
              <a:rPr lang="hu-HU" sz="12800" dirty="0">
                <a:cs typeface="Calibri" panose="020F0502020204030204" pitchFamily="34" charset="0"/>
              </a:rPr>
              <a:t>, </a:t>
            </a:r>
            <a:r>
              <a:rPr lang="hu-HU" sz="12800" dirty="0" err="1">
                <a:cs typeface="Calibri" panose="020F0502020204030204" pitchFamily="34" charset="0"/>
              </a:rPr>
              <a:t>introduced</a:t>
            </a:r>
            <a:r>
              <a:rPr lang="hu-HU" sz="12800" dirty="0">
                <a:cs typeface="Calibri" panose="020F0502020204030204" pitchFamily="34" charset="0"/>
              </a:rPr>
              <a:t> in 2015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Short </a:t>
            </a:r>
            <a:r>
              <a:rPr lang="en-GB" sz="12800" dirty="0" smtClean="0">
                <a:cs typeface="Calibri" panose="020F0502020204030204" pitchFamily="34" charset="0"/>
              </a:rPr>
              <a:t>term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wage </a:t>
            </a:r>
            <a:r>
              <a:rPr lang="en-GB" sz="12800" dirty="0">
                <a:cs typeface="Calibri" panose="020F0502020204030204" pitchFamily="34" charset="0"/>
              </a:rPr>
              <a:t>subsidy, up to 100% </a:t>
            </a:r>
            <a:r>
              <a:rPr lang="en-GB" sz="12800" dirty="0" smtClean="0">
                <a:cs typeface="Calibri" panose="020F0502020204030204" pitchFamily="34" charset="0"/>
              </a:rPr>
              <a:t>of </a:t>
            </a:r>
            <a:r>
              <a:rPr lang="en-GB" sz="12800" dirty="0">
                <a:cs typeface="Calibri" panose="020F0502020204030204" pitchFamily="34" charset="0"/>
              </a:rPr>
              <a:t>total labour costs</a:t>
            </a:r>
            <a:r>
              <a:rPr lang="hu-HU" sz="12800" dirty="0">
                <a:cs typeface="Calibri" panose="020F0502020204030204" pitchFamily="34" charset="0"/>
              </a:rPr>
              <a:t>, 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Subsidized </a:t>
            </a:r>
            <a:r>
              <a:rPr lang="en-GB" sz="12800" dirty="0" smtClean="0">
                <a:cs typeface="Calibri" panose="020F0502020204030204" pitchFamily="34" charset="0"/>
              </a:rPr>
              <a:t>period</a:t>
            </a:r>
            <a:r>
              <a:rPr lang="en-GB" sz="12800" dirty="0">
                <a:cs typeface="Calibri" panose="020F0502020204030204" pitchFamily="34" charset="0"/>
              </a:rPr>
              <a:t>: 90 days, </a:t>
            </a:r>
            <a:r>
              <a:rPr lang="en-GB" sz="12800" u="sng" dirty="0">
                <a:cs typeface="Calibri" panose="020F0502020204030204" pitchFamily="34" charset="0"/>
              </a:rPr>
              <a:t>no obligation</a:t>
            </a:r>
            <a:r>
              <a:rPr lang="en-GB" sz="12800" dirty="0">
                <a:cs typeface="Calibri" panose="020F0502020204030204" pitchFamily="34" charset="0"/>
              </a:rPr>
              <a:t> </a:t>
            </a:r>
            <a:r>
              <a:rPr lang="hu-HU" sz="12800" dirty="0">
                <a:cs typeface="Calibri" panose="020F0502020204030204" pitchFamily="34" charset="0"/>
              </a:rPr>
              <a:t>of</a:t>
            </a:r>
            <a:r>
              <a:rPr lang="en-GB" sz="12800" dirty="0">
                <a:cs typeface="Calibri" panose="020F0502020204030204" pitchFamily="34" charset="0"/>
              </a:rPr>
              <a:t> further employment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This was </a:t>
            </a:r>
            <a:r>
              <a:rPr lang="en-GB" sz="12800" dirty="0" smtClean="0">
                <a:cs typeface="Calibri" panose="020F0502020204030204" pitchFamily="34" charset="0"/>
              </a:rPr>
              <a:t>on</a:t>
            </a:r>
            <a:r>
              <a:rPr lang="hu-HU" sz="12800" dirty="0" smtClean="0">
                <a:cs typeface="Calibri" panose="020F0502020204030204" pitchFamily="34" charset="0"/>
              </a:rPr>
              <a:t>e</a:t>
            </a:r>
            <a:r>
              <a:rPr lang="en-GB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of the most ‘popular’ programmes, 40% of all wage subsidies, 25% of all YG </a:t>
            </a:r>
            <a:r>
              <a:rPr lang="en-GB" sz="12800" dirty="0" smtClean="0">
                <a:cs typeface="Calibri" panose="020F0502020204030204" pitchFamily="34" charset="0"/>
              </a:rPr>
              <a:t>programmes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Few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papers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Youth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Guarantee</a:t>
            </a:r>
            <a:r>
              <a:rPr lang="hu-HU" sz="12800" dirty="0">
                <a:cs typeface="Calibri" panose="020F0502020204030204" pitchFamily="34" charset="0"/>
              </a:rPr>
              <a:t> (</a:t>
            </a:r>
            <a:r>
              <a:rPr lang="hu-HU" sz="12800" dirty="0" err="1">
                <a:cs typeface="Calibri" panose="020F0502020204030204" pitchFamily="34" charset="0"/>
              </a:rPr>
              <a:t>e.g</a:t>
            </a:r>
            <a:r>
              <a:rPr lang="hu-HU" sz="12800" dirty="0">
                <a:cs typeface="Calibri" panose="020F0502020204030204" pitchFamily="34" charset="0"/>
              </a:rPr>
              <a:t>. </a:t>
            </a:r>
            <a:r>
              <a:rPr lang="hu-HU" sz="12800" dirty="0" err="1">
                <a:cs typeface="Calibri" panose="020F0502020204030204" pitchFamily="34" charset="0"/>
              </a:rPr>
              <a:t>Bratti</a:t>
            </a:r>
            <a:r>
              <a:rPr lang="hu-HU" sz="12800" dirty="0">
                <a:cs typeface="Calibri" panose="020F0502020204030204" pitchFamily="34" charset="0"/>
              </a:rPr>
              <a:t> et </a:t>
            </a:r>
            <a:r>
              <a:rPr lang="hu-HU" sz="12800" dirty="0" err="1">
                <a:cs typeface="Calibri" panose="020F0502020204030204" pitchFamily="34" charset="0"/>
              </a:rPr>
              <a:t>al</a:t>
            </a:r>
            <a:r>
              <a:rPr lang="hu-HU" sz="12800" dirty="0">
                <a:cs typeface="Calibri" panose="020F0502020204030204" pitchFamily="34" charset="0"/>
              </a:rPr>
              <a:t>, 2018)  and </a:t>
            </a:r>
            <a:r>
              <a:rPr lang="hu-HU" sz="12800" dirty="0" err="1">
                <a:cs typeface="Calibri" panose="020F0502020204030204" pitchFamily="34" charset="0"/>
              </a:rPr>
              <a:t>literature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job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trials</a:t>
            </a:r>
            <a:r>
              <a:rPr lang="hu-HU" sz="12800" dirty="0">
                <a:cs typeface="Calibri" panose="020F0502020204030204" pitchFamily="34" charset="0"/>
              </a:rPr>
              <a:t> is </a:t>
            </a:r>
            <a:r>
              <a:rPr lang="hu-HU" sz="12800" dirty="0" err="1">
                <a:cs typeface="Calibri" panose="020F0502020204030204" pitchFamily="34" charset="0"/>
              </a:rPr>
              <a:t>scarce</a:t>
            </a:r>
            <a:r>
              <a:rPr lang="en-GB" sz="12800" dirty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1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446547"/>
            <a:ext cx="16682557" cy="3724096"/>
          </a:xfrm>
        </p:spPr>
        <p:txBody>
          <a:bodyPr/>
          <a:lstStyle/>
          <a:p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hu-HU" sz="4800" dirty="0"/>
              <a:t>90-DAY JOB TRIAL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933856"/>
            <a:ext cx="22818379" cy="12635840"/>
          </a:xfrm>
        </p:spPr>
        <p:txBody>
          <a:bodyPr>
            <a:normAutofit fontScale="32500" lnSpcReduction="20000"/>
          </a:bodyPr>
          <a:lstStyle/>
          <a:p>
            <a:pPr marL="868119" indent="-857250">
              <a:lnSpc>
                <a:spcPct val="120000"/>
              </a:lnSpc>
            </a:pPr>
            <a:endParaRPr lang="en-GB" sz="5900" dirty="0"/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en-GB" sz="5900" dirty="0"/>
          </a:p>
          <a:p>
            <a:pPr marL="10869" indent="0">
              <a:lnSpc>
                <a:spcPct val="120000"/>
              </a:lnSpc>
              <a:buNone/>
            </a:pPr>
            <a:r>
              <a:rPr lang="hu-HU" sz="14400" b="1" dirty="0" err="1">
                <a:cs typeface="Calibri" panose="020F0502020204030204" pitchFamily="34" charset="0"/>
              </a:rPr>
              <a:t>Cheaper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hu-HU" sz="14400" b="1" dirty="0" err="1">
                <a:cs typeface="Calibri" panose="020F0502020204030204" pitchFamily="34" charset="0"/>
              </a:rPr>
              <a:t>than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en-GB" sz="14400" b="1" dirty="0">
                <a:cs typeface="Calibri" panose="020F0502020204030204" pitchFamily="34" charset="0"/>
              </a:rPr>
              <a:t>longer wage subsidies</a:t>
            </a:r>
            <a:r>
              <a:rPr lang="hu-HU" sz="14400" b="1" dirty="0">
                <a:cs typeface="Calibri" panose="020F0502020204030204" pitchFamily="34" charset="0"/>
              </a:rPr>
              <a:t>, </a:t>
            </a:r>
            <a:r>
              <a:rPr lang="hu-HU" sz="14400" b="1" dirty="0" err="1">
                <a:cs typeface="Calibri" panose="020F0502020204030204" pitchFamily="34" charset="0"/>
              </a:rPr>
              <a:t>but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hu-HU" sz="14400" b="1" dirty="0" err="1">
                <a:cs typeface="Calibri" panose="020F0502020204030204" pitchFamily="34" charset="0"/>
              </a:rPr>
              <a:t>provides</a:t>
            </a:r>
            <a:r>
              <a:rPr lang="en-GB" sz="14400" b="1" dirty="0">
                <a:cs typeface="Calibri" panose="020F0502020204030204" pitchFamily="34" charset="0"/>
              </a:rPr>
              <a:t>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Gain</a:t>
            </a:r>
            <a:r>
              <a:rPr lang="hu-HU" sz="12800" dirty="0">
                <a:cs typeface="Calibri" panose="020F0502020204030204" pitchFamily="34" charset="0"/>
              </a:rPr>
              <a:t> of</a:t>
            </a:r>
            <a:r>
              <a:rPr lang="en-GB" sz="12800" dirty="0">
                <a:cs typeface="Calibri" panose="020F0502020204030204" pitchFamily="34" charset="0"/>
              </a:rPr>
              <a:t> real work experience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No need for </a:t>
            </a:r>
            <a:r>
              <a:rPr lang="en-GB" sz="12800" dirty="0" smtClean="0">
                <a:cs typeface="Calibri" panose="020F0502020204030204" pitchFamily="34" charset="0"/>
              </a:rPr>
              <a:t>longer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term </a:t>
            </a:r>
            <a:r>
              <a:rPr lang="en-GB" sz="12800" dirty="0">
                <a:cs typeface="Calibri" panose="020F0502020204030204" pitchFamily="34" charset="0"/>
              </a:rPr>
              <a:t>commitment </a:t>
            </a:r>
            <a:r>
              <a:rPr lang="hu-HU" sz="12800" dirty="0">
                <a:cs typeface="Calibri" panose="020F0502020204030204" pitchFamily="34" charset="0"/>
              </a:rPr>
              <a:t>by either party </a:t>
            </a:r>
            <a:r>
              <a:rPr lang="en-GB" sz="12800" dirty="0" smtClean="0">
                <a:cs typeface="Calibri" panose="020F0502020204030204" pitchFamily="34" charset="0"/>
              </a:rPr>
              <a:t>→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lower </a:t>
            </a:r>
            <a:r>
              <a:rPr lang="en-GB" sz="12800" dirty="0">
                <a:cs typeface="Calibri" panose="020F0502020204030204" pitchFamily="34" charset="0"/>
              </a:rPr>
              <a:t>risk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Work </a:t>
            </a:r>
            <a:r>
              <a:rPr lang="en-GB" sz="12800" dirty="0" smtClean="0">
                <a:cs typeface="Calibri" panose="020F0502020204030204" pitchFamily="34" charset="0"/>
              </a:rPr>
              <a:t>experience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increases </a:t>
            </a:r>
            <a:r>
              <a:rPr lang="en-GB" sz="12800" dirty="0">
                <a:cs typeface="Calibri" panose="020F0502020204030204" pitchFamily="34" charset="0"/>
              </a:rPr>
              <a:t>the value of the CV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>
                <a:cs typeface="Calibri" panose="020F0502020204030204" pitchFamily="34" charset="0"/>
              </a:rPr>
              <a:t>Helps in overcoming negative stereotypes</a:t>
            </a:r>
            <a:r>
              <a:rPr lang="en-GB" sz="12800" dirty="0">
                <a:cs typeface="Calibri" panose="020F0502020204030204" pitchFamily="34" charset="0"/>
              </a:rPr>
              <a:t> </a:t>
            </a:r>
            <a:r>
              <a:rPr lang="hu-HU" sz="12800" dirty="0" smtClean="0">
                <a:cs typeface="Calibri" panose="020F0502020204030204" pitchFamily="34" charset="0"/>
              </a:rPr>
              <a:t>and </a:t>
            </a:r>
            <a:r>
              <a:rPr lang="hu-HU" sz="12800" dirty="0">
                <a:cs typeface="Calibri" panose="020F0502020204030204" pitchFamily="34" charset="0"/>
              </a:rPr>
              <a:t>reducing informational asymmetries</a:t>
            </a:r>
            <a:endParaRPr lang="en-GB" sz="12800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en-GB" sz="14400" b="1" dirty="0">
                <a:cs typeface="Calibri" panose="020F0502020204030204" pitchFamily="34" charset="0"/>
              </a:rPr>
              <a:t>Potential </a:t>
            </a:r>
            <a:r>
              <a:rPr lang="hu-HU" sz="14400" b="1" dirty="0" err="1">
                <a:cs typeface="Calibri" panose="020F0502020204030204" pitchFamily="34" charset="0"/>
              </a:rPr>
              <a:t>risk</a:t>
            </a:r>
            <a:r>
              <a:rPr lang="en-GB" sz="14400" b="1" dirty="0">
                <a:cs typeface="Calibri" panose="020F0502020204030204" pitchFamily="34" charset="0"/>
              </a:rPr>
              <a:t>s:</a:t>
            </a:r>
            <a:endParaRPr lang="hu-HU" sz="14400" b="1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>
                <a:cs typeface="Calibri" panose="020F0502020204030204" pitchFamily="34" charset="0"/>
              </a:rPr>
              <a:t>Firms may regard this program as a short-term </a:t>
            </a:r>
            <a:r>
              <a:rPr lang="hu-HU" sz="12800" dirty="0" err="1">
                <a:cs typeface="Calibri" panose="020F0502020204030204" pitchFamily="34" charset="0"/>
              </a:rPr>
              <a:t>cheap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labour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 → integration is  not considered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>
                <a:cs typeface="Calibri" panose="020F0502020204030204" pitchFamily="34" charset="0"/>
              </a:rPr>
              <a:t>Deadweight losses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endParaRPr lang="en-GB" sz="1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14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QUESTION, IDENTIFICATION STRATEGY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0369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Q1</a:t>
            </a:r>
            <a:r>
              <a:rPr lang="hu-HU" sz="3600" dirty="0"/>
              <a:t> </a:t>
            </a:r>
            <a:r>
              <a:rPr lang="en-GB" sz="3600" dirty="0"/>
              <a:t>Who are selected into the program from the pool of registered jobseekers?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</a:rPr>
              <a:t>Principle of Youth Guarantee: priority to long-term unemployed, vulnerable and socially excluded groups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Q2</a:t>
            </a:r>
            <a:r>
              <a:rPr lang="hu-HU" sz="3600" b="1" dirty="0"/>
              <a:t> </a:t>
            </a:r>
            <a:r>
              <a:rPr lang="en-GB" sz="3600" dirty="0"/>
              <a:t>What is the </a:t>
            </a:r>
            <a:r>
              <a:rPr lang="en-GB" sz="3600" dirty="0" smtClean="0"/>
              <a:t>effect </a:t>
            </a:r>
            <a:r>
              <a:rPr lang="en-GB" sz="3600" dirty="0"/>
              <a:t>of participation in the job trial program on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/>
              <a:t>Work</a:t>
            </a:r>
            <a:r>
              <a:rPr lang="hu-HU" sz="3200" dirty="0"/>
              <a:t>: </a:t>
            </a:r>
            <a:r>
              <a:rPr lang="en-GB" sz="3200" dirty="0"/>
              <a:t> </a:t>
            </a:r>
            <a:r>
              <a:rPr lang="hu-HU" sz="3200" dirty="0"/>
              <a:t>p</a:t>
            </a:r>
            <a:r>
              <a:rPr lang="en-GB" sz="3200" dirty="0" err="1"/>
              <a:t>robability</a:t>
            </a:r>
            <a:r>
              <a:rPr lang="en-GB" sz="3200" dirty="0"/>
              <a:t> of being employed 6 </a:t>
            </a:r>
            <a:r>
              <a:rPr lang="hu-HU" sz="3200" dirty="0"/>
              <a:t>and 12 </a:t>
            </a:r>
            <a:r>
              <a:rPr lang="en-GB" sz="3200" dirty="0"/>
              <a:t>months after the program</a:t>
            </a:r>
            <a:r>
              <a:rPr lang="hu-HU" sz="3200" dirty="0"/>
              <a:t> </a:t>
            </a:r>
            <a:r>
              <a:rPr lang="hu-HU" sz="3200" dirty="0" smtClean="0"/>
              <a:t>and </a:t>
            </a:r>
            <a:r>
              <a:rPr lang="hu-HU" sz="3200" dirty="0"/>
              <a:t>cumulative days within 6 and 12 </a:t>
            </a:r>
            <a:r>
              <a:rPr lang="hu-HU" sz="3200" dirty="0" smtClean="0"/>
              <a:t>months </a:t>
            </a:r>
            <a:r>
              <a:rPr lang="hu-HU" sz="3200" dirty="0"/>
              <a:t>after completing the programme</a:t>
            </a:r>
            <a:endParaRPr lang="en-GB" sz="32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/>
              <a:t>W</a:t>
            </a:r>
            <a:r>
              <a:rPr lang="en-GB" sz="3200" dirty="0"/>
              <a:t>ages</a:t>
            </a:r>
            <a:r>
              <a:rPr lang="hu-HU" sz="3200" dirty="0"/>
              <a:t>: </a:t>
            </a:r>
            <a:r>
              <a:rPr lang="en-GB" sz="3200" dirty="0"/>
              <a:t>cumulative wages within 6 </a:t>
            </a:r>
            <a:r>
              <a:rPr lang="hu-HU" sz="3200" dirty="0"/>
              <a:t>and 12 </a:t>
            </a:r>
            <a:r>
              <a:rPr lang="en-GB" sz="3200" dirty="0"/>
              <a:t>months after completing the program</a:t>
            </a:r>
          </a:p>
          <a:p>
            <a:pPr marL="0" indent="0">
              <a:buNone/>
            </a:pPr>
            <a:r>
              <a:rPr lang="en-GB" sz="3900" b="1" dirty="0"/>
              <a:t>Identification</a:t>
            </a:r>
            <a:r>
              <a:rPr lang="en-GB" sz="3700" b="1" dirty="0"/>
              <a:t> </a:t>
            </a:r>
            <a:r>
              <a:rPr lang="hu-HU" sz="3700" b="1" dirty="0" err="1"/>
              <a:t>strategy</a:t>
            </a:r>
            <a:r>
              <a:rPr lang="hu-HU" sz="3700" b="1" dirty="0"/>
              <a:t>: </a:t>
            </a:r>
            <a:r>
              <a:rPr lang="hu-HU" sz="3600" dirty="0"/>
              <a:t>P</a:t>
            </a:r>
            <a:r>
              <a:rPr lang="en-GB" sz="3600" dirty="0" err="1"/>
              <a:t>ropensity</a:t>
            </a:r>
            <a:r>
              <a:rPr lang="en-GB" sz="3600" dirty="0"/>
              <a:t> score matching</a:t>
            </a:r>
            <a:r>
              <a:rPr lang="hu-HU" sz="3600" dirty="0"/>
              <a:t> (kernel </a:t>
            </a:r>
            <a:r>
              <a:rPr lang="hu-HU" sz="3600" dirty="0" err="1"/>
              <a:t>based</a:t>
            </a:r>
            <a:r>
              <a:rPr lang="hu-HU" sz="3600" dirty="0"/>
              <a:t>) </a:t>
            </a:r>
            <a:r>
              <a:rPr lang="hu-HU" sz="3600" dirty="0" err="1"/>
              <a:t>using</a:t>
            </a:r>
            <a:r>
              <a:rPr lang="hu-HU" sz="3600" dirty="0"/>
              <a:t> </a:t>
            </a:r>
            <a:r>
              <a:rPr lang="hu-HU" sz="3600" dirty="0" err="1"/>
              <a:t>two</a:t>
            </a:r>
            <a:r>
              <a:rPr lang="hu-HU" sz="3600" dirty="0"/>
              <a:t> </a:t>
            </a:r>
            <a:r>
              <a:rPr lang="hu-HU" sz="3600" dirty="0" err="1"/>
              <a:t>control</a:t>
            </a:r>
            <a:r>
              <a:rPr lang="hu-HU" sz="3600" dirty="0"/>
              <a:t> </a:t>
            </a:r>
            <a:r>
              <a:rPr lang="hu-HU" sz="3600" dirty="0" err="1"/>
              <a:t>groups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Exact matching on gender and </a:t>
            </a:r>
            <a:r>
              <a:rPr lang="en-GB" sz="3600" dirty="0" err="1" smtClean="0"/>
              <a:t>educat</a:t>
            </a:r>
            <a:r>
              <a:rPr lang="hu-HU" sz="3600" dirty="0" smtClean="0"/>
              <a:t>i</a:t>
            </a:r>
            <a:r>
              <a:rPr lang="en-GB" sz="3600" dirty="0" smtClean="0"/>
              <a:t>on</a:t>
            </a:r>
            <a:endParaRPr lang="hu-HU" sz="3600" dirty="0"/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168226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OUTCOME AND CONTROL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3004"/>
            <a:ext cx="22545545" cy="113214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b="1" dirty="0"/>
              <a:t>Da</a:t>
            </a:r>
            <a:r>
              <a:rPr lang="hu-HU" sz="4000" b="1" dirty="0" err="1"/>
              <a:t>ta</a:t>
            </a:r>
            <a:r>
              <a:rPr lang="hu-HU" sz="4000" b="1" dirty="0"/>
              <a:t>:</a:t>
            </a:r>
            <a:r>
              <a:rPr lang="en-GB" sz="4000" b="1" dirty="0"/>
              <a:t> </a:t>
            </a:r>
            <a:r>
              <a:rPr lang="hu-HU" sz="4000" b="1" dirty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a </a:t>
            </a:r>
            <a:r>
              <a:rPr lang="hu-HU" sz="4000" dirty="0" err="1"/>
              <a:t>large</a:t>
            </a:r>
            <a:r>
              <a:rPr lang="hu-HU" sz="4000" dirty="0"/>
              <a:t> </a:t>
            </a:r>
            <a:r>
              <a:rPr lang="hu-HU" sz="4000" dirty="0" err="1"/>
              <a:t>monthly</a:t>
            </a:r>
            <a:r>
              <a:rPr lang="hu-HU" sz="4000" dirty="0"/>
              <a:t> panel </a:t>
            </a:r>
            <a:r>
              <a:rPr lang="hu-HU" sz="4000" dirty="0" err="1"/>
              <a:t>database</a:t>
            </a:r>
            <a:r>
              <a:rPr lang="hu-HU" sz="4000" dirty="0"/>
              <a:t> </a:t>
            </a:r>
            <a:r>
              <a:rPr lang="hu-HU" sz="4000" dirty="0" err="1"/>
              <a:t>consists</a:t>
            </a:r>
            <a:r>
              <a:rPr lang="hu-HU" sz="4000" dirty="0"/>
              <a:t> of linked </a:t>
            </a:r>
            <a:r>
              <a:rPr lang="hu-HU" sz="4000" dirty="0" err="1"/>
              <a:t>datasets</a:t>
            </a:r>
            <a:r>
              <a:rPr lang="hu-HU" sz="4000" dirty="0"/>
              <a:t> of </a:t>
            </a:r>
            <a:r>
              <a:rPr lang="hu-HU" sz="4000" dirty="0" err="1"/>
              <a:t>administrative</a:t>
            </a:r>
            <a:r>
              <a:rPr lang="hu-HU" sz="4000" dirty="0"/>
              <a:t> </a:t>
            </a:r>
            <a:r>
              <a:rPr lang="hu-HU" sz="4000" dirty="0" err="1"/>
              <a:t>authorities</a:t>
            </a:r>
            <a:r>
              <a:rPr lang="hu-HU" sz="4000" dirty="0"/>
              <a:t>: </a:t>
            </a:r>
            <a:r>
              <a:rPr lang="en-GB" sz="4000" dirty="0"/>
              <a:t> </a:t>
            </a:r>
            <a:r>
              <a:rPr lang="hu-HU" sz="4000" dirty="0" err="1"/>
              <a:t>Tax</a:t>
            </a:r>
            <a:r>
              <a:rPr lang="en-GB" sz="4000" dirty="0"/>
              <a:t>; </a:t>
            </a:r>
            <a:r>
              <a:rPr lang="hu-HU" sz="4000" dirty="0" err="1"/>
              <a:t>social</a:t>
            </a:r>
            <a:r>
              <a:rPr lang="hu-HU" sz="4000" dirty="0"/>
              <a:t> </a:t>
            </a:r>
            <a:r>
              <a:rPr lang="hu-HU" sz="4000" dirty="0" err="1"/>
              <a:t>secu</a:t>
            </a:r>
            <a:r>
              <a:rPr lang="en-GB" sz="4000" dirty="0"/>
              <a:t>r</a:t>
            </a:r>
            <a:r>
              <a:rPr lang="hu-HU" sz="4000" dirty="0"/>
              <a:t>i</a:t>
            </a:r>
            <a:r>
              <a:rPr lang="en-GB" sz="4000" dirty="0"/>
              <a:t>t</a:t>
            </a:r>
            <a:r>
              <a:rPr lang="hu-HU" sz="4000" dirty="0" smtClean="0"/>
              <a:t>y;</a:t>
            </a:r>
            <a:r>
              <a:rPr lang="en-GB" sz="4000" dirty="0" smtClean="0"/>
              <a:t> </a:t>
            </a:r>
            <a:r>
              <a:rPr lang="hu-HU" sz="4000" dirty="0" smtClean="0"/>
              <a:t>health </a:t>
            </a:r>
            <a:r>
              <a:rPr lang="hu-HU" sz="4000" dirty="0"/>
              <a:t>authority</a:t>
            </a:r>
            <a:r>
              <a:rPr lang="en-GB" sz="4000" dirty="0"/>
              <a:t>; </a:t>
            </a:r>
            <a:r>
              <a:rPr lang="hu-HU" sz="4000" dirty="0"/>
              <a:t>public employment service (</a:t>
            </a:r>
            <a:r>
              <a:rPr lang="hu-HU" sz="4000" dirty="0" smtClean="0"/>
              <a:t>PES); educational </a:t>
            </a:r>
            <a:r>
              <a:rPr lang="hu-HU" sz="4000" dirty="0"/>
              <a:t>authority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Individual level, </a:t>
            </a:r>
            <a:r>
              <a:rPr lang="hu-HU" sz="4000" dirty="0" smtClean="0"/>
              <a:t>random </a:t>
            </a:r>
            <a:r>
              <a:rPr lang="hu-HU" sz="4000" dirty="0"/>
              <a:t>50% sample of the population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Data </a:t>
            </a:r>
            <a:r>
              <a:rPr lang="hu-HU" sz="4000" dirty="0" err="1"/>
              <a:t>on</a:t>
            </a:r>
            <a:r>
              <a:rPr lang="hu-HU" sz="4000" dirty="0"/>
              <a:t> program </a:t>
            </a:r>
            <a:r>
              <a:rPr lang="hu-HU" sz="4000" dirty="0" err="1"/>
              <a:t>details</a:t>
            </a:r>
            <a:r>
              <a:rPr lang="hu-HU" sz="4000" dirty="0"/>
              <a:t>, </a:t>
            </a:r>
            <a:r>
              <a:rPr lang="hu-HU" sz="4000" dirty="0" err="1"/>
              <a:t>employment</a:t>
            </a:r>
            <a:r>
              <a:rPr lang="hu-HU" sz="4000" dirty="0"/>
              <a:t>, </a:t>
            </a:r>
            <a:r>
              <a:rPr lang="hu-HU" sz="4000" dirty="0" err="1"/>
              <a:t>wages</a:t>
            </a:r>
            <a:r>
              <a:rPr lang="hu-HU" sz="4000" dirty="0"/>
              <a:t>, </a:t>
            </a:r>
            <a:r>
              <a:rPr lang="hu-HU" sz="4000" dirty="0" err="1"/>
              <a:t>benefits</a:t>
            </a:r>
            <a:r>
              <a:rPr lang="hu-HU" sz="4000" dirty="0"/>
              <a:t> </a:t>
            </a:r>
            <a:r>
              <a:rPr lang="hu-HU" sz="4000" dirty="0" err="1"/>
              <a:t>from</a:t>
            </a:r>
            <a:r>
              <a:rPr lang="hu-HU" sz="4000" dirty="0"/>
              <a:t> 2003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Created</a:t>
            </a:r>
            <a:r>
              <a:rPr lang="hu-HU" sz="4000" dirty="0"/>
              <a:t> and </a:t>
            </a:r>
            <a:r>
              <a:rPr lang="hu-HU" sz="4000" dirty="0" err="1"/>
              <a:t>owned</a:t>
            </a:r>
            <a:r>
              <a:rPr lang="hu-HU" sz="4000" dirty="0"/>
              <a:t> </a:t>
            </a:r>
            <a:r>
              <a:rPr lang="hu-HU" sz="4000" dirty="0" err="1"/>
              <a:t>by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Databank of </a:t>
            </a:r>
            <a:r>
              <a:rPr lang="hu-HU" sz="4000" dirty="0" err="1"/>
              <a:t>the</a:t>
            </a:r>
            <a:r>
              <a:rPr lang="hu-HU" sz="4000" dirty="0"/>
              <a:t> Centre of </a:t>
            </a:r>
            <a:r>
              <a:rPr lang="hu-HU" sz="4000" dirty="0" err="1"/>
              <a:t>Regional</a:t>
            </a:r>
            <a:r>
              <a:rPr lang="hu-HU" sz="4000" dirty="0"/>
              <a:t> and </a:t>
            </a:r>
            <a:r>
              <a:rPr lang="hu-HU" sz="4000" dirty="0" err="1"/>
              <a:t>Economic</a:t>
            </a:r>
            <a:r>
              <a:rPr lang="hu-HU" sz="4000" dirty="0"/>
              <a:t> </a:t>
            </a:r>
            <a:r>
              <a:rPr lang="hu-HU" sz="4000" dirty="0" err="1"/>
              <a:t>Studies</a:t>
            </a:r>
            <a:r>
              <a:rPr lang="hu-HU" sz="4000" dirty="0"/>
              <a:t> </a:t>
            </a:r>
          </a:p>
          <a:p>
            <a:pPr marL="0" indent="0">
              <a:buNone/>
            </a:pPr>
            <a:r>
              <a:rPr lang="pl-PL" sz="4000" b="1" dirty="0"/>
              <a:t>                       </a:t>
            </a:r>
            <a:r>
              <a:rPr lang="pl-PL" sz="4000" b="1" dirty="0">
                <a:solidFill>
                  <a:srgbClr val="B81639"/>
                </a:solidFill>
              </a:rPr>
              <a:t>↓</a:t>
            </a:r>
          </a:p>
          <a:p>
            <a:pPr marL="0" indent="0">
              <a:buNone/>
            </a:pPr>
            <a:r>
              <a:rPr lang="pl-PL" sz="4000" dirty="0"/>
              <a:t>Rich set of:</a:t>
            </a:r>
          </a:p>
          <a:p>
            <a:r>
              <a:rPr lang="pl-PL" sz="4000" b="1" dirty="0"/>
              <a:t>Control variables</a:t>
            </a:r>
            <a:r>
              <a:rPr lang="pl-PL" sz="4000" dirty="0"/>
              <a:t>: full labour market history, education background, health status, benefits and transfers, competence test scores, type of settlement, distance to public employment </a:t>
            </a:r>
            <a:r>
              <a:rPr lang="pl-PL" sz="4000" dirty="0" smtClean="0"/>
              <a:t>service, </a:t>
            </a:r>
            <a:r>
              <a:rPr lang="pl-PL" sz="4000" dirty="0"/>
              <a:t>etc. </a:t>
            </a:r>
          </a:p>
          <a:p>
            <a:r>
              <a:rPr lang="pl-PL" sz="4000" b="1" dirty="0"/>
              <a:t>Outcome variables: </a:t>
            </a:r>
            <a:r>
              <a:rPr lang="pl-PL" sz="4000" dirty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8855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TREATMENT AND CONTROL GROUPS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4" y="2395728"/>
            <a:ext cx="22926037" cy="113186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600" b="1" dirty="0"/>
              <a:t>Treated: </a:t>
            </a:r>
          </a:p>
          <a:p>
            <a:r>
              <a:rPr lang="pl-PL" sz="3600" dirty="0"/>
              <a:t>Participants of wage subsidy, with length of 90 days, started between January 2015 - March 2017</a:t>
            </a:r>
          </a:p>
          <a:p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en-US" sz="3600" dirty="0"/>
              <a:t>Excluding participants who combine 90 day </a:t>
            </a:r>
            <a:r>
              <a:rPr lang="en-US" sz="3600" dirty="0" err="1"/>
              <a:t>programme</a:t>
            </a:r>
            <a:r>
              <a:rPr lang="en-US" sz="3600" dirty="0"/>
              <a:t> with a 8+4 month 70% wage subsidy (this combination is allowed in YG)</a:t>
            </a:r>
            <a:r>
              <a:rPr lang="hu-HU" sz="3600" dirty="0"/>
              <a:t> </a:t>
            </a:r>
            <a:r>
              <a:rPr lang="en-US" sz="3600" dirty="0" smtClean="0"/>
              <a:t>→</a:t>
            </a:r>
            <a:r>
              <a:rPr lang="hu-HU" sz="3600" dirty="0" smtClean="0"/>
              <a:t> selection </a:t>
            </a:r>
            <a:r>
              <a:rPr lang="hu-HU" sz="3600" dirty="0"/>
              <a:t>issues</a:t>
            </a:r>
          </a:p>
          <a:p>
            <a:pPr marL="0" indent="0">
              <a:buNone/>
            </a:pPr>
            <a:r>
              <a:rPr lang="hu-HU" sz="3600" dirty="0">
                <a:solidFill>
                  <a:schemeClr val="tx1"/>
                </a:solidFill>
              </a:rPr>
              <a:t>                            </a:t>
            </a:r>
            <a:r>
              <a:rPr lang="en-US" sz="3600" dirty="0"/>
              <a:t>→ </a:t>
            </a:r>
            <a:r>
              <a:rPr lang="hu-HU" sz="3600" dirty="0" err="1">
                <a:solidFill>
                  <a:schemeClr val="tx1"/>
                </a:solidFill>
              </a:rPr>
              <a:t>estimate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only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</a:t>
            </a:r>
            <a:r>
              <a:rPr lang="hu-HU" sz="3600" dirty="0">
                <a:solidFill>
                  <a:schemeClr val="tx1"/>
                </a:solidFill>
              </a:rPr>
              <a:t> 4 </a:t>
            </a:r>
            <a:r>
              <a:rPr lang="hu-HU" sz="3600" dirty="0" err="1">
                <a:solidFill>
                  <a:schemeClr val="tx1"/>
                </a:solidFill>
              </a:rPr>
              <a:t>counties</a:t>
            </a:r>
            <a:r>
              <a:rPr lang="hu-HU" sz="3600" dirty="0">
                <a:solidFill>
                  <a:schemeClr val="tx1"/>
                </a:solidFill>
              </a:rPr>
              <a:t>, </a:t>
            </a:r>
            <a:r>
              <a:rPr lang="hu-HU" sz="3600" dirty="0" err="1">
                <a:solidFill>
                  <a:schemeClr val="tx1"/>
                </a:solidFill>
              </a:rPr>
              <a:t>where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subsequent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wage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subsidy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not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allowed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as</a:t>
            </a:r>
            <a:r>
              <a:rPr lang="hu-HU" sz="3600" dirty="0">
                <a:solidFill>
                  <a:schemeClr val="tx1"/>
                </a:solidFill>
              </a:rPr>
              <a:t> a </a:t>
            </a:r>
            <a:r>
              <a:rPr lang="hu-HU" sz="3600" dirty="0" err="1">
                <a:solidFill>
                  <a:schemeClr val="tx1"/>
                </a:solidFill>
              </a:rPr>
              <a:t>robustness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check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Control 1: </a:t>
            </a:r>
            <a:endParaRPr lang="hu-HU" sz="3600" b="1" dirty="0"/>
          </a:p>
          <a:p>
            <a:pPr marL="0" indent="0">
              <a:buNone/>
            </a:pPr>
            <a:r>
              <a:rPr lang="en-US" sz="3600" dirty="0"/>
              <a:t>Registered jobseekers, who enrolled into </a:t>
            </a:r>
            <a:r>
              <a:rPr lang="en-US" sz="3600" u="sng" dirty="0"/>
              <a:t>public work </a:t>
            </a:r>
            <a:r>
              <a:rPr lang="en-US" sz="3600" dirty="0"/>
              <a:t>after 2015 January 1, but have not entered  into YG, below 25 years</a:t>
            </a:r>
          </a:p>
          <a:p>
            <a:pPr marL="0" indent="0">
              <a:buNone/>
            </a:pPr>
            <a:r>
              <a:rPr lang="en-US" sz="3600" b="1" dirty="0"/>
              <a:t>Control 2:</a:t>
            </a: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dirty="0"/>
              <a:t>Registered jobseekers, </a:t>
            </a:r>
            <a:r>
              <a:rPr lang="en-US" sz="3600" dirty="0" smtClean="0"/>
              <a:t>enrolled </a:t>
            </a:r>
            <a:r>
              <a:rPr lang="en-US" sz="3600" dirty="0"/>
              <a:t>into any </a:t>
            </a:r>
            <a:r>
              <a:rPr lang="en-US" sz="3600" u="sng" dirty="0"/>
              <a:t>training </a:t>
            </a:r>
            <a:r>
              <a:rPr lang="en-US" sz="3600" u="sng" dirty="0" err="1"/>
              <a:t>programme</a:t>
            </a:r>
            <a:r>
              <a:rPr lang="en-US" sz="3600" dirty="0"/>
              <a:t>, but have not </a:t>
            </a:r>
            <a:r>
              <a:rPr lang="hu-HU" sz="3600" dirty="0" err="1"/>
              <a:t>participated</a:t>
            </a:r>
            <a:r>
              <a:rPr lang="hu-HU" sz="3600" dirty="0"/>
              <a:t> in</a:t>
            </a:r>
            <a:r>
              <a:rPr lang="en-US" sz="3600" dirty="0"/>
              <a:t>  any other wage subsidy </a:t>
            </a:r>
            <a:r>
              <a:rPr lang="en-US" sz="3600" dirty="0" err="1"/>
              <a:t>programme</a:t>
            </a:r>
            <a:r>
              <a:rPr lang="en-US" sz="3600" dirty="0"/>
              <a:t>, below 25 years</a:t>
            </a: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3462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266671"/>
            <a:ext cx="21828213" cy="738664"/>
          </a:xfrm>
        </p:spPr>
        <p:txBody>
          <a:bodyPr/>
          <a:lstStyle/>
          <a:p>
            <a:r>
              <a:rPr lang="hu-HU" sz="4800" dirty="0"/>
              <a:t>SELECTION INTO THE TREATMENT GROUP: CREAM SKIMMING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674188"/>
            <a:ext cx="12277306" cy="10513196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1E1E1C"/>
                </a:solidFill>
              </a:rPr>
              <a:t> Job trial </a:t>
            </a:r>
            <a:r>
              <a:rPr lang="hu-HU" sz="3600" dirty="0">
                <a:solidFill>
                  <a:srgbClr val="1E1E1C"/>
                </a:solidFill>
              </a:rPr>
              <a:t>(and YG) </a:t>
            </a:r>
            <a:r>
              <a:rPr lang="en-GB" sz="3600" dirty="0">
                <a:solidFill>
                  <a:srgbClr val="1E1E1C"/>
                </a:solidFill>
              </a:rPr>
              <a:t>participants are </a:t>
            </a:r>
            <a:r>
              <a:rPr lang="hu-HU" sz="3600" dirty="0" err="1">
                <a:solidFill>
                  <a:srgbClr val="1E1E1C"/>
                </a:solidFill>
              </a:rPr>
              <a:t>the</a:t>
            </a:r>
            <a:r>
              <a:rPr lang="hu-HU" sz="3600" dirty="0">
                <a:solidFill>
                  <a:srgbClr val="1E1E1C"/>
                </a:solidFill>
              </a:rPr>
              <a:t> most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3600" dirty="0" err="1">
                <a:solidFill>
                  <a:srgbClr val="1E1E1C"/>
                </a:solidFill>
              </a:rPr>
              <a:t>employable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registered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jobseekers</a:t>
            </a:r>
            <a:endParaRPr lang="hu-HU" sz="3600" dirty="0">
              <a:solidFill>
                <a:srgbClr val="1E1E1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More educated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Longer employment history, </a:t>
            </a:r>
            <a:r>
              <a:rPr lang="en-GB" sz="3200" dirty="0" smtClean="0">
                <a:solidFill>
                  <a:srgbClr val="1E1E1C"/>
                </a:solidFill>
              </a:rPr>
              <a:t>shorter </a:t>
            </a:r>
            <a:r>
              <a:rPr lang="en-GB" sz="3200" dirty="0">
                <a:solidFill>
                  <a:srgbClr val="1E1E1C"/>
                </a:solidFill>
              </a:rPr>
              <a:t>NEET history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Shorter maternity history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1E1E1C"/>
                </a:solidFill>
              </a:rPr>
              <a:t>Lower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prob</a:t>
            </a:r>
            <a:r>
              <a:rPr lang="hu-HU" sz="3200" dirty="0">
                <a:solidFill>
                  <a:srgbClr val="1E1E1C"/>
                </a:solidFill>
              </a:rPr>
              <a:t>. </a:t>
            </a:r>
            <a:r>
              <a:rPr lang="hu-HU" sz="3200" dirty="0" err="1">
                <a:solidFill>
                  <a:srgbClr val="1E1E1C"/>
                </a:solidFill>
              </a:rPr>
              <a:t>to</a:t>
            </a:r>
            <a:r>
              <a:rPr lang="en-GB" sz="3200" dirty="0">
                <a:solidFill>
                  <a:srgbClr val="1E1E1C"/>
                </a:solidFill>
              </a:rPr>
              <a:t> live in small villages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1E1E1C"/>
                </a:solidFill>
              </a:rPr>
              <a:t>Lower</a:t>
            </a:r>
            <a:r>
              <a:rPr lang="en-GB" sz="3200" dirty="0">
                <a:solidFill>
                  <a:srgbClr val="1E1E1C"/>
                </a:solidFill>
              </a:rPr>
              <a:t> </a:t>
            </a:r>
            <a:r>
              <a:rPr lang="en-GB" sz="3200" dirty="0" err="1">
                <a:solidFill>
                  <a:srgbClr val="1E1E1C"/>
                </a:solidFill>
              </a:rPr>
              <a:t>prob</a:t>
            </a:r>
            <a:r>
              <a:rPr lang="hu-HU" sz="3200" dirty="0">
                <a:solidFill>
                  <a:srgbClr val="1E1E1C"/>
                </a:solidFill>
              </a:rPr>
              <a:t>.</a:t>
            </a:r>
            <a:r>
              <a:rPr lang="en-GB" sz="3200" dirty="0">
                <a:solidFill>
                  <a:srgbClr val="1E1E1C"/>
                </a:solidFill>
              </a:rPr>
              <a:t> to </a:t>
            </a:r>
            <a:r>
              <a:rPr lang="hu-HU" sz="3200" dirty="0" err="1">
                <a:solidFill>
                  <a:srgbClr val="1E1E1C"/>
                </a:solidFill>
              </a:rPr>
              <a:t>search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elementary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jobs</a:t>
            </a:r>
            <a:endParaRPr lang="en-GB" sz="3600" dirty="0">
              <a:solidFill>
                <a:srgbClr val="1E1E1C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Contradicts principle of Y</a:t>
            </a:r>
            <a:r>
              <a:rPr lang="hu-HU" sz="3600" dirty="0" err="1"/>
              <a:t>outh</a:t>
            </a:r>
            <a:r>
              <a:rPr lang="hu-HU" sz="3600" dirty="0"/>
              <a:t> </a:t>
            </a:r>
            <a:r>
              <a:rPr lang="en-GB" sz="3600" dirty="0"/>
              <a:t>G</a:t>
            </a:r>
            <a:r>
              <a:rPr lang="hu-HU" sz="3600" dirty="0" err="1"/>
              <a:t>uarantee</a:t>
            </a:r>
            <a:r>
              <a:rPr lang="en-GB" sz="3600" dirty="0"/>
              <a:t>: </a:t>
            </a:r>
            <a:endParaRPr lang="hu-HU" sz="3600" dirty="0"/>
          </a:p>
          <a:p>
            <a:pPr marL="0" indent="0">
              <a:buNone/>
            </a:pPr>
            <a:r>
              <a:rPr lang="hu-HU" sz="3600" dirty="0"/>
              <a:t>p</a:t>
            </a:r>
            <a:r>
              <a:rPr lang="en-GB" sz="3600" dirty="0" err="1"/>
              <a:t>riority</a:t>
            </a:r>
            <a:r>
              <a:rPr lang="en-GB" sz="3600" dirty="0"/>
              <a:t> should be given to most </a:t>
            </a:r>
            <a:r>
              <a:rPr lang="en-GB" sz="3600" dirty="0" err="1"/>
              <a:t>vuln</a:t>
            </a:r>
            <a:r>
              <a:rPr lang="hu-HU" sz="3600" dirty="0"/>
              <a:t>e</a:t>
            </a:r>
            <a:r>
              <a:rPr lang="en-GB" sz="3600" dirty="0" err="1"/>
              <a:t>rable</a:t>
            </a:r>
            <a:r>
              <a:rPr lang="en-GB" sz="3600" dirty="0"/>
              <a:t> groups</a:t>
            </a:r>
            <a:endParaRPr lang="hu-HU" sz="3600" dirty="0"/>
          </a:p>
          <a:p>
            <a:pPr marL="0" indent="0">
              <a:buNone/>
            </a:pPr>
            <a:r>
              <a:rPr lang="en-GB" sz="3600" dirty="0"/>
              <a:t>and long term unemployed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004" y="3255073"/>
            <a:ext cx="11831769" cy="939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56543" y="2536166"/>
            <a:ext cx="11590230" cy="718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>
                <a:solidFill>
                  <a:schemeClr val="tx1"/>
                </a:solidFill>
              </a:rPr>
              <a:t>Standardized mean difference between job trial </a:t>
            </a:r>
            <a:r>
              <a:rPr lang="hu-HU" sz="2400" i="1" dirty="0" smtClean="0">
                <a:solidFill>
                  <a:schemeClr val="tx1"/>
                </a:solidFill>
              </a:rPr>
              <a:t>participants </a:t>
            </a:r>
            <a:r>
              <a:rPr lang="hu-HU" sz="2400" i="1" dirty="0">
                <a:solidFill>
                  <a:schemeClr val="tx1"/>
                </a:solidFill>
              </a:rPr>
              <a:t>and eligible jobseekers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11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69"/>
            <a:ext cx="20236640" cy="738664"/>
          </a:xfrm>
        </p:spPr>
        <p:txBody>
          <a:bodyPr/>
          <a:lstStyle/>
          <a:p>
            <a:r>
              <a:rPr lang="hu-HU" sz="4800" dirty="0"/>
              <a:t>PSM MATCHING: OUTCOMES ON 6 MONTHS HORIZON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777706"/>
            <a:ext cx="22479508" cy="10800271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sz="3600" dirty="0"/>
          </a:p>
          <a:p>
            <a:endParaRPr lang="hu-HU" sz="3600" dirty="0"/>
          </a:p>
          <a:p>
            <a:r>
              <a:rPr lang="hu-HU" sz="3600" dirty="0"/>
              <a:t>Job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increases</a:t>
            </a:r>
            <a:r>
              <a:rPr lang="hu-HU" sz="3600" dirty="0"/>
              <a:t> </a:t>
            </a:r>
            <a:r>
              <a:rPr lang="hu-HU" sz="3600" dirty="0" err="1"/>
              <a:t>probability</a:t>
            </a:r>
            <a:r>
              <a:rPr lang="hu-HU" sz="3600" dirty="0"/>
              <a:t> of being </a:t>
            </a:r>
            <a:r>
              <a:rPr lang="hu-HU" sz="3600" dirty="0" err="1"/>
              <a:t>employed</a:t>
            </a:r>
            <a:r>
              <a:rPr lang="hu-HU" sz="3600" dirty="0"/>
              <a:t> 6 </a:t>
            </a:r>
            <a:r>
              <a:rPr lang="hu-HU" sz="3600" dirty="0" err="1"/>
              <a:t>months</a:t>
            </a:r>
            <a:r>
              <a:rPr lang="hu-HU" sz="3600" dirty="0"/>
              <a:t> </a:t>
            </a:r>
            <a:r>
              <a:rPr lang="hu-HU" sz="3600" dirty="0" err="1"/>
              <a:t>after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programme and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days</a:t>
            </a:r>
            <a:r>
              <a:rPr lang="hu-HU" sz="3600" dirty="0"/>
              <a:t> </a:t>
            </a:r>
            <a:r>
              <a:rPr lang="hu-HU" sz="3600" dirty="0" err="1"/>
              <a:t>significantly</a:t>
            </a:r>
            <a:r>
              <a:rPr lang="hu-HU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works</a:t>
            </a:r>
            <a:r>
              <a:rPr lang="hu-HU" sz="3600" dirty="0"/>
              <a:t> </a:t>
            </a:r>
          </a:p>
          <a:p>
            <a:r>
              <a:rPr lang="hu-HU" sz="3600" dirty="0" err="1"/>
              <a:t>Smaller</a:t>
            </a:r>
            <a:r>
              <a:rPr lang="hu-HU" sz="3600" dirty="0"/>
              <a:t> </a:t>
            </a:r>
            <a:r>
              <a:rPr lang="hu-HU" sz="3600" dirty="0" err="1"/>
              <a:t>difference</a:t>
            </a:r>
            <a:r>
              <a:rPr lang="hu-HU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training</a:t>
            </a:r>
            <a:r>
              <a:rPr lang="hu-HU" sz="3600" dirty="0"/>
              <a:t> </a:t>
            </a:r>
            <a:r>
              <a:rPr lang="hu-HU" sz="3600" dirty="0" err="1"/>
              <a:t>programmes</a:t>
            </a:r>
            <a:r>
              <a:rPr lang="hu-HU" sz="3600" dirty="0"/>
              <a:t>, </a:t>
            </a:r>
            <a:r>
              <a:rPr lang="hu-HU" sz="3600" dirty="0" err="1"/>
              <a:t>only</a:t>
            </a:r>
            <a:r>
              <a:rPr lang="hu-HU" sz="3600" dirty="0"/>
              <a:t> in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days</a:t>
            </a:r>
            <a:endParaRPr lang="hu-HU" sz="3600" dirty="0"/>
          </a:p>
          <a:p>
            <a:r>
              <a:rPr lang="hu-HU" sz="3600" dirty="0"/>
              <a:t>No </a:t>
            </a:r>
            <a:r>
              <a:rPr lang="hu-HU" sz="3600" dirty="0" err="1"/>
              <a:t>significant</a:t>
            </a:r>
            <a:r>
              <a:rPr lang="hu-HU" sz="3600" dirty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minimum </a:t>
            </a:r>
            <a:r>
              <a:rPr lang="hu-HU" sz="3600" dirty="0" err="1"/>
              <a:t>wage</a:t>
            </a:r>
            <a:r>
              <a:rPr lang="hu-HU" sz="3600" dirty="0"/>
              <a:t>, </a:t>
            </a:r>
            <a:r>
              <a:rPr lang="hu-HU" sz="3600" dirty="0" err="1"/>
              <a:t>only</a:t>
            </a:r>
            <a:r>
              <a:rPr lang="hu-HU" sz="3600" dirty="0"/>
              <a:t>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exclude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wages</a:t>
            </a:r>
            <a:r>
              <a:rPr lang="hu-HU" sz="3600" dirty="0"/>
              <a:t> (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pw</a:t>
            </a:r>
            <a:r>
              <a:rPr lang="hu-HU" sz="3600" dirty="0"/>
              <a:t>)</a:t>
            </a:r>
          </a:p>
          <a:p>
            <a:pPr marL="0" indent="0">
              <a:buNone/>
            </a:pPr>
            <a:r>
              <a:rPr lang="hu-HU" sz="3600" dirty="0"/>
              <a:t>→ job trial improves employment prospects, but  </a:t>
            </a:r>
            <a:r>
              <a:rPr lang="hu-HU" sz="3600" dirty="0" smtClean="0"/>
              <a:t>does </a:t>
            </a:r>
            <a:r>
              <a:rPr lang="hu-HU" sz="3600" dirty="0"/>
              <a:t>not  ensure </a:t>
            </a:r>
            <a:r>
              <a:rPr lang="hu-HU" sz="3600" dirty="0" smtClean="0"/>
              <a:t>significantly </a:t>
            </a:r>
            <a:r>
              <a:rPr lang="hu-HU" sz="3600" dirty="0"/>
              <a:t>higher wages than public work</a:t>
            </a:r>
            <a:endParaRPr lang="hu-HU" sz="4100" dirty="0"/>
          </a:p>
        </p:txBody>
      </p:sp>
    </p:spTree>
    <p:extLst>
      <p:ext uri="{BB962C8B-B14F-4D97-AF65-F5344CB8AC3E}">
        <p14:creationId xmlns:p14="http://schemas.microsoft.com/office/powerpoint/2010/main" xmlns="" val="88453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92307</TotalTime>
  <Words>1156</Words>
  <Application>Microsoft Office PowerPoint</Application>
  <PresentationFormat>Custom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Office-theme</vt:lpstr>
      <vt:lpstr> Can a short-term job trial programme kick-start young jobseekers’ career?   COUNTERFACTUAL EVALUATION OF THE 90-DAY JOB TRIAL PROGRAMME IN HUNGARY  Judit Krekó, Márton Csillag, Balázs Munkácsy and Ágota Scharle   Youth employment partnerSHIP: evaluation studies in Spain, Hungary, Italy and Poland   SEAM CONFERENCE   02-03 Septermber 2021</vt:lpstr>
      <vt:lpstr>   BACKGROUND AND MOTIVATION</vt:lpstr>
      <vt:lpstr>   90-DAY JOB TRIAL </vt:lpstr>
      <vt:lpstr>   90-DAY JOB TRIAL </vt:lpstr>
      <vt:lpstr>QUESTION, IDENTIFICATION STRATEGY</vt:lpstr>
      <vt:lpstr>DATA, OUTCOME AND CONTROL VARIABLES</vt:lpstr>
      <vt:lpstr>TREATMENT AND CONTROL GROUPS</vt:lpstr>
      <vt:lpstr>SELECTION INTO THE TREATMENT GROUP: CREAM SKIMMING</vt:lpstr>
      <vt:lpstr>PSM MATCHING: OUTCOMES ON 6 MONTHS HORIZON</vt:lpstr>
      <vt:lpstr>INCENTIVE TO SELECT MORE EDUCATED JOBSEEKERS INTO THE PROGRAMME </vt:lpstr>
      <vt:lpstr>MATCHING RESULTS: 6 vs. 12 MONTHS: THE IMPACT DIMINISHES WITH TIME </vt:lpstr>
      <vt:lpstr>DOES JOB TRIAL PROMOTE LONG-TERM WORK RELATIONS?</vt:lpstr>
      <vt:lpstr>PARTICIPANTS STAYING AT THE FIRM HAVE BETTER OUTCOMES </vt:lpstr>
      <vt:lpstr> CONCLUSIONS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Lenovo</cp:lastModifiedBy>
  <cp:revision>454</cp:revision>
  <cp:lastPrinted>2020-10-20T19:37:26Z</cp:lastPrinted>
  <dcterms:created xsi:type="dcterms:W3CDTF">2017-09-27T10:52:39Z</dcterms:created>
  <dcterms:modified xsi:type="dcterms:W3CDTF">2021-09-22T09:51:08Z</dcterms:modified>
</cp:coreProperties>
</file>