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72" r:id="rId3"/>
    <p:sldId id="278" r:id="rId4"/>
    <p:sldId id="279" r:id="rId5"/>
    <p:sldId id="282" r:id="rId6"/>
    <p:sldId id="280" r:id="rId7"/>
    <p:sldId id="283" r:id="rId8"/>
    <p:sldId id="281" r:id="rId9"/>
    <p:sldId id="270" r:id="rId10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4666" autoAdjust="0"/>
  </p:normalViewPr>
  <p:slideViewPr>
    <p:cSldViewPr snapToGrid="0">
      <p:cViewPr varScale="1">
        <p:scale>
          <a:sx n="34" d="100"/>
          <a:sy n="34" d="100"/>
        </p:scale>
        <p:origin x="852" y="84"/>
      </p:cViewPr>
      <p:guideLst>
        <p:guide orient="horz" pos="4319"/>
        <p:guide pos="767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6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5B88218-B188-4477-8B00-F7E592FD51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C8F33F7-1C6C-446A-A72D-0CB50E81E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DDE29-1F7D-44C2-8C49-1E3AE93DE45F}" type="datetimeFigureOut">
              <a:rPr lang="pl-PL" smtClean="0"/>
              <a:t>15.11.2021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BA7BFD-D28C-477E-827E-20FB4040F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5BC81C-BE37-4066-B24E-1F1F4061DB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935C8-539E-4540-85CA-3E1C20B33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658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800" dirty="0"/>
              <a:t>A </a:t>
            </a:r>
            <a:r>
              <a:rPr lang="en-GB" sz="800" dirty="0" err="1"/>
              <a:t>munkaszünet</a:t>
            </a:r>
            <a:r>
              <a:rPr lang="en-GB" sz="800" dirty="0"/>
              <a:t> </a:t>
            </a:r>
            <a:r>
              <a:rPr lang="en-GB" sz="800" dirty="0" err="1"/>
              <a:t>csak</a:t>
            </a:r>
            <a:r>
              <a:rPr lang="en-GB" sz="800" dirty="0"/>
              <a:t> </a:t>
            </a:r>
            <a:r>
              <a:rPr lang="en-GB" sz="800" dirty="0" err="1"/>
              <a:t>az</a:t>
            </a:r>
            <a:r>
              <a:rPr lang="en-GB" sz="800" dirty="0"/>
              <a:t> </a:t>
            </a:r>
            <a:r>
              <a:rPr lang="en-GB" sz="800" dirty="0" err="1"/>
              <a:t>első</a:t>
            </a:r>
            <a:r>
              <a:rPr lang="en-GB" sz="800" dirty="0"/>
              <a:t> </a:t>
            </a:r>
            <a:r>
              <a:rPr lang="en-GB" sz="800" dirty="0" err="1"/>
              <a:t>hullám</a:t>
            </a:r>
            <a:r>
              <a:rPr lang="en-GB" sz="800" dirty="0"/>
              <a:t> </a:t>
            </a:r>
            <a:r>
              <a:rPr lang="en-GB" sz="800" dirty="0" err="1"/>
              <a:t>alatt</a:t>
            </a:r>
            <a:r>
              <a:rPr lang="en-GB" sz="800" dirty="0"/>
              <a:t> </a:t>
            </a:r>
            <a:r>
              <a:rPr lang="en-GB" sz="800" dirty="0" err="1"/>
              <a:t>számottevő</a:t>
            </a:r>
            <a:r>
              <a:rPr lang="en-GB" sz="800" dirty="0"/>
              <a:t>; a </a:t>
            </a:r>
            <a:r>
              <a:rPr lang="en-GB" sz="800" dirty="0" err="1"/>
              <a:t>nem-dolgozás</a:t>
            </a:r>
            <a:r>
              <a:rPr lang="en-GB" sz="800" dirty="0"/>
              <a:t> </a:t>
            </a:r>
            <a:r>
              <a:rPr lang="en-GB" sz="800" dirty="0" err="1"/>
              <a:t>viszont</a:t>
            </a:r>
            <a:r>
              <a:rPr lang="en-GB" sz="800" dirty="0"/>
              <a:t> </a:t>
            </a:r>
            <a:r>
              <a:rPr lang="en-GB" sz="800" dirty="0" err="1"/>
              <a:t>magasabb</a:t>
            </a:r>
            <a:r>
              <a:rPr lang="en-GB" sz="800" dirty="0"/>
              <a:t> </a:t>
            </a:r>
            <a:r>
              <a:rPr lang="en-GB" sz="800" dirty="0" err="1"/>
              <a:t>szinten</a:t>
            </a:r>
            <a:r>
              <a:rPr lang="en-GB" sz="800" dirty="0"/>
              <a:t> </a:t>
            </a:r>
            <a:r>
              <a:rPr lang="en-GB" sz="800" dirty="0" err="1"/>
              <a:t>álandósult</a:t>
            </a:r>
            <a:r>
              <a:rPr lang="en-GB" sz="800" dirty="0"/>
              <a:t>, kb. 15 </a:t>
            </a:r>
            <a:r>
              <a:rPr lang="en-GB" sz="800" dirty="0" err="1"/>
              <a:t>ezerrel</a:t>
            </a:r>
            <a:r>
              <a:rPr lang="en-GB" sz="800" dirty="0"/>
              <a:t> </a:t>
            </a:r>
            <a:r>
              <a:rPr lang="en-GB" sz="800" dirty="0" err="1"/>
              <a:t>több</a:t>
            </a:r>
            <a:r>
              <a:rPr lang="en-GB" sz="800" dirty="0"/>
              <a:t> </a:t>
            </a:r>
            <a:r>
              <a:rPr lang="en-GB" sz="800" dirty="0" err="1"/>
              <a:t>fiatal</a:t>
            </a:r>
            <a:r>
              <a:rPr lang="en-GB" sz="800" dirty="0"/>
              <a:t> </a:t>
            </a:r>
            <a:r>
              <a:rPr lang="en-GB" sz="800" dirty="0" err="1"/>
              <a:t>akar</a:t>
            </a:r>
            <a:r>
              <a:rPr lang="en-GB" sz="800" dirty="0"/>
              <a:t> </a:t>
            </a:r>
            <a:r>
              <a:rPr lang="en-GB" sz="800" dirty="0" err="1"/>
              <a:t>munkát</a:t>
            </a:r>
            <a:r>
              <a:rPr lang="en-GB" sz="800" dirty="0"/>
              <a:t>. 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96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800" dirty="0" err="1"/>
              <a:t>Jól</a:t>
            </a:r>
            <a:r>
              <a:rPr lang="en-GB" sz="800" dirty="0"/>
              <a:t> </a:t>
            </a:r>
            <a:r>
              <a:rPr lang="en-GB" sz="800" dirty="0" err="1"/>
              <a:t>látható</a:t>
            </a:r>
            <a:r>
              <a:rPr lang="en-GB" sz="800" dirty="0"/>
              <a:t>, </a:t>
            </a:r>
            <a:r>
              <a:rPr lang="en-GB" sz="800" dirty="0" err="1"/>
              <a:t>hogy</a:t>
            </a:r>
            <a:r>
              <a:rPr lang="en-GB" sz="800" dirty="0"/>
              <a:t> a 25 </a:t>
            </a:r>
            <a:r>
              <a:rPr lang="en-GB" sz="800" dirty="0" err="1"/>
              <a:t>év</a:t>
            </a:r>
            <a:r>
              <a:rPr lang="en-GB" sz="800" dirty="0"/>
              <a:t> </a:t>
            </a:r>
            <a:r>
              <a:rPr lang="en-GB" sz="800" dirty="0" err="1"/>
              <a:t>alattiakat</a:t>
            </a:r>
            <a:r>
              <a:rPr lang="en-GB" sz="800" dirty="0"/>
              <a:t> </a:t>
            </a:r>
            <a:r>
              <a:rPr lang="en-GB" sz="800" dirty="0" err="1"/>
              <a:t>érintette</a:t>
            </a:r>
            <a:r>
              <a:rPr lang="en-GB" sz="800" dirty="0"/>
              <a:t> </a:t>
            </a:r>
            <a:r>
              <a:rPr lang="en-GB" sz="800" dirty="0" err="1"/>
              <a:t>nagyon</a:t>
            </a:r>
            <a:r>
              <a:rPr lang="en-GB" sz="800" dirty="0"/>
              <a:t> </a:t>
            </a:r>
            <a:r>
              <a:rPr lang="en-GB" sz="800" dirty="0" err="1"/>
              <a:t>súlyosan</a:t>
            </a:r>
            <a:r>
              <a:rPr lang="en-GB" sz="800" dirty="0"/>
              <a:t> </a:t>
            </a:r>
            <a:r>
              <a:rPr lang="en-GB" sz="800" dirty="0" err="1"/>
              <a:t>az</a:t>
            </a:r>
            <a:r>
              <a:rPr lang="en-GB" sz="800" dirty="0"/>
              <a:t> </a:t>
            </a:r>
            <a:r>
              <a:rPr lang="en-GB" sz="800" dirty="0" err="1"/>
              <a:t>első</a:t>
            </a:r>
            <a:r>
              <a:rPr lang="en-GB" sz="800" dirty="0"/>
              <a:t> </a:t>
            </a:r>
            <a:r>
              <a:rPr lang="en-GB" sz="800" dirty="0" err="1"/>
              <a:t>hullám</a:t>
            </a:r>
            <a:r>
              <a:rPr lang="en-GB" sz="800" dirty="0"/>
              <a:t>, de </a:t>
            </a:r>
            <a:r>
              <a:rPr lang="en-GB" sz="800" dirty="0" err="1"/>
              <a:t>az</a:t>
            </a:r>
            <a:r>
              <a:rPr lang="en-GB" sz="800" dirty="0"/>
              <a:t> NTND </a:t>
            </a:r>
            <a:r>
              <a:rPr lang="en-GB" sz="800" dirty="0" err="1"/>
              <a:t>arányban</a:t>
            </a:r>
            <a:r>
              <a:rPr lang="en-GB" sz="800" dirty="0"/>
              <a:t> a 25 </a:t>
            </a:r>
            <a:r>
              <a:rPr lang="en-GB" sz="800" dirty="0" err="1"/>
              <a:t>év</a:t>
            </a:r>
            <a:r>
              <a:rPr lang="en-GB" sz="800" dirty="0"/>
              <a:t> </a:t>
            </a:r>
            <a:r>
              <a:rPr lang="en-GB" sz="800" dirty="0" err="1"/>
              <a:t>felettieknél</a:t>
            </a:r>
            <a:r>
              <a:rPr lang="en-GB" sz="800" dirty="0"/>
              <a:t> </a:t>
            </a:r>
            <a:r>
              <a:rPr lang="en-GB" sz="800" dirty="0" err="1"/>
              <a:t>látunk</a:t>
            </a:r>
            <a:r>
              <a:rPr lang="en-GB" sz="800" dirty="0"/>
              <a:t> </a:t>
            </a:r>
            <a:r>
              <a:rPr lang="en-GB" sz="800" dirty="0" err="1"/>
              <a:t>tartósabb</a:t>
            </a:r>
            <a:r>
              <a:rPr lang="en-GB" sz="800" dirty="0"/>
              <a:t> </a:t>
            </a:r>
            <a:r>
              <a:rPr lang="en-GB" sz="800" dirty="0" err="1"/>
              <a:t>negatív</a:t>
            </a:r>
            <a:r>
              <a:rPr lang="en-GB" sz="800" dirty="0"/>
              <a:t> </a:t>
            </a:r>
            <a:r>
              <a:rPr lang="en-GB" sz="800" dirty="0" err="1"/>
              <a:t>hatást</a:t>
            </a:r>
            <a:r>
              <a:rPr lang="en-GB" sz="800" dirty="0"/>
              <a:t>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8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62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572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820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48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8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85142197-8E0C-48B0-8F5F-8A440339D3B8}"/>
              </a:ext>
            </a:extLst>
          </p:cNvPr>
          <p:cNvSpPr/>
          <p:nvPr userDrawn="1"/>
        </p:nvSpPr>
        <p:spPr>
          <a:xfrm>
            <a:off x="0" y="11255635"/>
            <a:ext cx="24380824" cy="2523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5921964"/>
            <a:ext cx="18332511" cy="1231106"/>
          </a:xfrm>
        </p:spPr>
        <p:txBody>
          <a:bodyPr wrap="square" lIns="0" tIns="0" rIns="0" bIns="0" anchor="b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613656"/>
            <a:ext cx="3985698" cy="553998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rgbClr val="B81639"/>
                </a:solidFill>
              </a:defRPr>
            </a:lvl1pPr>
          </a:lstStyle>
          <a:p>
            <a:fld id="{35900153-C3D1-4B62-A437-E57CAB8AEB13}" type="datetime1">
              <a:rPr lang="nb-NO" smtClean="0"/>
              <a:pPr/>
              <a:t>15.11.2021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FF220B5-E19B-436E-956E-10548D65F1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8029816"/>
            <a:ext cx="15415728" cy="3227431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B7E2D0A0-436E-4ADB-ACB8-C5561D25EE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2E0632DF-9F68-4FCE-A208-DFD0F8073FB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6" y="1097394"/>
            <a:ext cx="16682557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16682557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946E1382-9457-4995-A61D-9B34C403A1B1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6057A095-ECEE-410B-A417-9F41CD0065A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227730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AB4F7664-C4CB-4385-960C-6C56A16C4EF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2844F20-6388-4CE6-A610-1AFC563942D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red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C67D67A2-A6AD-4680-916A-4B0912D51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614787"/>
            <a:ext cx="24392812" cy="70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6681926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1D193FD6-5ABF-47A2-8373-59BC42A4470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sid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3" name="Grafika 2">
            <a:extLst>
              <a:ext uri="{FF2B5EF4-FFF2-40B4-BE49-F238E27FC236}">
                <a16:creationId xmlns:a16="http://schemas.microsoft.com/office/drawing/2014/main" id="{BC700638-0CAF-483C-BB34-AB88E67DF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10486982"/>
            <a:ext cx="15415728" cy="3227431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C44E8499-75E5-4971-88D3-9EBE8F8707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0673FD3F-5FDD-41D1-9BC3-C817CD81CF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73048BB-54A7-4F75-930C-FC3000C89EB7}"/>
              </a:ext>
            </a:extLst>
          </p:cNvPr>
          <p:cNvSpPr txBox="1"/>
          <p:nvPr userDrawn="1"/>
        </p:nvSpPr>
        <p:spPr>
          <a:xfrm>
            <a:off x="1260157" y="12296712"/>
            <a:ext cx="7791859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4000"/>
              </a:lnSpc>
            </a:pPr>
            <a:r>
              <a:rPr lang="en-US" sz="1600" i="0" dirty="0">
                <a:solidFill>
                  <a:schemeClr val="bg1"/>
                </a:solidFill>
              </a:rPr>
              <a:t>The „Youth employment partnerSHIP” project is funded by Iceland, Liechtenstein and Norway through the EEA and Norway Grants Fund for Youth Employment. </a:t>
            </a:r>
            <a:endParaRPr lang="pl-PL" sz="16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51" r:id="rId7"/>
    <p:sldLayoutId id="2147483654" r:id="rId8"/>
    <p:sldLayoutId id="2147483663" r:id="rId9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52111A-281B-48BB-AAA7-12360A2B6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157" y="4690858"/>
            <a:ext cx="19256693" cy="2462213"/>
          </a:xfrm>
        </p:spPr>
        <p:txBody>
          <a:bodyPr/>
          <a:lstStyle/>
          <a:p>
            <a:r>
              <a:rPr lang="en-GB" dirty="0" err="1"/>
              <a:t>Fiatalok</a:t>
            </a:r>
            <a:r>
              <a:rPr lang="en-GB" dirty="0"/>
              <a:t> a </a:t>
            </a:r>
            <a:r>
              <a:rPr lang="en-GB" dirty="0" err="1"/>
              <a:t>munkaerő-piacon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a </a:t>
            </a:r>
            <a:r>
              <a:rPr lang="en-GB" dirty="0" err="1"/>
              <a:t>munkaügyi</a:t>
            </a:r>
            <a:r>
              <a:rPr lang="en-GB" dirty="0"/>
              <a:t> </a:t>
            </a:r>
            <a:r>
              <a:rPr lang="en-GB" dirty="0" err="1"/>
              <a:t>rendszerben</a:t>
            </a:r>
            <a:r>
              <a:rPr lang="en-GB" dirty="0"/>
              <a:t> a COVID </a:t>
            </a:r>
            <a:r>
              <a:rPr lang="en-GB" dirty="0" err="1"/>
              <a:t>alatt</a:t>
            </a:r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FCCA55-E988-404C-B04B-5B4781F8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902027" y="12244324"/>
            <a:ext cx="4220063" cy="923330"/>
          </a:xfrm>
        </p:spPr>
        <p:txBody>
          <a:bodyPr/>
          <a:lstStyle/>
          <a:p>
            <a:fld id="{35900153-C3D1-4B62-A437-E57CAB8AEB13}" type="datetime1">
              <a:rPr lang="nb-NO" smtClean="0"/>
              <a:pPr/>
              <a:t>15.11.2021</a:t>
            </a:fld>
            <a:endParaRPr lang="nb-NO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920C66-C34A-498B-BA73-7BADEECD68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0157" y="11691724"/>
            <a:ext cx="4220063" cy="923330"/>
          </a:xfrm>
        </p:spPr>
        <p:txBody>
          <a:bodyPr/>
          <a:lstStyle/>
          <a:p>
            <a:r>
              <a:rPr lang="en-GB" dirty="0"/>
              <a:t>Csillag Márton, </a:t>
            </a:r>
            <a:r>
              <a:rPr lang="en-GB" dirty="0" err="1"/>
              <a:t>Munkácsy</a:t>
            </a:r>
            <a:r>
              <a:rPr lang="en-GB" dirty="0"/>
              <a:t> </a:t>
            </a:r>
            <a:r>
              <a:rPr lang="en-GB" dirty="0" err="1"/>
              <a:t>Balázs</a:t>
            </a:r>
            <a:r>
              <a:rPr lang="en-GB" dirty="0"/>
              <a:t> 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625F3C6-855E-4CFA-8812-E79B38A8BD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Budapest Intézet</a:t>
            </a: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B39AA46-3365-4A72-84F0-DB41334788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01200" y="12146546"/>
            <a:ext cx="7365999" cy="923330"/>
          </a:xfrm>
        </p:spPr>
        <p:txBody>
          <a:bodyPr/>
          <a:lstStyle/>
          <a:p>
            <a:r>
              <a:rPr lang="en-GB" dirty="0" err="1"/>
              <a:t>Szirák</a:t>
            </a:r>
            <a:r>
              <a:rPr lang="en-GB" dirty="0"/>
              <a:t> </a:t>
            </a:r>
            <a:r>
              <a:rPr lang="en-GB" dirty="0" err="1"/>
              <a:t>Munkatudományi</a:t>
            </a:r>
            <a:r>
              <a:rPr lang="en-GB" dirty="0"/>
              <a:t> </a:t>
            </a:r>
            <a:r>
              <a:rPr lang="en-GB" dirty="0" err="1"/>
              <a:t>Konferencia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916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/>
              <a:t>Mi </a:t>
            </a:r>
            <a:r>
              <a:rPr lang="en-GB" sz="5400" dirty="0" err="1"/>
              <a:t>történt</a:t>
            </a:r>
            <a:r>
              <a:rPr lang="en-GB" sz="5400" dirty="0"/>
              <a:t> a </a:t>
            </a:r>
            <a:r>
              <a:rPr lang="en-GB" sz="5400" dirty="0" err="1"/>
              <a:t>munkapiacon</a:t>
            </a:r>
            <a:r>
              <a:rPr lang="en-GB" sz="5400" dirty="0"/>
              <a:t>? (1)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6" y="2514600"/>
            <a:ext cx="22920106" cy="9764929"/>
          </a:xfrm>
        </p:spPr>
        <p:txBody>
          <a:bodyPr/>
          <a:lstStyle/>
          <a:p>
            <a:pPr>
              <a:buFontTx/>
              <a:buChar char="-"/>
            </a:pPr>
            <a:r>
              <a:rPr lang="en-GB" sz="3600" dirty="0" err="1"/>
              <a:t>Mennyien</a:t>
            </a:r>
            <a:r>
              <a:rPr lang="en-GB" sz="3600" dirty="0"/>
              <a:t> </a:t>
            </a:r>
            <a:r>
              <a:rPr lang="en-GB" sz="3600" dirty="0" err="1"/>
              <a:t>szeretnének</a:t>
            </a:r>
            <a:r>
              <a:rPr lang="en-GB" sz="3600" dirty="0"/>
              <a:t> </a:t>
            </a:r>
            <a:r>
              <a:rPr lang="en-GB" sz="3600" dirty="0" err="1"/>
              <a:t>dolgozni</a:t>
            </a:r>
            <a:r>
              <a:rPr lang="en-GB" sz="3600" dirty="0"/>
              <a:t>, de (</a:t>
            </a:r>
            <a:r>
              <a:rPr lang="en-GB" sz="3600" dirty="0" err="1"/>
              <a:t>éppen</a:t>
            </a:r>
            <a:r>
              <a:rPr lang="en-GB" sz="3600" dirty="0"/>
              <a:t>) </a:t>
            </a:r>
            <a:r>
              <a:rPr lang="en-GB" sz="3600" dirty="0" err="1"/>
              <a:t>nem</a:t>
            </a:r>
            <a:r>
              <a:rPr lang="en-GB" sz="3600" dirty="0"/>
              <a:t> </a:t>
            </a:r>
            <a:r>
              <a:rPr lang="en-GB" sz="3600" dirty="0" err="1"/>
              <a:t>dolgoznak</a:t>
            </a:r>
            <a:r>
              <a:rPr lang="en-GB" sz="3600" dirty="0"/>
              <a:t>? </a:t>
            </a:r>
          </a:p>
          <a:p>
            <a:pPr lvl="1">
              <a:buFontTx/>
              <a:buChar char="-"/>
            </a:pPr>
            <a:r>
              <a:rPr lang="en-GB" sz="3200" dirty="0"/>
              <a:t>(a</a:t>
            </a:r>
            <a:r>
              <a:rPr lang="en-GB" sz="3200" dirty="0">
                <a:solidFill>
                  <a:srgbClr val="0070C0"/>
                </a:solidFill>
              </a:rPr>
              <a:t>) </a:t>
            </a:r>
            <a:r>
              <a:rPr lang="en-GB" sz="3200" dirty="0" err="1">
                <a:solidFill>
                  <a:srgbClr val="0070C0"/>
                </a:solidFill>
              </a:rPr>
              <a:t>nem</a:t>
            </a:r>
            <a:r>
              <a:rPr lang="en-GB" sz="3200" dirty="0">
                <a:solidFill>
                  <a:srgbClr val="0070C0"/>
                </a:solidFill>
              </a:rPr>
              <a:t> </a:t>
            </a:r>
            <a:r>
              <a:rPr lang="en-GB" sz="3200" dirty="0" err="1">
                <a:solidFill>
                  <a:srgbClr val="0070C0"/>
                </a:solidFill>
              </a:rPr>
              <a:t>foglalkoztatott</a:t>
            </a:r>
            <a:r>
              <a:rPr lang="en-GB" sz="3200" dirty="0">
                <a:solidFill>
                  <a:srgbClr val="0070C0"/>
                </a:solidFill>
              </a:rPr>
              <a:t>, de </a:t>
            </a:r>
            <a:r>
              <a:rPr lang="en-GB" sz="3200" dirty="0" err="1">
                <a:solidFill>
                  <a:srgbClr val="0070C0"/>
                </a:solidFill>
              </a:rPr>
              <a:t>szeretne</a:t>
            </a:r>
            <a:r>
              <a:rPr lang="en-GB" sz="3200" dirty="0">
                <a:solidFill>
                  <a:srgbClr val="0070C0"/>
                </a:solidFill>
              </a:rPr>
              <a:t> </a:t>
            </a:r>
            <a:r>
              <a:rPr lang="en-GB" sz="3200" dirty="0" err="1">
                <a:solidFill>
                  <a:srgbClr val="0070C0"/>
                </a:solidFill>
              </a:rPr>
              <a:t>dolgozni</a:t>
            </a:r>
            <a:r>
              <a:rPr lang="en-GB" sz="3200" dirty="0"/>
              <a:t>; (b)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munkabeszüntetés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miatt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nem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dolgozik</a:t>
            </a:r>
            <a:r>
              <a:rPr lang="en-GB" sz="3200" dirty="0"/>
              <a:t>; (c) </a:t>
            </a:r>
            <a:r>
              <a:rPr lang="en-GB" sz="3200" dirty="0" err="1">
                <a:solidFill>
                  <a:srgbClr val="FFC000"/>
                </a:solidFill>
              </a:rPr>
              <a:t>egyéb</a:t>
            </a:r>
            <a:r>
              <a:rPr lang="en-GB" sz="3200" dirty="0">
                <a:solidFill>
                  <a:srgbClr val="FFC000"/>
                </a:solidFill>
              </a:rPr>
              <a:t> </a:t>
            </a:r>
            <a:r>
              <a:rPr lang="en-GB" sz="3200" dirty="0" err="1">
                <a:solidFill>
                  <a:srgbClr val="FFC000"/>
                </a:solidFill>
              </a:rPr>
              <a:t>okból</a:t>
            </a:r>
            <a:r>
              <a:rPr lang="en-GB" sz="3200" dirty="0">
                <a:solidFill>
                  <a:srgbClr val="FFC000"/>
                </a:solidFill>
              </a:rPr>
              <a:t> </a:t>
            </a:r>
            <a:r>
              <a:rPr lang="en-GB" sz="3200" dirty="0" err="1">
                <a:solidFill>
                  <a:srgbClr val="FFC000"/>
                </a:solidFill>
              </a:rPr>
              <a:t>nem</a:t>
            </a:r>
            <a:r>
              <a:rPr lang="en-GB" sz="3200" dirty="0">
                <a:solidFill>
                  <a:srgbClr val="FFC000"/>
                </a:solidFill>
              </a:rPr>
              <a:t> </a:t>
            </a:r>
            <a:r>
              <a:rPr lang="en-GB" sz="3200" dirty="0" err="1">
                <a:solidFill>
                  <a:srgbClr val="FFC000"/>
                </a:solidFill>
              </a:rPr>
              <a:t>dolgozik</a:t>
            </a:r>
            <a:endParaRPr lang="en-GB" sz="3200" dirty="0">
              <a:solidFill>
                <a:srgbClr val="FFC000"/>
              </a:solidFill>
            </a:endParaRPr>
          </a:p>
          <a:p>
            <a:pPr lvl="1">
              <a:buFontTx/>
              <a:buChar char="-"/>
            </a:pPr>
            <a:r>
              <a:rPr lang="en-GB" sz="3200" dirty="0" err="1">
                <a:solidFill>
                  <a:schemeClr val="tx1"/>
                </a:solidFill>
              </a:rPr>
              <a:t>Munkaerő-felmérés</a:t>
            </a:r>
            <a:r>
              <a:rPr lang="en-GB" sz="3200" dirty="0">
                <a:solidFill>
                  <a:schemeClr val="tx1"/>
                </a:solidFill>
              </a:rPr>
              <a:t>, </a:t>
            </a:r>
            <a:r>
              <a:rPr lang="en-GB" sz="3200" dirty="0" err="1">
                <a:solidFill>
                  <a:schemeClr val="tx1"/>
                </a:solidFill>
              </a:rPr>
              <a:t>nappali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tagozaton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nem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tanulók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err="1">
                <a:solidFill>
                  <a:schemeClr val="tx1"/>
                </a:solidFill>
              </a:rPr>
              <a:t>arányában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endParaRPr lang="pl-PL" sz="3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3F34FC9-7F57-4DEF-B898-BCB9242B39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5" y="5534854"/>
            <a:ext cx="11226437" cy="6744675"/>
          </a:xfrm>
          <a:prstGeom prst="rect">
            <a:avLst/>
          </a:prstGeom>
          <a:noFill/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0722E357-D71B-4219-B15F-2A5E56B742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5002" y="5575221"/>
            <a:ext cx="11226438" cy="6744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440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/>
              <a:t>Mi </a:t>
            </a:r>
            <a:r>
              <a:rPr lang="en-GB" sz="5400" dirty="0" err="1"/>
              <a:t>történt</a:t>
            </a:r>
            <a:r>
              <a:rPr lang="en-GB" sz="5400" dirty="0"/>
              <a:t> a </a:t>
            </a:r>
            <a:r>
              <a:rPr lang="en-GB" sz="5400" dirty="0" err="1"/>
              <a:t>munkapiacon</a:t>
            </a:r>
            <a:r>
              <a:rPr lang="en-GB" sz="5400" dirty="0"/>
              <a:t>? (2)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6" y="2514600"/>
            <a:ext cx="22920106" cy="9764929"/>
          </a:xfrm>
        </p:spPr>
        <p:txBody>
          <a:bodyPr/>
          <a:lstStyle/>
          <a:p>
            <a:pPr>
              <a:buFontTx/>
              <a:buChar char="-"/>
            </a:pPr>
            <a:r>
              <a:rPr lang="en-GB" sz="3600" dirty="0" err="1"/>
              <a:t>Milyen</a:t>
            </a:r>
            <a:r>
              <a:rPr lang="en-GB" sz="3600" dirty="0"/>
              <a:t> </a:t>
            </a:r>
            <a:r>
              <a:rPr lang="en-GB" sz="3600" dirty="0" err="1"/>
              <a:t>arányban</a:t>
            </a:r>
            <a:r>
              <a:rPr lang="en-GB" sz="3600" dirty="0"/>
              <a:t> </a:t>
            </a:r>
            <a:r>
              <a:rPr lang="en-GB" sz="3600" dirty="0" err="1"/>
              <a:t>dolgoztak</a:t>
            </a:r>
            <a:r>
              <a:rPr lang="en-GB" sz="3600" dirty="0"/>
              <a:t> </a:t>
            </a:r>
            <a:r>
              <a:rPr lang="en-GB" sz="3600" dirty="0" err="1"/>
              <a:t>legalább</a:t>
            </a:r>
            <a:r>
              <a:rPr lang="en-GB" sz="3600" dirty="0"/>
              <a:t> 1 </a:t>
            </a:r>
            <a:r>
              <a:rPr lang="en-GB" sz="3600" dirty="0" err="1"/>
              <a:t>órát</a:t>
            </a:r>
            <a:r>
              <a:rPr lang="en-GB" sz="3600" dirty="0"/>
              <a:t> (a </a:t>
            </a:r>
            <a:r>
              <a:rPr lang="en-GB" sz="3600" dirty="0" err="1"/>
              <a:t>nappali</a:t>
            </a:r>
            <a:r>
              <a:rPr lang="en-GB" sz="3600" dirty="0"/>
              <a:t> </a:t>
            </a:r>
            <a:r>
              <a:rPr lang="en-GB" sz="3600" dirty="0" err="1"/>
              <a:t>tagozaton</a:t>
            </a:r>
            <a:r>
              <a:rPr lang="en-GB" sz="3600" dirty="0"/>
              <a:t> </a:t>
            </a:r>
            <a:r>
              <a:rPr lang="en-GB" sz="3600" dirty="0" err="1"/>
              <a:t>nem</a:t>
            </a:r>
            <a:r>
              <a:rPr lang="en-GB" sz="3600" dirty="0"/>
              <a:t> </a:t>
            </a:r>
            <a:r>
              <a:rPr lang="en-GB" sz="3600" dirty="0" err="1"/>
              <a:t>tanulók</a:t>
            </a:r>
            <a:r>
              <a:rPr lang="en-GB" sz="3600" dirty="0"/>
              <a:t> </a:t>
            </a:r>
            <a:r>
              <a:rPr lang="en-GB" sz="3600" dirty="0" err="1"/>
              <a:t>közül</a:t>
            </a:r>
            <a:r>
              <a:rPr lang="en-GB" sz="3600" dirty="0"/>
              <a:t>)?</a:t>
            </a:r>
          </a:p>
          <a:p>
            <a:pPr>
              <a:buFontTx/>
              <a:buChar char="-"/>
            </a:pPr>
            <a:r>
              <a:rPr lang="en-GB" sz="3600" dirty="0" err="1"/>
              <a:t>Nem-tanuló</a:t>
            </a:r>
            <a:r>
              <a:rPr lang="en-GB" sz="3600" dirty="0"/>
              <a:t>, </a:t>
            </a:r>
            <a:r>
              <a:rPr lang="en-GB" sz="3600" dirty="0" err="1"/>
              <a:t>nem-dolgozó</a:t>
            </a:r>
            <a:r>
              <a:rPr lang="en-GB" sz="3600" dirty="0"/>
              <a:t> (NTND) </a:t>
            </a:r>
            <a:r>
              <a:rPr lang="en-GB" sz="3600" dirty="0" err="1"/>
              <a:t>arány</a:t>
            </a:r>
            <a:r>
              <a:rPr lang="en-GB" sz="3600" dirty="0"/>
              <a:t>, </a:t>
            </a:r>
            <a:r>
              <a:rPr lang="en-GB" sz="3600" dirty="0" err="1"/>
              <a:t>teljes</a:t>
            </a:r>
            <a:r>
              <a:rPr lang="en-GB" sz="3600" dirty="0"/>
              <a:t> </a:t>
            </a:r>
            <a:r>
              <a:rPr lang="en-GB" sz="3600" dirty="0" err="1"/>
              <a:t>népességben</a:t>
            </a:r>
            <a:r>
              <a:rPr lang="en-GB" sz="3600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2108EAA-7D81-479A-B619-BB01277C7E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386" y="5324867"/>
            <a:ext cx="10188043" cy="6120824"/>
          </a:xfrm>
          <a:prstGeom prst="rect">
            <a:avLst/>
          </a:prstGeom>
          <a:noFill/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D503D568-2070-431F-9F3C-EF2E1E21F6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8429" y="5324867"/>
            <a:ext cx="10188043" cy="61208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307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 err="1"/>
              <a:t>Fiatalok</a:t>
            </a:r>
            <a:r>
              <a:rPr lang="en-GB" sz="5400" dirty="0"/>
              <a:t> </a:t>
            </a:r>
            <a:r>
              <a:rPr lang="en-GB" sz="5400" dirty="0" err="1"/>
              <a:t>az</a:t>
            </a:r>
            <a:r>
              <a:rPr lang="en-GB" sz="5400" dirty="0"/>
              <a:t> </a:t>
            </a:r>
            <a:r>
              <a:rPr lang="en-GB" sz="5400" dirty="0" err="1"/>
              <a:t>NFSz-nél</a:t>
            </a:r>
            <a:r>
              <a:rPr lang="en-GB" sz="5400" dirty="0"/>
              <a:t>: </a:t>
            </a:r>
            <a:r>
              <a:rPr lang="en-GB" sz="5400" dirty="0" err="1"/>
              <a:t>beáramlás</a:t>
            </a:r>
            <a:r>
              <a:rPr lang="en-GB" sz="5400" dirty="0"/>
              <a:t>, </a:t>
            </a:r>
            <a:r>
              <a:rPr lang="en-GB" sz="5400" dirty="0" err="1"/>
              <a:t>összetétel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6" y="2514600"/>
            <a:ext cx="22920106" cy="9764929"/>
          </a:xfrm>
        </p:spPr>
        <p:txBody>
          <a:bodyPr/>
          <a:lstStyle/>
          <a:p>
            <a:pPr>
              <a:buFontTx/>
              <a:buChar char="-"/>
            </a:pPr>
            <a:r>
              <a:rPr lang="hu-HU" sz="4000" dirty="0"/>
              <a:t>Nagyarányú beáramlás a COVID-19 első hulláma következtében, de a </a:t>
            </a:r>
            <a:r>
              <a:rPr lang="hu-HU" sz="4000" dirty="0" err="1"/>
              <a:t>stock-ból</a:t>
            </a:r>
            <a:r>
              <a:rPr lang="hu-HU" sz="4000" dirty="0"/>
              <a:t> ennek a nagyobb része eltűnik 2021 tavaszára</a:t>
            </a:r>
          </a:p>
          <a:p>
            <a:pPr>
              <a:buFontTx/>
              <a:buChar char="-"/>
            </a:pPr>
            <a:r>
              <a:rPr lang="hu-HU" sz="4000" dirty="0"/>
              <a:t>A beáramlók összetétele lényeges</a:t>
            </a:r>
            <a:r>
              <a:rPr lang="en-GB" sz="4000" dirty="0"/>
              <a:t>e</a:t>
            </a:r>
            <a:r>
              <a:rPr lang="hu-HU" sz="4000" dirty="0"/>
              <a:t>n különbözik a korábbi évek összetételétől: </a:t>
            </a:r>
          </a:p>
          <a:p>
            <a:pPr lvl="1">
              <a:buFontTx/>
              <a:buChar char="-"/>
            </a:pPr>
            <a:r>
              <a:rPr lang="hu-HU" sz="3600" dirty="0"/>
              <a:t>Nagyon megnő a jobb munkapiaci történettel rendelkezők aránya -&gt; </a:t>
            </a:r>
            <a:r>
              <a:rPr lang="hu-HU" sz="3600" dirty="0">
                <a:solidFill>
                  <a:srgbClr val="C00000"/>
                </a:solidFill>
              </a:rPr>
              <a:t>jogosultak ÁJ –re 40% -&gt; 66%</a:t>
            </a:r>
          </a:p>
          <a:p>
            <a:pPr lvl="1">
              <a:buFontTx/>
              <a:buChar char="-"/>
            </a:pPr>
            <a:r>
              <a:rPr lang="hu-HU" sz="3600" dirty="0"/>
              <a:t>Megnő a kereskedelmi és szolgáltatási foglalkozások aránya (lecsökkent a szakképzetlenek aránya)</a:t>
            </a:r>
          </a:p>
          <a:p>
            <a:pPr lvl="1">
              <a:buFontTx/>
              <a:buChar char="-"/>
            </a:pPr>
            <a:r>
              <a:rPr lang="hu-HU" sz="3600" dirty="0"/>
              <a:t>Megnőtt a szakgimnáziumot/gimnáziumot végzettek aránya (csökken a legfeljebb 8 ált. aránya)</a:t>
            </a:r>
          </a:p>
          <a:p>
            <a:pPr lvl="1">
              <a:buFontTx/>
              <a:buChar char="-"/>
            </a:pPr>
            <a:r>
              <a:rPr lang="hu-HU" sz="3600" dirty="0"/>
              <a:t>Megnő Budapest és Győr-Moson-Sopron megyében regisztrálók aránya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383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 err="1"/>
              <a:t>Fiatalok</a:t>
            </a:r>
            <a:r>
              <a:rPr lang="en-GB" sz="5400" dirty="0"/>
              <a:t> </a:t>
            </a:r>
            <a:r>
              <a:rPr lang="en-GB" sz="5400" dirty="0" err="1"/>
              <a:t>az</a:t>
            </a:r>
            <a:r>
              <a:rPr lang="en-GB" sz="5400" dirty="0"/>
              <a:t> </a:t>
            </a:r>
            <a:r>
              <a:rPr lang="en-GB" sz="5400" dirty="0" err="1"/>
              <a:t>NFSz-nél</a:t>
            </a:r>
            <a:r>
              <a:rPr lang="en-GB" sz="5400" dirty="0"/>
              <a:t>: COVID </a:t>
            </a:r>
            <a:r>
              <a:rPr lang="en-GB" sz="5400" dirty="0" err="1"/>
              <a:t>első</a:t>
            </a:r>
            <a:r>
              <a:rPr lang="en-GB" sz="5400" dirty="0"/>
              <a:t> </a:t>
            </a:r>
            <a:r>
              <a:rPr lang="en-GB" sz="5400" dirty="0" err="1"/>
              <a:t>hulláma</a:t>
            </a:r>
            <a:endParaRPr lang="pl-PL" sz="5400" dirty="0"/>
          </a:p>
        </p:txBody>
      </p:sp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3313AC22-A6A8-4FA2-B452-F699011A1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4482" y="3090863"/>
            <a:ext cx="20082493" cy="10605244"/>
          </a:xfrm>
        </p:spPr>
      </p:pic>
    </p:spTree>
    <p:extLst>
      <p:ext uri="{BB962C8B-B14F-4D97-AF65-F5344CB8AC3E}">
        <p14:creationId xmlns:p14="http://schemas.microsoft.com/office/powerpoint/2010/main" val="333692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 err="1"/>
              <a:t>Kiáramlás</a:t>
            </a:r>
            <a:r>
              <a:rPr lang="en-GB" sz="5400" dirty="0"/>
              <a:t> </a:t>
            </a:r>
            <a:r>
              <a:rPr lang="en-GB" sz="5400" dirty="0" err="1"/>
              <a:t>az</a:t>
            </a:r>
            <a:r>
              <a:rPr lang="en-GB" sz="5400" dirty="0"/>
              <a:t> </a:t>
            </a:r>
            <a:r>
              <a:rPr lang="en-GB" sz="5400" dirty="0" err="1"/>
              <a:t>NFSz</a:t>
            </a:r>
            <a:r>
              <a:rPr lang="en-GB" sz="5400" dirty="0"/>
              <a:t> </a:t>
            </a:r>
            <a:r>
              <a:rPr lang="en-GB" sz="5400" dirty="0" err="1"/>
              <a:t>regiszterből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6" y="2514600"/>
            <a:ext cx="22920106" cy="976492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u-HU" sz="3600" dirty="0"/>
              <a:t>Azok, akik 2018 júl – 2020 jún. Között léptek be, úgy, hogy legalább 3 hónapot nem voltak korábban a regiszterben</a:t>
            </a:r>
          </a:p>
          <a:p>
            <a:pPr>
              <a:buFontTx/>
              <a:buChar char="-"/>
            </a:pPr>
            <a:r>
              <a:rPr lang="hu-HU" sz="3600" dirty="0"/>
              <a:t>Pozitív kimenet: kilépnek a regiszterből, és legalább 3 hónapig vissza sem térnek oda </a:t>
            </a:r>
          </a:p>
          <a:p>
            <a:pPr>
              <a:buFontTx/>
              <a:buChar char="-"/>
            </a:pPr>
            <a:r>
              <a:rPr lang="hu-HU" sz="3600" dirty="0"/>
              <a:t>Időtartam modellek, heti szinten, igen sok kontroll-változó</a:t>
            </a:r>
          </a:p>
          <a:p>
            <a:pPr>
              <a:buFontTx/>
              <a:buChar char="-"/>
            </a:pPr>
            <a:r>
              <a:rPr lang="hu-HU" sz="3600" dirty="0" err="1"/>
              <a:t>Föbb</a:t>
            </a:r>
            <a:r>
              <a:rPr lang="hu-HU" sz="3600" dirty="0"/>
              <a:t> eredmények:</a:t>
            </a:r>
          </a:p>
          <a:p>
            <a:pPr lvl="1">
              <a:buFontTx/>
              <a:buChar char="-"/>
            </a:pPr>
            <a:r>
              <a:rPr lang="hu-HU" sz="3200" dirty="0"/>
              <a:t>A COVID veszteseinek a 2019-2020 telén belépők tűnnek  </a:t>
            </a:r>
          </a:p>
          <a:p>
            <a:pPr lvl="2">
              <a:buFontTx/>
              <a:buChar char="-"/>
            </a:pPr>
            <a:r>
              <a:rPr lang="hu-HU" dirty="0"/>
              <a:t>Az első hullámnak nagy negatív hatása van a </a:t>
            </a:r>
            <a:r>
              <a:rPr lang="hu-HU" dirty="0" err="1"/>
              <a:t>kilépésre,ez</a:t>
            </a:r>
            <a:r>
              <a:rPr lang="hu-HU" dirty="0"/>
              <a:t> a fenti csoport kilépési esélyeit érintette</a:t>
            </a:r>
          </a:p>
          <a:p>
            <a:pPr lvl="1">
              <a:buFontTx/>
              <a:buChar char="-"/>
            </a:pPr>
            <a:r>
              <a:rPr lang="hu-HU" sz="3200" dirty="0"/>
              <a:t>A 2020 tavaszán belépőknek nincs rosszabb esélye a kilépésre, sőt </a:t>
            </a:r>
          </a:p>
          <a:p>
            <a:pPr lvl="2">
              <a:buFontTx/>
              <a:buChar char="-"/>
            </a:pPr>
            <a:r>
              <a:rPr lang="hu-HU" dirty="0"/>
              <a:t>Ez az első hullámban belépők jóval kedvezőbb összetételének tudható be </a:t>
            </a:r>
          </a:p>
          <a:p>
            <a:pPr lvl="1"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795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 err="1"/>
              <a:t>Kiáramlás</a:t>
            </a:r>
            <a:r>
              <a:rPr lang="en-GB" sz="5400" dirty="0"/>
              <a:t> a </a:t>
            </a:r>
            <a:r>
              <a:rPr lang="en-GB" sz="5400" dirty="0" err="1"/>
              <a:t>regiszterből</a:t>
            </a:r>
            <a:r>
              <a:rPr lang="en-GB" sz="5400" dirty="0"/>
              <a:t>: </a:t>
            </a:r>
            <a:r>
              <a:rPr lang="en-GB" sz="5400" dirty="0" err="1"/>
              <a:t>regressziós</a:t>
            </a:r>
            <a:r>
              <a:rPr lang="en-GB" sz="5400" dirty="0"/>
              <a:t> </a:t>
            </a:r>
            <a:r>
              <a:rPr lang="en-GB" sz="5400" dirty="0" err="1"/>
              <a:t>eredmények</a:t>
            </a:r>
            <a:r>
              <a:rPr lang="en-GB" sz="5400" dirty="0"/>
              <a:t> 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6" y="2514600"/>
            <a:ext cx="22920106" cy="9764929"/>
          </a:xfrm>
        </p:spPr>
        <p:txBody>
          <a:bodyPr>
            <a:normAutofit/>
          </a:bodyPr>
          <a:lstStyle/>
          <a:p>
            <a:pPr marL="914263" lvl="1" indent="0">
              <a:buNone/>
            </a:pPr>
            <a:r>
              <a:rPr lang="en-GB" sz="3600" dirty="0" err="1"/>
              <a:t>Melyik</a:t>
            </a:r>
            <a:r>
              <a:rPr lang="en-GB" sz="3600" dirty="0"/>
              <a:t> </a:t>
            </a:r>
            <a:r>
              <a:rPr lang="en-GB" sz="3600" dirty="0" err="1"/>
              <a:t>beáramlási</a:t>
            </a:r>
            <a:r>
              <a:rPr lang="en-GB" sz="3600" dirty="0"/>
              <a:t> </a:t>
            </a:r>
            <a:r>
              <a:rPr lang="en-GB" sz="3600" dirty="0" err="1"/>
              <a:t>kohorszonnak</a:t>
            </a:r>
            <a:r>
              <a:rPr lang="en-GB" sz="3600" dirty="0"/>
              <a:t> volt </a:t>
            </a:r>
            <a:r>
              <a:rPr lang="en-GB" sz="3600" dirty="0" err="1"/>
              <a:t>különösen</a:t>
            </a:r>
            <a:r>
              <a:rPr lang="en-GB" sz="3600" dirty="0"/>
              <a:t> </a:t>
            </a:r>
            <a:r>
              <a:rPr lang="en-GB" sz="3600" dirty="0" err="1"/>
              <a:t>jó</a:t>
            </a:r>
            <a:r>
              <a:rPr lang="en-GB" sz="3600" dirty="0"/>
              <a:t>/</a:t>
            </a:r>
            <a:r>
              <a:rPr lang="en-GB" sz="3600" dirty="0" err="1"/>
              <a:t>rossz</a:t>
            </a:r>
            <a:r>
              <a:rPr lang="en-GB" sz="3600" dirty="0"/>
              <a:t> </a:t>
            </a:r>
            <a:r>
              <a:rPr lang="en-GB" sz="3600" dirty="0" err="1"/>
              <a:t>esélye</a:t>
            </a:r>
            <a:r>
              <a:rPr lang="en-GB" sz="3600" dirty="0"/>
              <a:t> a </a:t>
            </a:r>
            <a:r>
              <a:rPr lang="en-GB" sz="3600" dirty="0" err="1"/>
              <a:t>kilépésre</a:t>
            </a:r>
            <a:r>
              <a:rPr lang="en-GB" sz="3600" dirty="0"/>
              <a:t>? 3 </a:t>
            </a:r>
            <a:r>
              <a:rPr lang="en-GB" sz="3600" dirty="0" err="1"/>
              <a:t>különböző</a:t>
            </a:r>
            <a:r>
              <a:rPr lang="en-GB" sz="3600" dirty="0"/>
              <a:t> </a:t>
            </a:r>
            <a:r>
              <a:rPr lang="en-GB" sz="3600" dirty="0" err="1"/>
              <a:t>modell</a:t>
            </a:r>
            <a:endParaRPr lang="en-GB" sz="3600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53BD6F7-7053-4F4D-8DAA-515A5D98F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4227017"/>
            <a:ext cx="13753767" cy="826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5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20503"/>
            <a:ext cx="16682557" cy="830997"/>
          </a:xfrm>
        </p:spPr>
        <p:txBody>
          <a:bodyPr/>
          <a:lstStyle/>
          <a:p>
            <a:r>
              <a:rPr lang="en-GB" sz="5400" dirty="0" err="1"/>
              <a:t>Mit</a:t>
            </a:r>
            <a:r>
              <a:rPr lang="en-GB" sz="5400" dirty="0"/>
              <a:t> </a:t>
            </a:r>
            <a:r>
              <a:rPr lang="en-GB" sz="5400" dirty="0" err="1"/>
              <a:t>csinált</a:t>
            </a:r>
            <a:r>
              <a:rPr lang="en-GB" sz="5400" dirty="0"/>
              <a:t> </a:t>
            </a:r>
            <a:r>
              <a:rPr lang="en-GB" sz="5400" dirty="0" err="1"/>
              <a:t>az</a:t>
            </a:r>
            <a:r>
              <a:rPr lang="en-GB" sz="5400" dirty="0"/>
              <a:t> </a:t>
            </a:r>
            <a:r>
              <a:rPr lang="en-GB" sz="5400" dirty="0" err="1"/>
              <a:t>NFSz</a:t>
            </a:r>
            <a:r>
              <a:rPr lang="en-GB" sz="5400" dirty="0"/>
              <a:t>? A </a:t>
            </a:r>
            <a:r>
              <a:rPr lang="en-GB" sz="5400" dirty="0" err="1"/>
              <a:t>bértámogatások</a:t>
            </a:r>
            <a:r>
              <a:rPr lang="en-GB" sz="5400" dirty="0"/>
              <a:t> </a:t>
            </a:r>
            <a:r>
              <a:rPr lang="en-GB" sz="5400" dirty="0" err="1"/>
              <a:t>szerepe</a:t>
            </a:r>
            <a:endParaRPr lang="pl-PL" sz="5400" dirty="0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F816A7A3-34B4-422C-A33D-0DEB9AD61C00}"/>
              </a:ext>
            </a:extLst>
          </p:cNvPr>
          <p:cNvSpPr txBox="1">
            <a:spLocks/>
          </p:cNvSpPr>
          <p:nvPr/>
        </p:nvSpPr>
        <p:spPr>
          <a:xfrm>
            <a:off x="885826" y="2514600"/>
            <a:ext cx="22545674" cy="15716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5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dirty="0" err="1"/>
              <a:t>Mennyien</a:t>
            </a:r>
            <a:r>
              <a:rPr lang="en-GB" sz="3600" dirty="0"/>
              <a:t> </a:t>
            </a:r>
            <a:r>
              <a:rPr lang="en-GB" sz="3600" dirty="0" err="1"/>
              <a:t>lépnek</a:t>
            </a:r>
            <a:r>
              <a:rPr lang="en-GB" sz="3600" dirty="0"/>
              <a:t> </a:t>
            </a:r>
            <a:r>
              <a:rPr lang="en-GB" sz="3600" dirty="0" err="1"/>
              <a:t>aktív</a:t>
            </a:r>
            <a:r>
              <a:rPr lang="en-GB" sz="3600" dirty="0"/>
              <a:t> </a:t>
            </a:r>
            <a:r>
              <a:rPr lang="en-GB" sz="3600" dirty="0" err="1"/>
              <a:t>eszközbe</a:t>
            </a:r>
            <a:r>
              <a:rPr lang="en-GB" sz="3600" dirty="0"/>
              <a:t>  (</a:t>
            </a:r>
            <a:r>
              <a:rPr lang="en-GB" sz="3600" dirty="0" err="1"/>
              <a:t>bértámogatásba</a:t>
            </a:r>
            <a:r>
              <a:rPr lang="en-GB" sz="3600" dirty="0"/>
              <a:t>) 4 </a:t>
            </a:r>
            <a:r>
              <a:rPr lang="en-GB" sz="3600" dirty="0" err="1"/>
              <a:t>hónapon</a:t>
            </a:r>
            <a:r>
              <a:rPr lang="en-GB" sz="3600" dirty="0"/>
              <a:t> </a:t>
            </a:r>
            <a:r>
              <a:rPr lang="en-GB" sz="3600" dirty="0" err="1"/>
              <a:t>belül</a:t>
            </a:r>
            <a:r>
              <a:rPr lang="en-GB" sz="3600" dirty="0"/>
              <a:t>, </a:t>
            </a:r>
            <a:r>
              <a:rPr lang="en-GB" sz="3600" dirty="0" err="1"/>
              <a:t>az</a:t>
            </a:r>
            <a:r>
              <a:rPr lang="en-GB" sz="3600" dirty="0"/>
              <a:t> </a:t>
            </a:r>
            <a:r>
              <a:rPr lang="en-GB" sz="3600" dirty="0" err="1"/>
              <a:t>egyes</a:t>
            </a:r>
            <a:r>
              <a:rPr lang="en-GB" sz="3600" dirty="0"/>
              <a:t> </a:t>
            </a:r>
            <a:r>
              <a:rPr lang="en-GB" sz="3600" dirty="0" err="1"/>
              <a:t>belépési</a:t>
            </a:r>
            <a:r>
              <a:rPr lang="en-GB" sz="3600" dirty="0"/>
              <a:t> </a:t>
            </a:r>
            <a:r>
              <a:rPr lang="en-GB" sz="3600" dirty="0" err="1"/>
              <a:t>kohorszokból</a:t>
            </a:r>
            <a:r>
              <a:rPr lang="en-GB" sz="3600" dirty="0"/>
              <a:t>?</a:t>
            </a:r>
            <a:r>
              <a:rPr lang="en-GB" sz="3200" dirty="0"/>
              <a:t> </a:t>
            </a:r>
            <a:r>
              <a:rPr lang="en-GB" dirty="0"/>
              <a:t> </a:t>
            </a:r>
            <a:endParaRPr lang="pl-PL" dirty="0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04E65891-858A-439F-8686-15F60A7EE1CD}"/>
              </a:ext>
            </a:extLst>
          </p:cNvPr>
          <p:cNvSpPr txBox="1">
            <a:spLocks/>
          </p:cNvSpPr>
          <p:nvPr/>
        </p:nvSpPr>
        <p:spPr>
          <a:xfrm>
            <a:off x="1552576" y="11584159"/>
            <a:ext cx="19964399" cy="15716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5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/>
              <a:t>(a) </a:t>
            </a:r>
            <a:r>
              <a:rPr lang="en-GB" sz="3200" dirty="0" err="1"/>
              <a:t>arány</a:t>
            </a:r>
            <a:r>
              <a:rPr lang="en-GB" sz="3200" dirty="0"/>
              <a:t> (%) 						(b) </a:t>
            </a:r>
            <a:r>
              <a:rPr lang="en-GB" sz="3200" dirty="0" err="1"/>
              <a:t>abszolút</a:t>
            </a:r>
            <a:r>
              <a:rPr lang="en-GB" sz="3200" dirty="0"/>
              <a:t> </a:t>
            </a:r>
            <a:r>
              <a:rPr lang="en-GB" sz="3200" dirty="0" err="1"/>
              <a:t>szám</a:t>
            </a:r>
            <a:endParaRPr lang="pl-PL" dirty="0"/>
          </a:p>
        </p:txBody>
      </p:sp>
      <p:pic>
        <p:nvPicPr>
          <p:cNvPr id="11" name="Tartalom helye 10">
            <a:extLst>
              <a:ext uri="{FF2B5EF4-FFF2-40B4-BE49-F238E27FC236}">
                <a16:creationId xmlns:a16="http://schemas.microsoft.com/office/drawing/2014/main" id="{5563764D-2B42-40D7-B1B5-5A4541C9AE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5826" y="4235000"/>
            <a:ext cx="11054073" cy="6644204"/>
          </a:xfrm>
          <a:prstGeom prst="rect">
            <a:avLst/>
          </a:prstGeom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id="{9495E4C9-F3E9-4565-9B1C-30C2C4168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9899" y="4235000"/>
            <a:ext cx="11054072" cy="664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18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C4BEE-905A-4241-A9A7-7798B8E2C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Köszönöm</a:t>
            </a:r>
            <a:r>
              <a:rPr lang="en-GB" dirty="0"/>
              <a:t> a </a:t>
            </a:r>
            <a:r>
              <a:rPr lang="en-GB" dirty="0" err="1"/>
              <a:t>figyelmet</a:t>
            </a:r>
            <a:r>
              <a:rPr lang="en-GB" dirty="0"/>
              <a:t>!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B2A3E9-90B0-4E29-9075-528186AE5D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Csillag Márton, </a:t>
            </a:r>
            <a:r>
              <a:rPr lang="en-GB" dirty="0" err="1"/>
              <a:t>vezető</a:t>
            </a:r>
            <a:r>
              <a:rPr lang="en-GB" dirty="0"/>
              <a:t> </a:t>
            </a:r>
            <a:r>
              <a:rPr lang="en-GB" dirty="0" err="1"/>
              <a:t>kutató</a:t>
            </a:r>
            <a:endParaRPr lang="pl-PL" dirty="0"/>
          </a:p>
          <a:p>
            <a:r>
              <a:rPr lang="en-GB" dirty="0"/>
              <a:t>Budapest </a:t>
            </a:r>
            <a:r>
              <a:rPr lang="en-GB" dirty="0" err="1"/>
              <a:t>Szakpolitikai</a:t>
            </a:r>
            <a:r>
              <a:rPr lang="en-GB" dirty="0"/>
              <a:t> </a:t>
            </a:r>
            <a:r>
              <a:rPr lang="en-GB" dirty="0" err="1"/>
              <a:t>Elemző</a:t>
            </a:r>
            <a:r>
              <a:rPr lang="en-GB" dirty="0"/>
              <a:t> Intézet</a:t>
            </a:r>
            <a:endParaRPr lang="pl-PL" dirty="0"/>
          </a:p>
          <a:p>
            <a:r>
              <a:rPr lang="en-GB" dirty="0"/>
              <a:t>Marton.Csillag@budapestinstitute.eu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539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e">
  <a:themeElements>
    <a:clrScheme name="">
      <a:dk1>
        <a:srgbClr val="000000"/>
      </a:dk1>
      <a:lt1>
        <a:srgbClr val="FFFFFF"/>
      </a:lt1>
      <a:dk2>
        <a:srgbClr val="1E1E1C"/>
      </a:dk2>
      <a:lt2>
        <a:srgbClr val="0F3C74"/>
      </a:lt2>
      <a:accent1>
        <a:srgbClr val="0F3C74"/>
      </a:accent1>
      <a:accent2>
        <a:srgbClr val="D8222C"/>
      </a:accent2>
      <a:accent3>
        <a:srgbClr val="3EAF79"/>
      </a:accent3>
      <a:accent4>
        <a:srgbClr val="FFC000"/>
      </a:accent4>
      <a:accent5>
        <a:srgbClr val="0F3C74"/>
      </a:accent5>
      <a:accent6>
        <a:srgbClr val="3EAF79"/>
      </a:accent6>
      <a:hlink>
        <a:srgbClr val="0F3C74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444</Words>
  <Application>Microsoft Office PowerPoint</Application>
  <PresentationFormat>Egyéni</PresentationFormat>
  <Paragraphs>47</Paragraphs>
  <Slides>9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Office-theme</vt:lpstr>
      <vt:lpstr>Fiatalok a munkaerő-piacon és a munkaügyi rendszerben a COVID alatt</vt:lpstr>
      <vt:lpstr>Mi történt a munkapiacon? (1)</vt:lpstr>
      <vt:lpstr>Mi történt a munkapiacon? (2)</vt:lpstr>
      <vt:lpstr>Fiatalok az NFSz-nél: beáramlás, összetétel</vt:lpstr>
      <vt:lpstr>Fiatalok az NFSz-nél: COVID első hulláma</vt:lpstr>
      <vt:lpstr>Kiáramlás az NFSz regiszterből</vt:lpstr>
      <vt:lpstr>Kiáramlás a regiszterből: regressziós eredmények </vt:lpstr>
      <vt:lpstr>Mit csinált az NFSz? A bértámogatások szerepe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Hanna Erős</cp:lastModifiedBy>
  <cp:revision>33</cp:revision>
  <dcterms:created xsi:type="dcterms:W3CDTF">2017-09-27T10:52:39Z</dcterms:created>
  <dcterms:modified xsi:type="dcterms:W3CDTF">2021-11-15T14:28:58Z</dcterms:modified>
</cp:coreProperties>
</file>