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72" r:id="rId3"/>
    <p:sldId id="329" r:id="rId4"/>
    <p:sldId id="277" r:id="rId5"/>
    <p:sldId id="338" r:id="rId6"/>
    <p:sldId id="350" r:id="rId7"/>
    <p:sldId id="352" r:id="rId8"/>
    <p:sldId id="349" r:id="rId9"/>
    <p:sldId id="288" r:id="rId10"/>
    <p:sldId id="339" r:id="rId11"/>
    <p:sldId id="320" r:id="rId12"/>
    <p:sldId id="294" r:id="rId13"/>
    <p:sldId id="343" r:id="rId14"/>
    <p:sldId id="342" r:id="rId15"/>
    <p:sldId id="347" r:id="rId16"/>
    <p:sldId id="346" r:id="rId17"/>
    <p:sldId id="278" r:id="rId18"/>
    <p:sldId id="348" r:id="rId19"/>
    <p:sldId id="326" r:id="rId20"/>
    <p:sldId id="337" r:id="rId21"/>
    <p:sldId id="284" r:id="rId22"/>
    <p:sldId id="336" r:id="rId23"/>
    <p:sldId id="312" r:id="rId24"/>
    <p:sldId id="325" r:id="rId25"/>
    <p:sldId id="297" r:id="rId26"/>
    <p:sldId id="319" r:id="rId27"/>
    <p:sldId id="340" r:id="rId28"/>
    <p:sldId id="341" r:id="rId29"/>
    <p:sldId id="344" r:id="rId30"/>
    <p:sldId id="345" r:id="rId31"/>
  </p:sldIdLst>
  <p:sldSz cx="24380825" cy="13714413"/>
  <p:notesSz cx="6797675" cy="9926638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ta Scharle" initials="AS" lastIdx="7" clrIdx="0">
    <p:extLst>
      <p:ext uri="{19B8F6BF-5375-455C-9EA6-DF929625EA0E}">
        <p15:presenceInfo xmlns:p15="http://schemas.microsoft.com/office/powerpoint/2012/main" userId="ebeaecda88d760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FE401-8802-4541-929B-FAF25C81B2DF}" v="159" dt="2019-04-17T08:51:3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8" autoAdjust="0"/>
  </p:normalViewPr>
  <p:slideViewPr>
    <p:cSldViewPr snapToGrid="0">
      <p:cViewPr varScale="1">
        <p:scale>
          <a:sx n="36" d="100"/>
          <a:sy n="36" d="100"/>
        </p:scale>
        <p:origin x="696" y="90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4"/>
    </p:cViewPr>
  </p:sorter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hdr="0" dt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41" y="370118"/>
            <a:ext cx="18490883" cy="10895290"/>
          </a:xfrm>
        </p:spPr>
        <p:txBody>
          <a:bodyPr/>
          <a:lstStyle/>
          <a:p>
            <a:pPr algn="ctr"/>
            <a:br>
              <a:rPr lang="hu-HU" sz="6000" dirty="0"/>
            </a:br>
            <a:r>
              <a:rPr lang="en-US" sz="6000" dirty="0"/>
              <a:t>Can a short-term job trial p</a:t>
            </a:r>
            <a:r>
              <a:rPr lang="hu-HU" sz="6000" dirty="0" err="1"/>
              <a:t>rogramme</a:t>
            </a:r>
            <a:r>
              <a:rPr lang="en-US" sz="6000" dirty="0"/>
              <a:t> kick-</a:t>
            </a:r>
            <a:r>
              <a:rPr lang="hu-HU" sz="6000" dirty="0"/>
              <a:t>start</a:t>
            </a:r>
            <a:r>
              <a:rPr lang="en-US" sz="6000" dirty="0"/>
              <a:t> young jobseekers’ career</a:t>
            </a:r>
            <a:r>
              <a:rPr lang="hu-HU" sz="6000" dirty="0"/>
              <a:t>?</a:t>
            </a:r>
            <a:br>
              <a:rPr lang="hu-HU" sz="6000" dirty="0"/>
            </a:br>
            <a:r>
              <a:rPr lang="hu-HU" sz="6000" cap="small" dirty="0"/>
              <a:t> </a:t>
            </a:r>
            <a:br>
              <a:rPr lang="hu-HU" sz="6000" cap="small" dirty="0"/>
            </a:br>
            <a:r>
              <a:rPr lang="hu-HU" sz="3600" cap="small" dirty="0">
                <a:solidFill>
                  <a:schemeClr val="tx1"/>
                </a:solidFill>
              </a:rPr>
              <a:t>COUNTERFACTUAL EVALUATION OF THE 90-DAY JOB TRIAL PROGRAMME IN HUNGARY</a:t>
            </a:r>
            <a:br>
              <a:rPr lang="hu-HU" sz="3600" cap="small" dirty="0">
                <a:solidFill>
                  <a:schemeClr val="tx1"/>
                </a:solidFill>
              </a:rPr>
            </a:b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>Judit Krekó, Márton Csillag, Balázs Munkácsy and Ágota </a:t>
            </a:r>
            <a:r>
              <a:rPr lang="hu-HU" sz="3600" cap="small" dirty="0" err="1">
                <a:solidFill>
                  <a:schemeClr val="tx1"/>
                </a:solidFill>
              </a:rPr>
              <a:t>Scharle</a:t>
            </a:r>
            <a:br>
              <a:rPr lang="hu-HU" sz="3600" cap="small" dirty="0">
                <a:solidFill>
                  <a:schemeClr val="tx1"/>
                </a:solidFill>
              </a:rPr>
            </a:br>
            <a:br>
              <a:rPr lang="hu-HU" sz="3600" cap="small" dirty="0">
                <a:solidFill>
                  <a:schemeClr val="tx1"/>
                </a:solidFill>
              </a:rPr>
            </a:b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en-US" sz="4400" dirty="0"/>
              <a:t>Youth employment </a:t>
            </a:r>
            <a:r>
              <a:rPr lang="en-US" sz="4400" dirty="0" err="1"/>
              <a:t>partnerSHIP</a:t>
            </a:r>
            <a:r>
              <a:rPr lang="en-US" sz="4400" dirty="0"/>
              <a:t>: evaluation studies in Spain, Hungary, Italy and Poland</a:t>
            </a:r>
            <a:br>
              <a:rPr lang="hu-HU" sz="4400" dirty="0"/>
            </a:br>
            <a:br>
              <a:rPr lang="hu-HU" sz="4400" dirty="0"/>
            </a:br>
            <a:br>
              <a:rPr lang="hu-HU" sz="4000" dirty="0"/>
            </a:br>
            <a:r>
              <a:rPr lang="hu-HU" sz="4000" dirty="0"/>
              <a:t>Szirák</a:t>
            </a:r>
            <a:br>
              <a:rPr lang="hu-HU" sz="4000" dirty="0"/>
            </a:br>
            <a:r>
              <a:rPr lang="en-US" sz="4000" dirty="0"/>
              <a:t> </a:t>
            </a:r>
            <a:r>
              <a:rPr lang="hu-HU" sz="4000" dirty="0"/>
              <a:t>  2021 November  6</a:t>
            </a:r>
            <a:endParaRPr lang="pl-PL" sz="40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245722"/>
            <a:ext cx="4220063" cy="461665"/>
          </a:xfrm>
        </p:spPr>
        <p:txBody>
          <a:bodyPr/>
          <a:lstStyle/>
          <a:p>
            <a:r>
              <a:rPr lang="pl-PL" dirty="0"/>
              <a:t>Judit Krekó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015" y="11527577"/>
            <a:ext cx="9617938" cy="1179810"/>
          </a:xfrm>
        </p:spPr>
        <p:txBody>
          <a:bodyPr/>
          <a:lstStyle/>
          <a:p>
            <a:pPr algn="ctr"/>
            <a:r>
              <a:rPr lang="pl-PL" dirty="0"/>
              <a:t>Centre for Economic and Regional Research</a:t>
            </a:r>
          </a:p>
          <a:p>
            <a:pPr algn="ctr"/>
            <a:r>
              <a:rPr lang="pl-PL" dirty="0"/>
              <a:t> Budapest Institute for Policy Analysis</a:t>
            </a:r>
          </a:p>
        </p:txBody>
      </p:sp>
    </p:spTree>
    <p:extLst>
      <p:ext uri="{BB962C8B-B14F-4D97-AF65-F5344CB8AC3E}">
        <p14:creationId xmlns:p14="http://schemas.microsoft.com/office/powerpoint/2010/main" val="358916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1266671"/>
            <a:ext cx="21828213" cy="738664"/>
          </a:xfrm>
        </p:spPr>
        <p:txBody>
          <a:bodyPr/>
          <a:lstStyle/>
          <a:p>
            <a:r>
              <a:rPr lang="hu-HU" sz="4800" dirty="0"/>
              <a:t>SELECTION INTO THE TREATMENT GROUP: CREAM SKIMMING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674188"/>
            <a:ext cx="12277306" cy="10513196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1E1E1C"/>
                </a:solidFill>
              </a:rPr>
              <a:t> Job trial </a:t>
            </a:r>
            <a:r>
              <a:rPr lang="hu-HU" sz="3600" dirty="0">
                <a:solidFill>
                  <a:srgbClr val="1E1E1C"/>
                </a:solidFill>
              </a:rPr>
              <a:t>(and YG) </a:t>
            </a:r>
            <a:r>
              <a:rPr lang="en-GB" sz="3600" dirty="0">
                <a:solidFill>
                  <a:srgbClr val="1E1E1C"/>
                </a:solidFill>
              </a:rPr>
              <a:t>participants are </a:t>
            </a:r>
            <a:r>
              <a:rPr lang="hu-HU" sz="3600" dirty="0" err="1">
                <a:solidFill>
                  <a:srgbClr val="1E1E1C"/>
                </a:solidFill>
              </a:rPr>
              <a:t>the</a:t>
            </a:r>
            <a:r>
              <a:rPr lang="hu-HU" sz="3600" dirty="0">
                <a:solidFill>
                  <a:srgbClr val="1E1E1C"/>
                </a:solidFill>
              </a:rPr>
              <a:t> most 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3600" dirty="0" err="1">
                <a:solidFill>
                  <a:srgbClr val="1E1E1C"/>
                </a:solidFill>
              </a:rPr>
              <a:t>employable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registered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jobseekers</a:t>
            </a:r>
            <a:endParaRPr lang="hu-HU" sz="3600" dirty="0">
              <a:solidFill>
                <a:srgbClr val="1E1E1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More educated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Longer employment history,  shorter NEET history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Shorter maternity history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1E1E1C"/>
                </a:solidFill>
              </a:rPr>
              <a:t>Lower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prob</a:t>
            </a:r>
            <a:r>
              <a:rPr lang="hu-HU" sz="3200" dirty="0">
                <a:solidFill>
                  <a:srgbClr val="1E1E1C"/>
                </a:solidFill>
              </a:rPr>
              <a:t>. </a:t>
            </a:r>
            <a:r>
              <a:rPr lang="hu-HU" sz="3200" dirty="0" err="1">
                <a:solidFill>
                  <a:srgbClr val="1E1E1C"/>
                </a:solidFill>
              </a:rPr>
              <a:t>to</a:t>
            </a:r>
            <a:r>
              <a:rPr lang="en-GB" sz="3200" dirty="0">
                <a:solidFill>
                  <a:srgbClr val="1E1E1C"/>
                </a:solidFill>
              </a:rPr>
              <a:t> live in small villages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1E1E1C"/>
                </a:solidFill>
              </a:rPr>
              <a:t>Lower</a:t>
            </a:r>
            <a:r>
              <a:rPr lang="en-GB" sz="3200" dirty="0">
                <a:solidFill>
                  <a:srgbClr val="1E1E1C"/>
                </a:solidFill>
              </a:rPr>
              <a:t> </a:t>
            </a:r>
            <a:r>
              <a:rPr lang="en-GB" sz="3200" dirty="0" err="1">
                <a:solidFill>
                  <a:srgbClr val="1E1E1C"/>
                </a:solidFill>
              </a:rPr>
              <a:t>prob</a:t>
            </a:r>
            <a:r>
              <a:rPr lang="hu-HU" sz="3200" dirty="0">
                <a:solidFill>
                  <a:srgbClr val="1E1E1C"/>
                </a:solidFill>
              </a:rPr>
              <a:t>.</a:t>
            </a:r>
            <a:r>
              <a:rPr lang="en-GB" sz="3200" dirty="0">
                <a:solidFill>
                  <a:srgbClr val="1E1E1C"/>
                </a:solidFill>
              </a:rPr>
              <a:t> to </a:t>
            </a:r>
            <a:r>
              <a:rPr lang="hu-HU" sz="3200" dirty="0" err="1">
                <a:solidFill>
                  <a:srgbClr val="1E1E1C"/>
                </a:solidFill>
              </a:rPr>
              <a:t>search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elementary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jobs</a:t>
            </a:r>
            <a:endParaRPr lang="en-GB" sz="3600" dirty="0">
              <a:solidFill>
                <a:srgbClr val="1E1E1C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Contradicts principle of Y</a:t>
            </a:r>
            <a:r>
              <a:rPr lang="hu-HU" sz="3600" dirty="0" err="1"/>
              <a:t>outh</a:t>
            </a:r>
            <a:r>
              <a:rPr lang="hu-HU" sz="3600" dirty="0"/>
              <a:t> </a:t>
            </a:r>
            <a:r>
              <a:rPr lang="en-GB" sz="3600" dirty="0"/>
              <a:t>G</a:t>
            </a:r>
            <a:r>
              <a:rPr lang="hu-HU" sz="3600" dirty="0" err="1"/>
              <a:t>uarantee</a:t>
            </a:r>
            <a:r>
              <a:rPr lang="en-GB" sz="3600" dirty="0"/>
              <a:t>: </a:t>
            </a:r>
            <a:endParaRPr lang="hu-HU" sz="3600" dirty="0"/>
          </a:p>
          <a:p>
            <a:pPr marL="0" indent="0">
              <a:buNone/>
            </a:pPr>
            <a:r>
              <a:rPr lang="hu-HU" sz="3600" dirty="0"/>
              <a:t>p</a:t>
            </a:r>
            <a:r>
              <a:rPr lang="en-GB" sz="3600" dirty="0" err="1"/>
              <a:t>riority</a:t>
            </a:r>
            <a:r>
              <a:rPr lang="en-GB" sz="3600" dirty="0"/>
              <a:t> should be given to most </a:t>
            </a:r>
            <a:r>
              <a:rPr lang="en-GB" sz="3600" dirty="0" err="1"/>
              <a:t>vuln</a:t>
            </a:r>
            <a:r>
              <a:rPr lang="hu-HU" sz="3600" dirty="0"/>
              <a:t>e</a:t>
            </a:r>
            <a:r>
              <a:rPr lang="en-GB" sz="3600" dirty="0" err="1"/>
              <a:t>rable</a:t>
            </a:r>
            <a:r>
              <a:rPr lang="en-GB" sz="3600" dirty="0"/>
              <a:t> groups</a:t>
            </a:r>
            <a:endParaRPr lang="hu-HU" sz="3600" dirty="0"/>
          </a:p>
          <a:p>
            <a:pPr marL="0" indent="0">
              <a:buNone/>
            </a:pPr>
            <a:r>
              <a:rPr lang="en-GB" sz="3600" dirty="0"/>
              <a:t>and long term unemployed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004" y="3255073"/>
            <a:ext cx="11831769" cy="939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56543" y="2536166"/>
            <a:ext cx="11590230" cy="718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dirty="0" err="1">
                <a:solidFill>
                  <a:schemeClr val="tx1"/>
                </a:solidFill>
              </a:rPr>
              <a:t>Standardized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mean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difference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between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job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trial</a:t>
            </a:r>
            <a:r>
              <a:rPr lang="hu-HU" sz="2400" i="1" dirty="0">
                <a:solidFill>
                  <a:schemeClr val="tx1"/>
                </a:solidFill>
              </a:rPr>
              <a:t>  </a:t>
            </a:r>
            <a:r>
              <a:rPr lang="hu-HU" sz="2400" i="1" dirty="0" err="1">
                <a:solidFill>
                  <a:schemeClr val="tx1"/>
                </a:solidFill>
              </a:rPr>
              <a:t>participants</a:t>
            </a:r>
            <a:r>
              <a:rPr lang="hu-HU" sz="2400" i="1" dirty="0">
                <a:solidFill>
                  <a:schemeClr val="tx1"/>
                </a:solidFill>
              </a:rPr>
              <a:t> and </a:t>
            </a:r>
            <a:r>
              <a:rPr lang="hu-HU" sz="2400" i="1" dirty="0" err="1">
                <a:solidFill>
                  <a:schemeClr val="tx1"/>
                </a:solidFill>
              </a:rPr>
              <a:t>eligible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jobseekers</a:t>
            </a:r>
            <a:endParaRPr lang="en-GB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1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841419"/>
            <a:ext cx="22093416" cy="1177127"/>
          </a:xfrm>
        </p:spPr>
        <p:txBody>
          <a:bodyPr/>
          <a:lstStyle/>
          <a:p>
            <a:r>
              <a:rPr lang="hu-HU" sz="4800" dirty="0"/>
              <a:t>MATCHING DETAILS AND BALANCE  (CONTROL GROUP: PUBLIC WORKS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432650"/>
            <a:ext cx="22844753" cy="1045521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C00000"/>
              </a:buClr>
              <a:buNone/>
            </a:pPr>
            <a:r>
              <a:rPr lang="hu-HU" sz="3600" dirty="0">
                <a:solidFill>
                  <a:srgbClr val="1E1E1C"/>
                </a:solidFill>
              </a:rPr>
              <a:t>                                                                                            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Distribution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propensity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score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control:pubic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work</a:t>
            </a:r>
            <a:endParaRPr lang="hu-H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r>
              <a:rPr lang="hu-HU" sz="3600" dirty="0">
                <a:solidFill>
                  <a:srgbClr val="1E1E1C"/>
                </a:solidFill>
              </a:rPr>
              <a:t>Kernel </a:t>
            </a:r>
            <a:r>
              <a:rPr lang="hu-HU" sz="3600" dirty="0" err="1">
                <a:solidFill>
                  <a:srgbClr val="1E1E1C"/>
                </a:solidFill>
              </a:rPr>
              <a:t>based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matching</a:t>
            </a:r>
            <a:r>
              <a:rPr lang="hu-HU" sz="3600" dirty="0">
                <a:solidFill>
                  <a:srgbClr val="1E1E1C"/>
                </a:solidFill>
              </a:rPr>
              <a:t>, </a:t>
            </a:r>
            <a:r>
              <a:rPr lang="hu-HU" sz="3600" dirty="0" err="1">
                <a:solidFill>
                  <a:srgbClr val="1E1E1C"/>
                </a:solidFill>
              </a:rPr>
              <a:t>exact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matching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on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education</a:t>
            </a:r>
            <a:r>
              <a:rPr lang="hu-HU" sz="3600" dirty="0">
                <a:solidFill>
                  <a:srgbClr val="1E1E1C"/>
                </a:solidFill>
              </a:rPr>
              <a:t> and </a:t>
            </a:r>
            <a:r>
              <a:rPr lang="hu-HU" sz="3600" dirty="0" err="1">
                <a:solidFill>
                  <a:srgbClr val="1E1E1C"/>
                </a:solidFill>
              </a:rPr>
              <a:t>gender</a:t>
            </a: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r>
              <a:rPr lang="hu-HU" sz="3600" dirty="0" err="1">
                <a:solidFill>
                  <a:srgbClr val="1E1E1C"/>
                </a:solidFill>
              </a:rPr>
              <a:t>Imposing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common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support</a:t>
            </a:r>
            <a:endParaRPr lang="hu-HU" sz="3600" dirty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095" y="2005335"/>
            <a:ext cx="11211825" cy="8938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2" y="2005335"/>
            <a:ext cx="11908613" cy="89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69"/>
            <a:ext cx="20236640" cy="738664"/>
          </a:xfrm>
        </p:spPr>
        <p:txBody>
          <a:bodyPr/>
          <a:lstStyle/>
          <a:p>
            <a:r>
              <a:rPr lang="hu-HU" sz="4800" dirty="0"/>
              <a:t>PSM MATCHING: OUTCOMES ON 6 MONTHS HORIZON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777706"/>
            <a:ext cx="22479508" cy="10800271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sz="3600" dirty="0"/>
          </a:p>
          <a:p>
            <a:endParaRPr lang="hu-HU" sz="3600" dirty="0"/>
          </a:p>
          <a:p>
            <a:r>
              <a:rPr lang="hu-HU" sz="3600" dirty="0"/>
              <a:t>Job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increases</a:t>
            </a:r>
            <a:r>
              <a:rPr lang="hu-HU" sz="3600" dirty="0"/>
              <a:t> </a:t>
            </a:r>
            <a:r>
              <a:rPr lang="hu-HU" sz="3600" dirty="0" err="1"/>
              <a:t>probability</a:t>
            </a:r>
            <a:r>
              <a:rPr lang="hu-HU" sz="3600" dirty="0"/>
              <a:t> of being </a:t>
            </a:r>
            <a:r>
              <a:rPr lang="hu-HU" sz="3600" dirty="0" err="1"/>
              <a:t>employed</a:t>
            </a:r>
            <a:r>
              <a:rPr lang="hu-HU" sz="3600" dirty="0"/>
              <a:t> 6 </a:t>
            </a:r>
            <a:r>
              <a:rPr lang="hu-HU" sz="3600" dirty="0" err="1"/>
              <a:t>months</a:t>
            </a:r>
            <a:r>
              <a:rPr lang="hu-HU" sz="3600" dirty="0"/>
              <a:t> </a:t>
            </a:r>
            <a:r>
              <a:rPr lang="hu-HU" sz="3600" dirty="0" err="1"/>
              <a:t>after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programme and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days</a:t>
            </a:r>
            <a:r>
              <a:rPr lang="hu-HU" sz="3600" dirty="0"/>
              <a:t> </a:t>
            </a:r>
            <a:r>
              <a:rPr lang="hu-HU" sz="3600" dirty="0" err="1"/>
              <a:t>significantly</a:t>
            </a:r>
            <a:r>
              <a:rPr lang="hu-HU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works</a:t>
            </a:r>
            <a:r>
              <a:rPr lang="hu-HU" sz="3600" dirty="0"/>
              <a:t> </a:t>
            </a:r>
          </a:p>
          <a:p>
            <a:r>
              <a:rPr lang="hu-HU" sz="3600" dirty="0" err="1"/>
              <a:t>Smaller</a:t>
            </a:r>
            <a:r>
              <a:rPr lang="hu-HU" sz="3600" dirty="0"/>
              <a:t> </a:t>
            </a:r>
            <a:r>
              <a:rPr lang="hu-HU" sz="3600" dirty="0" err="1"/>
              <a:t>difference</a:t>
            </a:r>
            <a:r>
              <a:rPr lang="hu-HU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training</a:t>
            </a:r>
            <a:r>
              <a:rPr lang="hu-HU" sz="3600" dirty="0"/>
              <a:t> </a:t>
            </a:r>
            <a:r>
              <a:rPr lang="hu-HU" sz="3600" dirty="0" err="1"/>
              <a:t>programmes</a:t>
            </a:r>
            <a:r>
              <a:rPr lang="hu-HU" sz="3600" dirty="0"/>
              <a:t>, </a:t>
            </a:r>
            <a:r>
              <a:rPr lang="hu-HU" sz="3600" dirty="0" err="1"/>
              <a:t>significant</a:t>
            </a:r>
            <a:r>
              <a:rPr lang="hu-HU" sz="3600" dirty="0"/>
              <a:t> </a:t>
            </a:r>
            <a:r>
              <a:rPr lang="hu-HU" sz="3600" dirty="0" err="1"/>
              <a:t>only</a:t>
            </a:r>
            <a:r>
              <a:rPr lang="hu-HU" sz="3600" dirty="0"/>
              <a:t> in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days</a:t>
            </a:r>
            <a:endParaRPr lang="hu-HU" sz="3600" dirty="0"/>
          </a:p>
          <a:p>
            <a:r>
              <a:rPr lang="hu-HU" sz="3600" dirty="0"/>
              <a:t> </a:t>
            </a:r>
            <a:r>
              <a:rPr lang="hu-HU" sz="3600" dirty="0" err="1"/>
              <a:t>Significant</a:t>
            </a:r>
            <a:r>
              <a:rPr lang="hu-HU" sz="3600" dirty="0"/>
              <a:t> </a:t>
            </a:r>
            <a:r>
              <a:rPr lang="hu-HU" sz="3600" dirty="0" err="1"/>
              <a:t>effect</a:t>
            </a:r>
            <a:r>
              <a:rPr lang="hu-HU" sz="3600" dirty="0"/>
              <a:t>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minimum </a:t>
            </a:r>
            <a:r>
              <a:rPr lang="hu-HU" sz="3600" dirty="0" err="1"/>
              <a:t>wage</a:t>
            </a:r>
            <a:r>
              <a:rPr lang="hu-HU" sz="3600" dirty="0"/>
              <a:t>, </a:t>
            </a:r>
            <a:r>
              <a:rPr lang="hu-HU" sz="3600" dirty="0" err="1"/>
              <a:t>but</a:t>
            </a:r>
            <a:r>
              <a:rPr lang="hu-HU" sz="3600" dirty="0"/>
              <a:t> </a:t>
            </a:r>
            <a:r>
              <a:rPr lang="hu-HU" sz="3600" dirty="0" err="1"/>
              <a:t>only</a:t>
            </a:r>
            <a:r>
              <a:rPr lang="hu-HU" sz="3600" dirty="0"/>
              <a:t> </a:t>
            </a:r>
            <a:r>
              <a:rPr lang="hu-HU" sz="3600" dirty="0" err="1"/>
              <a:t>if</a:t>
            </a:r>
            <a:r>
              <a:rPr lang="hu-HU" sz="3600" dirty="0"/>
              <a:t> </a:t>
            </a:r>
            <a:r>
              <a:rPr lang="hu-HU" sz="3600" dirty="0" err="1"/>
              <a:t>exclude</a:t>
            </a:r>
            <a:r>
              <a:rPr lang="hu-HU" sz="3600" dirty="0"/>
              <a:t>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wages</a:t>
            </a:r>
            <a:r>
              <a:rPr lang="hu-HU" sz="3600" dirty="0"/>
              <a:t> (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pw</a:t>
            </a:r>
            <a:r>
              <a:rPr lang="hu-HU" sz="3600" dirty="0"/>
              <a:t>)</a:t>
            </a:r>
          </a:p>
          <a:p>
            <a:pPr marL="0" indent="0">
              <a:buNone/>
            </a:pPr>
            <a:r>
              <a:rPr lang="hu-HU" sz="3600" dirty="0"/>
              <a:t>→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improves</a:t>
            </a:r>
            <a:r>
              <a:rPr lang="hu-HU" sz="3600" dirty="0"/>
              <a:t> </a:t>
            </a:r>
            <a:r>
              <a:rPr lang="hu-HU" sz="3600" dirty="0" err="1"/>
              <a:t>employment</a:t>
            </a:r>
            <a:r>
              <a:rPr lang="hu-HU" sz="3600" dirty="0"/>
              <a:t> </a:t>
            </a:r>
            <a:r>
              <a:rPr lang="hu-HU" sz="3600" dirty="0" err="1"/>
              <a:t>prospects</a:t>
            </a:r>
            <a:r>
              <a:rPr lang="hu-HU" sz="3600" dirty="0"/>
              <a:t>, </a:t>
            </a:r>
            <a:r>
              <a:rPr lang="hu-HU" sz="3600" dirty="0" err="1"/>
              <a:t>but</a:t>
            </a:r>
            <a:r>
              <a:rPr lang="hu-HU" sz="3600" dirty="0"/>
              <a:t>   </a:t>
            </a:r>
            <a:r>
              <a:rPr lang="hu-HU" sz="3600" dirty="0" err="1"/>
              <a:t>does</a:t>
            </a:r>
            <a:r>
              <a:rPr lang="hu-HU" sz="3600" dirty="0"/>
              <a:t> </a:t>
            </a:r>
            <a:r>
              <a:rPr lang="hu-HU" sz="3600" dirty="0" err="1"/>
              <a:t>not</a:t>
            </a:r>
            <a:r>
              <a:rPr lang="hu-HU" sz="3600" dirty="0"/>
              <a:t>  </a:t>
            </a:r>
            <a:r>
              <a:rPr lang="hu-HU" sz="3600" dirty="0" err="1"/>
              <a:t>ensure</a:t>
            </a:r>
            <a:r>
              <a:rPr lang="hu-HU" sz="3600" dirty="0"/>
              <a:t> </a:t>
            </a:r>
            <a:r>
              <a:rPr lang="hu-HU" sz="3600" dirty="0" err="1"/>
              <a:t>signifiantly</a:t>
            </a:r>
            <a:r>
              <a:rPr lang="hu-HU" sz="3600" dirty="0"/>
              <a:t> </a:t>
            </a:r>
            <a:r>
              <a:rPr lang="hu-HU" sz="3600" dirty="0" err="1"/>
              <a:t>higher</a:t>
            </a:r>
            <a:r>
              <a:rPr lang="hu-HU" sz="3600" dirty="0"/>
              <a:t> </a:t>
            </a:r>
            <a:r>
              <a:rPr lang="hu-HU" sz="3600" dirty="0" err="1"/>
              <a:t>wages</a:t>
            </a:r>
            <a:r>
              <a:rPr lang="hu-HU" sz="3600" dirty="0"/>
              <a:t> </a:t>
            </a:r>
            <a:r>
              <a:rPr lang="hu-HU" sz="3600" dirty="0" err="1"/>
              <a:t>than</a:t>
            </a:r>
            <a:r>
              <a:rPr lang="hu-HU" sz="3600" dirty="0"/>
              <a:t>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</a:t>
            </a:r>
            <a:endParaRPr lang="hu-HU" sz="41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570603"/>
              </p:ext>
            </p:extLst>
          </p:nvPr>
        </p:nvGraphicFramePr>
        <p:xfrm>
          <a:off x="4552543" y="2451370"/>
          <a:ext cx="14977661" cy="750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3" imgW="6126750" imgH="2710690" progId="Word.Document.12">
                  <p:embed/>
                </p:oleObj>
              </mc:Choice>
              <mc:Fallback>
                <p:oleObj name="Document" r:id="rId3" imgW="6126750" imgH="2710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2543" y="2451370"/>
                        <a:ext cx="14977661" cy="7509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53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9"/>
            <a:ext cx="22945335" cy="1477328"/>
          </a:xfrm>
        </p:spPr>
        <p:txBody>
          <a:bodyPr/>
          <a:lstStyle/>
          <a:p>
            <a:r>
              <a:rPr lang="hu-HU" sz="4800" dirty="0"/>
              <a:t>INCENTIVE TO SELECT MORE EDUCATED JOBSEEKERS INTO THE PROGRAMME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5" y="3091543"/>
            <a:ext cx="21754889" cy="10331159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err="1"/>
              <a:t>Raw</a:t>
            </a:r>
            <a:r>
              <a:rPr lang="hu-HU" sz="2800" dirty="0"/>
              <a:t> </a:t>
            </a:r>
            <a:r>
              <a:rPr lang="hu-HU" sz="2800" dirty="0" err="1"/>
              <a:t>employment</a:t>
            </a:r>
            <a:r>
              <a:rPr lang="hu-HU" sz="2800" dirty="0"/>
              <a:t> </a:t>
            </a:r>
            <a:r>
              <a:rPr lang="hu-HU" sz="2800" dirty="0" err="1"/>
              <a:t>probability</a:t>
            </a:r>
            <a:r>
              <a:rPr lang="hu-HU" sz="2800" dirty="0"/>
              <a:t> 6 </a:t>
            </a:r>
            <a:r>
              <a:rPr lang="hu-HU" sz="2800" dirty="0" err="1"/>
              <a:t>months</a:t>
            </a:r>
            <a:r>
              <a:rPr lang="hu-HU" sz="2800" dirty="0"/>
              <a:t> </a:t>
            </a:r>
            <a:r>
              <a:rPr lang="hu-HU" sz="2800" dirty="0" err="1"/>
              <a:t>after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programme is an important monitoring </a:t>
            </a:r>
            <a:r>
              <a:rPr lang="hu-HU" sz="2800" dirty="0" err="1"/>
              <a:t>indicator</a:t>
            </a:r>
            <a:r>
              <a:rPr lang="hu-HU" sz="2800" dirty="0"/>
              <a:t> of </a:t>
            </a:r>
            <a:r>
              <a:rPr lang="hu-HU" sz="2800" dirty="0" err="1"/>
              <a:t>Youth</a:t>
            </a:r>
            <a:r>
              <a:rPr lang="hu-HU" sz="2800" dirty="0"/>
              <a:t> </a:t>
            </a:r>
            <a:r>
              <a:rPr lang="hu-HU" sz="2800" dirty="0" err="1"/>
              <a:t>Guarantee</a:t>
            </a:r>
            <a:r>
              <a:rPr lang="hu-HU" sz="2800" dirty="0"/>
              <a:t> </a:t>
            </a:r>
            <a:r>
              <a:rPr lang="hu-HU" sz="2800" dirty="0" err="1"/>
              <a:t>programmes</a:t>
            </a: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It is </a:t>
            </a:r>
            <a:r>
              <a:rPr lang="hu-HU" sz="2800" dirty="0" err="1"/>
              <a:t>higher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better</a:t>
            </a:r>
            <a:r>
              <a:rPr lang="hu-HU" sz="2800" dirty="0"/>
              <a:t> </a:t>
            </a:r>
            <a:r>
              <a:rPr lang="hu-HU" sz="2800" dirty="0" err="1"/>
              <a:t>educated</a:t>
            </a:r>
            <a:r>
              <a:rPr lang="hu-HU" sz="2800" dirty="0"/>
              <a:t>  </a:t>
            </a:r>
            <a:r>
              <a:rPr lang="hu-HU" sz="2800" dirty="0" err="1"/>
              <a:t>participants</a:t>
            </a: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err="1"/>
              <a:t>However</a:t>
            </a:r>
            <a:r>
              <a:rPr lang="hu-HU" sz="2800" dirty="0"/>
              <a:t>, </a:t>
            </a:r>
            <a:r>
              <a:rPr lang="hu-HU" sz="2800" dirty="0" err="1"/>
              <a:t>impact</a:t>
            </a:r>
            <a:r>
              <a:rPr lang="hu-HU" sz="2800" dirty="0"/>
              <a:t> (ATT) is </a:t>
            </a:r>
            <a:r>
              <a:rPr lang="hu-HU" sz="2800" dirty="0" err="1"/>
              <a:t>comparable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lower</a:t>
            </a:r>
            <a:r>
              <a:rPr lang="hu-HU" sz="2800" dirty="0"/>
              <a:t> and </a:t>
            </a:r>
            <a:r>
              <a:rPr lang="hu-HU" sz="2800" dirty="0" err="1"/>
              <a:t>higher</a:t>
            </a:r>
            <a:r>
              <a:rPr lang="hu-HU" sz="2800" dirty="0"/>
              <a:t> </a:t>
            </a:r>
            <a:r>
              <a:rPr lang="hu-HU" sz="2800" dirty="0" err="1"/>
              <a:t>educated</a:t>
            </a:r>
            <a:r>
              <a:rPr lang="hu-HU" sz="2800" dirty="0"/>
              <a:t> → </a:t>
            </a:r>
            <a:r>
              <a:rPr lang="hu-HU" sz="2800" dirty="0" err="1"/>
              <a:t>different</a:t>
            </a:r>
            <a:r>
              <a:rPr lang="hu-HU" sz="2800" dirty="0"/>
              <a:t> </a:t>
            </a:r>
            <a:r>
              <a:rPr lang="hu-HU" sz="2800" dirty="0" err="1"/>
              <a:t>indicators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level</a:t>
            </a:r>
            <a:r>
              <a:rPr lang="hu-HU" sz="2800" dirty="0"/>
              <a:t> of </a:t>
            </a:r>
            <a:r>
              <a:rPr lang="hu-HU" sz="2800" dirty="0" err="1"/>
              <a:t>education</a:t>
            </a:r>
            <a:r>
              <a:rPr lang="hu-HU" sz="2800" dirty="0"/>
              <a:t> </a:t>
            </a:r>
            <a:r>
              <a:rPr lang="hu-HU" sz="2800" dirty="0" err="1"/>
              <a:t>might</a:t>
            </a:r>
            <a:r>
              <a:rPr lang="hu-HU" sz="2800" dirty="0"/>
              <a:t> </a:t>
            </a:r>
            <a:r>
              <a:rPr lang="hu-HU" sz="2800" dirty="0" err="1"/>
              <a:t>help</a:t>
            </a: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64" y="2374668"/>
            <a:ext cx="17701404" cy="80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2747096" cy="738664"/>
          </a:xfrm>
        </p:spPr>
        <p:txBody>
          <a:bodyPr/>
          <a:lstStyle/>
          <a:p>
            <a:r>
              <a:rPr lang="hu-HU" sz="4800" dirty="0"/>
              <a:t>MATCHING RESULTS: 6 vs. 12 MONTHS: THE IMPACT DIMINISHES WITH TIME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3091543"/>
            <a:ext cx="22747096" cy="10481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en-GB" sz="2300" dirty="0"/>
              <a:t>Table shows estimates of average treatment effects on the treated. The underlying matching algorithm is </a:t>
            </a:r>
            <a:r>
              <a:rPr lang="en-GB" sz="2300" dirty="0" err="1"/>
              <a:t>Epanechnikov</a:t>
            </a:r>
            <a:r>
              <a:rPr lang="en-GB" sz="2300" dirty="0"/>
              <a:t> kernel propensity score matching combined with exact matching on gender and level of education, with replacement. Bandwidth is calculated with a pair-matching based algorithm following the proposal of Huber et al. (2015). Standard errors in parentheses.</a:t>
            </a:r>
            <a:r>
              <a:rPr lang="en-GB" sz="2300" baseline="30000" dirty="0"/>
              <a:t>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0.1, </a:t>
            </a:r>
            <a:r>
              <a:rPr lang="en-GB" sz="2300" baseline="30000" dirty="0"/>
              <a:t>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0.05, </a:t>
            </a:r>
            <a:r>
              <a:rPr lang="en-GB" sz="2300" baseline="30000" dirty="0"/>
              <a:t>***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0.01</a:t>
            </a:r>
          </a:p>
          <a:p>
            <a:endParaRPr lang="hu-HU" sz="23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95" y="2467155"/>
            <a:ext cx="16754190" cy="106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3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40"/>
            <a:ext cx="21197278" cy="1477328"/>
          </a:xfrm>
        </p:spPr>
        <p:txBody>
          <a:bodyPr/>
          <a:lstStyle/>
          <a:p>
            <a:r>
              <a:rPr lang="hu-HU" sz="4800" dirty="0"/>
              <a:t>DOES JOB TRIAL PROMOTE LONG TERM WORK RELATIONS?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60320"/>
            <a:ext cx="22020238" cy="971920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Indication</a:t>
            </a:r>
            <a:r>
              <a:rPr lang="hu-HU" sz="3600" dirty="0"/>
              <a:t> of </a:t>
            </a:r>
            <a:r>
              <a:rPr lang="hu-HU" sz="3600" dirty="0" err="1"/>
              <a:t>using</a:t>
            </a:r>
            <a:r>
              <a:rPr lang="hu-HU" sz="3600" dirty="0"/>
              <a:t> 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short</a:t>
            </a:r>
            <a:r>
              <a:rPr lang="hu-HU" sz="3600" dirty="0"/>
              <a:t> </a:t>
            </a:r>
            <a:r>
              <a:rPr lang="hu-HU" sz="3600" dirty="0" err="1"/>
              <a:t>term</a:t>
            </a:r>
            <a:r>
              <a:rPr lang="hu-HU" sz="3600" dirty="0"/>
              <a:t>, </a:t>
            </a:r>
            <a:r>
              <a:rPr lang="hu-HU" sz="3600" dirty="0" err="1"/>
              <a:t>seasonal</a:t>
            </a:r>
            <a:r>
              <a:rPr lang="hu-HU" sz="3600" dirty="0"/>
              <a:t> </a:t>
            </a:r>
            <a:r>
              <a:rPr lang="hu-HU" sz="3600" dirty="0" err="1"/>
              <a:t>work</a:t>
            </a:r>
            <a:r>
              <a:rPr lang="hu-HU" sz="3600" dirty="0"/>
              <a:t> 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Industry</a:t>
            </a:r>
            <a:r>
              <a:rPr lang="hu-HU" sz="3600" dirty="0"/>
              <a:t> </a:t>
            </a:r>
            <a:r>
              <a:rPr lang="hu-HU" sz="3600" dirty="0" err="1"/>
              <a:t>breakdown</a:t>
            </a:r>
            <a:r>
              <a:rPr lang="hu-HU" sz="3600" dirty="0"/>
              <a:t>: </a:t>
            </a:r>
            <a:r>
              <a:rPr lang="hu-HU" sz="3600" dirty="0" err="1"/>
              <a:t>accommodation</a:t>
            </a:r>
            <a:r>
              <a:rPr lang="hu-HU" sz="3600" dirty="0"/>
              <a:t> and </a:t>
            </a:r>
            <a:r>
              <a:rPr lang="hu-HU" sz="3600" dirty="0" err="1"/>
              <a:t>food</a:t>
            </a:r>
            <a:r>
              <a:rPr lang="hu-HU" sz="3600" dirty="0"/>
              <a:t> </a:t>
            </a:r>
            <a:r>
              <a:rPr lang="hu-HU" sz="3600" dirty="0" err="1"/>
              <a:t>services</a:t>
            </a:r>
            <a:r>
              <a:rPr lang="hu-HU" sz="3600" dirty="0"/>
              <a:t> </a:t>
            </a:r>
            <a:r>
              <a:rPr lang="hu-HU" sz="3600" dirty="0" err="1"/>
              <a:t>have</a:t>
            </a:r>
            <a:r>
              <a:rPr lang="hu-HU" sz="3600" dirty="0"/>
              <a:t> </a:t>
            </a:r>
            <a:r>
              <a:rPr lang="hu-HU" sz="3600" dirty="0" err="1"/>
              <a:t>higher</a:t>
            </a:r>
            <a:r>
              <a:rPr lang="hu-HU" sz="3600" dirty="0"/>
              <a:t> </a:t>
            </a:r>
            <a:r>
              <a:rPr lang="hu-HU" sz="3600" dirty="0" err="1"/>
              <a:t>share</a:t>
            </a:r>
            <a:r>
              <a:rPr lang="hu-HU" sz="3600" dirty="0"/>
              <a:t> in </a:t>
            </a:r>
            <a:r>
              <a:rPr lang="hu-HU" sz="3600" dirty="0" err="1"/>
              <a:t>firms</a:t>
            </a:r>
            <a:r>
              <a:rPr lang="hu-HU" sz="3600" dirty="0"/>
              <a:t> </a:t>
            </a:r>
            <a:r>
              <a:rPr lang="hu-HU" sz="3600" dirty="0" err="1"/>
              <a:t>employing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than</a:t>
            </a:r>
            <a:r>
              <a:rPr lang="hu-HU" sz="3600" dirty="0"/>
              <a:t> </a:t>
            </a:r>
            <a:r>
              <a:rPr lang="hu-HU" sz="3600" dirty="0" err="1"/>
              <a:t>all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r>
              <a:rPr lang="hu-HU" sz="3600" dirty="0"/>
              <a:t> (15 </a:t>
            </a:r>
            <a:r>
              <a:rPr lang="hu-HU" sz="3600" dirty="0" err="1"/>
              <a:t>vs</a:t>
            </a:r>
            <a:r>
              <a:rPr lang="hu-HU" sz="3600" dirty="0"/>
              <a:t> 5%)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Job </a:t>
            </a:r>
            <a:r>
              <a:rPr lang="hu-HU" sz="3600" dirty="0" err="1"/>
              <a:t>breakdown</a:t>
            </a:r>
            <a:r>
              <a:rPr lang="hu-HU" sz="3600" dirty="0"/>
              <a:t>: </a:t>
            </a:r>
            <a:r>
              <a:rPr lang="hu-HU" sz="3600" dirty="0" err="1"/>
              <a:t>commercial</a:t>
            </a:r>
            <a:r>
              <a:rPr lang="hu-HU" sz="3600" dirty="0"/>
              <a:t> and </a:t>
            </a:r>
            <a:r>
              <a:rPr lang="hu-HU" sz="3600" dirty="0" err="1"/>
              <a:t>catering</a:t>
            </a:r>
            <a:r>
              <a:rPr lang="hu-HU" sz="3600" dirty="0"/>
              <a:t> </a:t>
            </a:r>
            <a:r>
              <a:rPr lang="hu-HU" sz="3600" dirty="0" err="1"/>
              <a:t>occupations</a:t>
            </a:r>
            <a:r>
              <a:rPr lang="hu-HU" sz="3600" dirty="0"/>
              <a:t> </a:t>
            </a:r>
            <a:r>
              <a:rPr lang="hu-HU" sz="3600" dirty="0" err="1"/>
              <a:t>have</a:t>
            </a:r>
            <a:r>
              <a:rPr lang="hu-HU" sz="3600" dirty="0"/>
              <a:t> </a:t>
            </a:r>
            <a:r>
              <a:rPr lang="hu-HU" sz="3600" dirty="0" err="1"/>
              <a:t>higher</a:t>
            </a:r>
            <a:r>
              <a:rPr lang="hu-HU" sz="3600" dirty="0"/>
              <a:t> </a:t>
            </a:r>
            <a:r>
              <a:rPr lang="hu-HU" sz="3600" dirty="0" err="1"/>
              <a:t>share</a:t>
            </a:r>
            <a:r>
              <a:rPr lang="hu-HU" sz="3600" dirty="0"/>
              <a:t> in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than</a:t>
            </a:r>
            <a:r>
              <a:rPr lang="hu-HU" sz="3600" dirty="0"/>
              <a:t> 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hu-HU" sz="3600" dirty="0" err="1"/>
              <a:t>all</a:t>
            </a:r>
            <a:r>
              <a:rPr lang="hu-HU" sz="3600" dirty="0"/>
              <a:t> 20-25 </a:t>
            </a:r>
            <a:r>
              <a:rPr lang="hu-HU" sz="3600" dirty="0" err="1"/>
              <a:t>years</a:t>
            </a:r>
            <a:r>
              <a:rPr lang="hu-HU" sz="3600" dirty="0"/>
              <a:t> old </a:t>
            </a:r>
            <a:r>
              <a:rPr lang="hu-HU" sz="3600" dirty="0" err="1"/>
              <a:t>employed</a:t>
            </a:r>
            <a:r>
              <a:rPr lang="hu-HU" sz="3600" dirty="0"/>
              <a:t> (24 </a:t>
            </a:r>
            <a:r>
              <a:rPr lang="hu-HU" sz="3600" dirty="0" err="1"/>
              <a:t>vs</a:t>
            </a:r>
            <a:r>
              <a:rPr lang="hu-HU" sz="3600" dirty="0"/>
              <a:t> 15%)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Some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r>
              <a:rPr lang="hu-HU" sz="3600" dirty="0"/>
              <a:t>  </a:t>
            </a:r>
            <a:r>
              <a:rPr lang="hu-HU" sz="3600" dirty="0" err="1"/>
              <a:t>misuse</a:t>
            </a:r>
            <a:r>
              <a:rPr lang="hu-HU" sz="3600" dirty="0"/>
              <a:t> 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of </a:t>
            </a:r>
            <a:r>
              <a:rPr lang="hu-HU" sz="3600" dirty="0" err="1"/>
              <a:t>those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workplace</a:t>
            </a:r>
            <a:r>
              <a:rPr lang="hu-HU" sz="3600" dirty="0"/>
              <a:t> </a:t>
            </a:r>
            <a:r>
              <a:rPr lang="hu-HU" sz="3600" dirty="0" err="1"/>
              <a:t>where</a:t>
            </a:r>
            <a:r>
              <a:rPr lang="hu-HU" sz="3600" dirty="0"/>
              <a:t> </a:t>
            </a:r>
            <a:r>
              <a:rPr lang="hu-HU" sz="3600" dirty="0" err="1"/>
              <a:t>received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, 12%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temporary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r>
              <a:rPr lang="hu-HU" sz="3600" dirty="0"/>
              <a:t> and 8%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endParaRPr lang="hu-HU" sz="36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Of those who </a:t>
            </a:r>
            <a:r>
              <a:rPr lang="hu-HU" sz="3600" dirty="0" err="1"/>
              <a:t>employed</a:t>
            </a:r>
            <a:r>
              <a:rPr lang="en-GB" sz="3600" dirty="0"/>
              <a:t> after the programme, 4</a:t>
            </a:r>
            <a:r>
              <a:rPr lang="hu-HU" sz="3600" dirty="0"/>
              <a:t>0</a:t>
            </a:r>
            <a:r>
              <a:rPr lang="en-GB" sz="3600" dirty="0"/>
              <a:t>% works at the same firm where received the subsidy</a:t>
            </a:r>
            <a:r>
              <a:rPr lang="hu-HU" sz="3600" dirty="0"/>
              <a:t>  6 </a:t>
            </a:r>
            <a:r>
              <a:rPr lang="hu-HU" sz="3600" dirty="0" err="1"/>
              <a:t>months</a:t>
            </a:r>
            <a:r>
              <a:rPr lang="hu-HU" sz="3600" dirty="0"/>
              <a:t>, 30% 12 </a:t>
            </a:r>
            <a:r>
              <a:rPr lang="hu-HU" sz="3600" dirty="0" err="1"/>
              <a:t>months</a:t>
            </a:r>
            <a:r>
              <a:rPr lang="hu-HU" sz="3600" dirty="0"/>
              <a:t> </a:t>
            </a:r>
            <a:r>
              <a:rPr lang="hu-HU" sz="3600" dirty="0" err="1"/>
              <a:t>after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programme (67% </a:t>
            </a:r>
            <a:r>
              <a:rPr lang="hu-HU" sz="3600" dirty="0" err="1"/>
              <a:t>if</a:t>
            </a:r>
            <a:r>
              <a:rPr lang="hu-HU" sz="3600" dirty="0"/>
              <a:t> </a:t>
            </a:r>
            <a:r>
              <a:rPr lang="hu-HU" sz="3600" dirty="0" err="1"/>
              <a:t>including</a:t>
            </a:r>
            <a:r>
              <a:rPr lang="hu-HU" sz="3600" dirty="0"/>
              <a:t> </a:t>
            </a:r>
            <a:r>
              <a:rPr lang="hu-HU" sz="3600" dirty="0" err="1"/>
              <a:t>subsequent</a:t>
            </a:r>
            <a:r>
              <a:rPr lang="hu-HU" sz="3600" dirty="0"/>
              <a:t>  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)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</a:pPr>
            <a:endParaRPr lang="en-GB" sz="3600" dirty="0"/>
          </a:p>
          <a:p>
            <a:pPr lvl="1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7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1047523" cy="738664"/>
          </a:xfrm>
        </p:spPr>
        <p:txBody>
          <a:bodyPr/>
          <a:lstStyle/>
          <a:p>
            <a:r>
              <a:rPr lang="hu-HU" sz="4800" dirty="0"/>
              <a:t>PARTICIPANTS STAYING AT THE FIRM HAVE BETTER OUTCOMES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              </a:t>
            </a:r>
            <a:r>
              <a:rPr lang="hu-HU" i="1" dirty="0" err="1"/>
              <a:t>Wage</a:t>
            </a:r>
            <a:r>
              <a:rPr lang="hu-HU" i="1" dirty="0"/>
              <a:t>/</a:t>
            </a:r>
            <a:r>
              <a:rPr lang="hu-HU" i="1" dirty="0" err="1"/>
              <a:t>average</a:t>
            </a:r>
            <a:r>
              <a:rPr lang="hu-HU" i="1" dirty="0"/>
              <a:t> </a:t>
            </a:r>
            <a:r>
              <a:rPr lang="hu-HU" i="1" dirty="0" err="1"/>
              <a:t>wage</a:t>
            </a:r>
            <a:r>
              <a:rPr lang="hu-HU" i="1" dirty="0"/>
              <a:t> of 20-25 </a:t>
            </a:r>
            <a:r>
              <a:rPr lang="hu-HU" i="1" dirty="0" err="1"/>
              <a:t>years</a:t>
            </a:r>
            <a:r>
              <a:rPr lang="hu-HU" i="1" dirty="0"/>
              <a:t> old                                                          </a:t>
            </a:r>
            <a:r>
              <a:rPr lang="hu-HU" i="1" dirty="0" err="1"/>
              <a:t>Employment</a:t>
            </a:r>
            <a:r>
              <a:rPr lang="hu-HU" i="1" dirty="0"/>
              <a:t> </a:t>
            </a:r>
            <a:r>
              <a:rPr lang="hu-HU" i="1" dirty="0" err="1"/>
              <a:t>rate</a:t>
            </a:r>
            <a:r>
              <a:rPr lang="hu-HU" i="1" dirty="0"/>
              <a:t> </a:t>
            </a:r>
          </a:p>
          <a:p>
            <a:endParaRPr lang="hu-HU" i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6" y="3708655"/>
            <a:ext cx="9488126" cy="7516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143" y="3708656"/>
            <a:ext cx="10334957" cy="75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 CONCLUSIONS</a:t>
            </a:r>
            <a:endParaRPr lang="en-GB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32304"/>
            <a:ext cx="22545545" cy="1128210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4000" dirty="0"/>
              <a:t>Clear sign of „cream skimming”: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programme </a:t>
            </a:r>
            <a:r>
              <a:rPr lang="hu-HU" sz="4000" dirty="0" err="1"/>
              <a:t>does</a:t>
            </a:r>
            <a:r>
              <a:rPr lang="hu-HU" sz="4000" dirty="0"/>
              <a:t> </a:t>
            </a:r>
            <a:r>
              <a:rPr lang="hu-HU" sz="4000" dirty="0" err="1"/>
              <a:t>not</a:t>
            </a:r>
            <a:r>
              <a:rPr lang="hu-HU" sz="4000" dirty="0"/>
              <a:t> </a:t>
            </a:r>
            <a:r>
              <a:rPr lang="hu-HU" sz="4000" dirty="0" err="1"/>
              <a:t>reach</a:t>
            </a:r>
            <a:r>
              <a:rPr lang="hu-HU" sz="4000" dirty="0"/>
              <a:t> </a:t>
            </a:r>
            <a:r>
              <a:rPr lang="hu-HU" sz="4000" dirty="0" err="1"/>
              <a:t>those</a:t>
            </a:r>
            <a:r>
              <a:rPr lang="hu-HU" sz="4000" dirty="0"/>
              <a:t> </a:t>
            </a:r>
            <a:r>
              <a:rPr lang="hu-HU" sz="4000" dirty="0" err="1"/>
              <a:t>who</a:t>
            </a:r>
            <a:r>
              <a:rPr lang="hu-HU" sz="4000" dirty="0"/>
              <a:t> </a:t>
            </a:r>
            <a:r>
              <a:rPr lang="hu-HU" sz="4000" dirty="0" err="1"/>
              <a:t>need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help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most</a:t>
            </a:r>
            <a:endParaRPr lang="en-GB" sz="4000" dirty="0"/>
          </a:p>
          <a:p>
            <a:pPr>
              <a:buClr>
                <a:srgbClr val="B81639"/>
              </a:buClr>
            </a:pPr>
            <a:r>
              <a:rPr lang="en-GB" sz="4000" dirty="0"/>
              <a:t>Participation in job trial </a:t>
            </a:r>
            <a:r>
              <a:rPr lang="hu-HU" sz="4000" dirty="0" err="1"/>
              <a:t>improves</a:t>
            </a:r>
            <a:r>
              <a:rPr lang="hu-HU" sz="4000" dirty="0"/>
              <a:t> </a:t>
            </a:r>
            <a:r>
              <a:rPr lang="hu-HU" sz="4000" dirty="0" err="1"/>
              <a:t>labour</a:t>
            </a:r>
            <a:r>
              <a:rPr lang="hu-HU" sz="4000" dirty="0"/>
              <a:t> market </a:t>
            </a:r>
            <a:r>
              <a:rPr lang="hu-HU" sz="4000" dirty="0" err="1"/>
              <a:t>outcomes</a:t>
            </a:r>
            <a:r>
              <a:rPr lang="en-GB" sz="4000" dirty="0"/>
              <a:t>  6 months after the program</a:t>
            </a:r>
            <a:r>
              <a:rPr lang="hu-HU" sz="4000" dirty="0"/>
              <a:t>me</a:t>
            </a:r>
            <a:r>
              <a:rPr lang="en-GB" sz="4000" dirty="0"/>
              <a:t> </a:t>
            </a:r>
            <a:r>
              <a:rPr lang="hu-HU" sz="4000" dirty="0" err="1"/>
              <a:t>compared</a:t>
            </a:r>
            <a:r>
              <a:rPr lang="hu-HU" sz="4000" dirty="0"/>
              <a:t> </a:t>
            </a:r>
            <a:r>
              <a:rPr lang="hu-HU" sz="4000" dirty="0" err="1"/>
              <a:t>to</a:t>
            </a:r>
            <a:r>
              <a:rPr lang="hu-HU" sz="4000" dirty="0"/>
              <a:t> </a:t>
            </a:r>
            <a:r>
              <a:rPr lang="en-GB" sz="4000" dirty="0"/>
              <a:t>public work</a:t>
            </a:r>
            <a:r>
              <a:rPr lang="hu-HU" sz="4000" dirty="0"/>
              <a:t>s </a:t>
            </a:r>
            <a:r>
              <a:rPr lang="hu-HU" sz="4000" dirty="0" err="1"/>
              <a:t>participants</a:t>
            </a:r>
            <a:r>
              <a:rPr lang="hu-HU" sz="4000" dirty="0"/>
              <a:t> </a:t>
            </a:r>
            <a:r>
              <a:rPr lang="hu-HU" sz="4000" dirty="0" err="1"/>
              <a:t>significantly</a:t>
            </a:r>
            <a:r>
              <a:rPr lang="hu-HU" sz="4000" dirty="0"/>
              <a:t> , </a:t>
            </a:r>
            <a:r>
              <a:rPr lang="en-GB" sz="4000" dirty="0"/>
              <a:t> </a:t>
            </a:r>
            <a:r>
              <a:rPr lang="hu-HU" sz="4000" dirty="0" err="1"/>
              <a:t>smaller</a:t>
            </a:r>
            <a:r>
              <a:rPr lang="en-GB" sz="4000" dirty="0"/>
              <a:t> difference compared to training participant</a:t>
            </a:r>
            <a:r>
              <a:rPr lang="hu-HU" sz="4000" dirty="0"/>
              <a:t>s</a:t>
            </a:r>
          </a:p>
          <a:p>
            <a:pPr>
              <a:buClr>
                <a:srgbClr val="B81639"/>
              </a:buClr>
            </a:pPr>
            <a:r>
              <a:rPr lang="hu-HU" sz="4000" dirty="0"/>
              <a:t>The </a:t>
            </a:r>
            <a:r>
              <a:rPr lang="hu-HU" sz="4000" dirty="0" err="1"/>
              <a:t>impact</a:t>
            </a:r>
            <a:r>
              <a:rPr lang="hu-HU" sz="4000" dirty="0"/>
              <a:t> </a:t>
            </a:r>
            <a:r>
              <a:rPr lang="hu-HU" sz="4000" dirty="0" err="1"/>
              <a:t>weakens</a:t>
            </a:r>
            <a:r>
              <a:rPr lang="hu-HU" sz="4000" dirty="0"/>
              <a:t> </a:t>
            </a:r>
            <a:r>
              <a:rPr lang="hu-HU" sz="4000" dirty="0" err="1"/>
              <a:t>on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12 </a:t>
            </a:r>
            <a:r>
              <a:rPr lang="hu-HU" sz="4000" dirty="0" err="1"/>
              <a:t>months</a:t>
            </a:r>
            <a:r>
              <a:rPr lang="hu-HU" sz="4000" dirty="0"/>
              <a:t> </a:t>
            </a:r>
            <a:r>
              <a:rPr lang="hu-HU" sz="4000" dirty="0" err="1"/>
              <a:t>horizon</a:t>
            </a:r>
            <a:r>
              <a:rPr lang="hu-HU" sz="4000" dirty="0"/>
              <a:t> </a:t>
            </a:r>
          </a:p>
          <a:p>
            <a:pPr>
              <a:buClr>
                <a:srgbClr val="B81639"/>
              </a:buClr>
            </a:pPr>
            <a:r>
              <a:rPr lang="hu-HU" sz="4000" dirty="0"/>
              <a:t>A </a:t>
            </a:r>
            <a:r>
              <a:rPr lang="hu-HU" sz="4000" dirty="0" err="1"/>
              <a:t>potential</a:t>
            </a:r>
            <a:r>
              <a:rPr lang="hu-HU" sz="4000" dirty="0"/>
              <a:t> </a:t>
            </a:r>
            <a:r>
              <a:rPr lang="hu-HU" sz="4000" dirty="0" err="1"/>
              <a:t>explanation</a:t>
            </a:r>
            <a:r>
              <a:rPr lang="hu-HU" sz="4000" dirty="0"/>
              <a:t> </a:t>
            </a:r>
            <a:r>
              <a:rPr lang="hu-HU" sz="4000" dirty="0" err="1"/>
              <a:t>for</a:t>
            </a:r>
            <a:r>
              <a:rPr lang="hu-HU" sz="4000" dirty="0"/>
              <a:t> </a:t>
            </a:r>
            <a:r>
              <a:rPr lang="hu-HU" sz="4000" dirty="0" err="1"/>
              <a:t>cream</a:t>
            </a:r>
            <a:r>
              <a:rPr lang="hu-HU" sz="4000" dirty="0"/>
              <a:t> </a:t>
            </a:r>
            <a:r>
              <a:rPr lang="hu-HU" sz="4000" dirty="0" err="1"/>
              <a:t>skimming</a:t>
            </a:r>
            <a:r>
              <a:rPr lang="hu-HU" sz="4000" dirty="0"/>
              <a:t>: </a:t>
            </a:r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educated</a:t>
            </a:r>
            <a:r>
              <a:rPr lang="hu-HU" sz="4000" dirty="0"/>
              <a:t> </a:t>
            </a:r>
            <a:r>
              <a:rPr lang="hu-HU" sz="4000" dirty="0" err="1"/>
              <a:t>have</a:t>
            </a:r>
            <a:r>
              <a:rPr lang="hu-HU" sz="4000" dirty="0"/>
              <a:t> </a:t>
            </a:r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outcomes</a:t>
            </a:r>
            <a:endParaRPr lang="hu-HU" sz="4000" dirty="0"/>
          </a:p>
          <a:p>
            <a:pPr>
              <a:buClr>
                <a:srgbClr val="B81639"/>
              </a:buClr>
            </a:pPr>
            <a:r>
              <a:rPr lang="hu-HU" sz="4000" dirty="0" err="1"/>
              <a:t>but</a:t>
            </a:r>
            <a:r>
              <a:rPr lang="hu-HU" sz="4000" dirty="0"/>
              <a:t> 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i="1" dirty="0" err="1"/>
              <a:t>impact</a:t>
            </a:r>
            <a:r>
              <a:rPr lang="hu-HU" sz="4000" i="1" dirty="0"/>
              <a:t> </a:t>
            </a:r>
            <a:r>
              <a:rPr lang="hu-HU" sz="4000" dirty="0"/>
              <a:t>of </a:t>
            </a:r>
            <a:r>
              <a:rPr lang="hu-HU" sz="4000" dirty="0" err="1"/>
              <a:t>the</a:t>
            </a:r>
            <a:r>
              <a:rPr lang="hu-HU" sz="4000" dirty="0"/>
              <a:t> programme is </a:t>
            </a:r>
            <a:r>
              <a:rPr lang="hu-HU" sz="4000" dirty="0" err="1"/>
              <a:t>similar</a:t>
            </a:r>
            <a:r>
              <a:rPr lang="hu-HU" sz="4000" dirty="0"/>
              <a:t> </a:t>
            </a:r>
            <a:r>
              <a:rPr lang="hu-HU" sz="4000" dirty="0" err="1"/>
              <a:t>to</a:t>
            </a:r>
            <a:r>
              <a:rPr lang="hu-HU" sz="4000" dirty="0"/>
              <a:t> </a:t>
            </a:r>
            <a:r>
              <a:rPr lang="hu-HU" sz="4000" dirty="0" err="1"/>
              <a:t>lower</a:t>
            </a:r>
            <a:r>
              <a:rPr lang="hu-HU" sz="4000" dirty="0"/>
              <a:t> </a:t>
            </a:r>
            <a:r>
              <a:rPr lang="hu-HU" sz="4000" dirty="0" err="1"/>
              <a:t>educated</a:t>
            </a:r>
            <a:endParaRPr lang="hu-HU" sz="4000" dirty="0"/>
          </a:p>
          <a:p>
            <a:pPr>
              <a:buClr>
                <a:srgbClr val="B81639"/>
              </a:buClr>
            </a:pPr>
            <a:endParaRPr lang="hu-HU" sz="3600" dirty="0"/>
          </a:p>
          <a:p>
            <a:pPr>
              <a:buClr>
                <a:srgbClr val="B81639"/>
              </a:buClr>
            </a:pPr>
            <a:endParaRPr lang="hu-HU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4313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Thank you for your attention!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Budapest Institute for Policy Analysis</a:t>
            </a:r>
          </a:p>
          <a:p>
            <a:r>
              <a:rPr lang="pl-PL" dirty="0"/>
              <a:t>info@budapestistitute.eu</a:t>
            </a:r>
          </a:p>
        </p:txBody>
      </p:sp>
    </p:spTree>
    <p:extLst>
      <p:ext uri="{BB962C8B-B14F-4D97-AF65-F5344CB8AC3E}">
        <p14:creationId xmlns:p14="http://schemas.microsoft.com/office/powerpoint/2010/main" val="101576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8"/>
            <a:ext cx="16682557" cy="1477328"/>
          </a:xfrm>
        </p:spPr>
        <p:txBody>
          <a:bodyPr/>
          <a:lstStyle/>
          <a:p>
            <a:r>
              <a:rPr lang="hu-HU" sz="4800" dirty="0"/>
              <a:t>GENDER DIFFERENCES IN THE EFFECT OF THE JOB TRIAL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97199"/>
            <a:ext cx="21801328" cy="980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In </a:t>
            </a:r>
            <a:r>
              <a:rPr lang="hu-HU" sz="3200" dirty="0" err="1"/>
              <a:t>contrast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bulk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literature</a:t>
            </a:r>
            <a:r>
              <a:rPr lang="hu-HU" sz="3200" dirty="0"/>
              <a:t>,</a:t>
            </a:r>
          </a:p>
          <a:p>
            <a:pPr marL="0" indent="0">
              <a:buNone/>
            </a:pPr>
            <a:r>
              <a:rPr lang="hu-HU" sz="2400" dirty="0"/>
              <a:t>(</a:t>
            </a:r>
            <a:r>
              <a:rPr lang="hu-HU" sz="2400" dirty="0" err="1"/>
              <a:t>e.g</a:t>
            </a:r>
            <a:r>
              <a:rPr lang="hu-HU" sz="2400" dirty="0"/>
              <a:t>. </a:t>
            </a:r>
            <a:r>
              <a:rPr lang="hu-HU" sz="2400" dirty="0" err="1"/>
              <a:t>Bergemann</a:t>
            </a:r>
            <a:r>
              <a:rPr lang="hu-HU" sz="2400" dirty="0"/>
              <a:t> and </a:t>
            </a:r>
            <a:r>
              <a:rPr lang="hu-HU" sz="2400" dirty="0" err="1"/>
              <a:t>Bulk</a:t>
            </a:r>
            <a:r>
              <a:rPr lang="hu-HU" sz="2400" dirty="0"/>
              <a:t>, 2006, Kluve,2017, </a:t>
            </a:r>
            <a:r>
              <a:rPr lang="hu-HU" sz="2400" dirty="0" err="1"/>
              <a:t>Kluve,Card,Weber</a:t>
            </a:r>
            <a:r>
              <a:rPr lang="hu-HU" sz="2400" dirty="0"/>
              <a:t> 2015, </a:t>
            </a:r>
            <a:r>
              <a:rPr lang="en-GB" sz="2400" dirty="0" err="1"/>
              <a:t>Lechner</a:t>
            </a:r>
            <a:r>
              <a:rPr lang="en-GB" sz="2400" dirty="0"/>
              <a:t> </a:t>
            </a:r>
            <a:r>
              <a:rPr lang="hu-HU" sz="2400" dirty="0"/>
              <a:t>- </a:t>
            </a:r>
            <a:r>
              <a:rPr lang="en-GB" sz="2400" dirty="0" err="1"/>
              <a:t>Wiehler</a:t>
            </a:r>
            <a:r>
              <a:rPr lang="hu-HU" sz="2400" dirty="0"/>
              <a:t>,2011)</a:t>
            </a:r>
          </a:p>
          <a:p>
            <a:pPr marL="0" indent="0">
              <a:buNone/>
            </a:pP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employment</a:t>
            </a:r>
            <a:r>
              <a:rPr lang="hu-HU" sz="3200" dirty="0"/>
              <a:t> </a:t>
            </a:r>
            <a:r>
              <a:rPr lang="hu-HU" sz="3200" b="1" dirty="0" err="1"/>
              <a:t>effect</a:t>
            </a:r>
            <a:r>
              <a:rPr lang="hu-HU" sz="3200" b="1" dirty="0"/>
              <a:t> </a:t>
            </a:r>
            <a:r>
              <a:rPr lang="hu-HU" sz="3200" b="1" dirty="0" err="1"/>
              <a:t>on</a:t>
            </a:r>
            <a:r>
              <a:rPr lang="hu-HU" sz="3200" b="1" dirty="0"/>
              <a:t> </a:t>
            </a:r>
            <a:r>
              <a:rPr lang="hu-HU" sz="3200" b="1" dirty="0" err="1"/>
              <a:t>females</a:t>
            </a:r>
            <a:r>
              <a:rPr lang="hu-HU" sz="3200" b="1" dirty="0"/>
              <a:t> is </a:t>
            </a:r>
            <a:r>
              <a:rPr lang="hu-HU" sz="3200" b="1" dirty="0" err="1"/>
              <a:t>weaker</a:t>
            </a:r>
            <a:r>
              <a:rPr lang="hu-HU" sz="3200" b="1" dirty="0"/>
              <a:t> </a:t>
            </a:r>
            <a:r>
              <a:rPr lang="hu-HU" sz="3200" dirty="0" err="1"/>
              <a:t>than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males</a:t>
            </a:r>
            <a:r>
              <a:rPr lang="hu-HU" sz="3200" dirty="0"/>
              <a:t>  </a:t>
            </a:r>
            <a:r>
              <a:rPr lang="hu-HU" sz="3200" dirty="0" err="1"/>
              <a:t>compared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works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" y="5875506"/>
            <a:ext cx="8630212" cy="6927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6" y="5875507"/>
            <a:ext cx="7706807" cy="6927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963" y="5875505"/>
            <a:ext cx="7260144" cy="69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200325"/>
            <a:ext cx="16682557" cy="3231654"/>
          </a:xfrm>
        </p:spPr>
        <p:txBody>
          <a:bodyPr/>
          <a:lstStyle/>
          <a:p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r>
              <a:rPr lang="en-GB" sz="4800" dirty="0"/>
              <a:t>BACKGROUND AND MOTIVATION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089498"/>
            <a:ext cx="23156499" cy="119132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sz="51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u-HU" sz="51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5100" b="1" u="sng" dirty="0">
                <a:solidFill>
                  <a:srgbClr val="000000"/>
                </a:solidFill>
              </a:rPr>
              <a:t>T</a:t>
            </a:r>
            <a:r>
              <a:rPr lang="hu-HU" sz="5100" b="1" u="sng" dirty="0">
                <a:solidFill>
                  <a:srgbClr val="000000"/>
                </a:solidFill>
              </a:rPr>
              <a:t>h</a:t>
            </a:r>
            <a:r>
              <a:rPr lang="en-US" sz="5100" b="1" u="sng" dirty="0">
                <a:solidFill>
                  <a:srgbClr val="000000"/>
                </a:solidFill>
              </a:rPr>
              <a:t>e Youth Guarantee </a:t>
            </a:r>
            <a:r>
              <a:rPr lang="en-US" sz="5100" b="1" dirty="0">
                <a:solidFill>
                  <a:srgbClr val="000000"/>
                </a:solidFill>
              </a:rPr>
              <a:t>is </a:t>
            </a:r>
            <a:r>
              <a:rPr lang="en-US" sz="5100" dirty="0">
                <a:solidFill>
                  <a:srgbClr val="000000"/>
                </a:solidFill>
              </a:rPr>
              <a:t>a commitment by all Member States to ensure that all </a:t>
            </a:r>
            <a:r>
              <a:rPr lang="en-US" sz="5100" b="1" dirty="0">
                <a:solidFill>
                  <a:srgbClr val="000000"/>
                </a:solidFill>
              </a:rPr>
              <a:t>young people under the age of 25</a:t>
            </a:r>
            <a:r>
              <a:rPr lang="en-US" sz="5100" dirty="0">
                <a:solidFill>
                  <a:srgbClr val="000000"/>
                </a:solidFill>
              </a:rPr>
              <a:t> years receive 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en-US" sz="5100" dirty="0">
                <a:solidFill>
                  <a:srgbClr val="000000"/>
                </a:solidFill>
              </a:rPr>
              <a:t>a good quality offer of</a:t>
            </a:r>
            <a:r>
              <a:rPr lang="hu-HU" sz="5100" dirty="0">
                <a:solidFill>
                  <a:srgbClr val="000000"/>
                </a:solidFill>
              </a:rPr>
              <a:t> e</a:t>
            </a:r>
            <a:r>
              <a:rPr lang="en-US" sz="5100" dirty="0" err="1">
                <a:solidFill>
                  <a:srgbClr val="000000"/>
                </a:solidFill>
              </a:rPr>
              <a:t>mployment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 </a:t>
            </a:r>
            <a:r>
              <a:rPr lang="hu-HU" sz="5100" dirty="0" err="1">
                <a:solidFill>
                  <a:srgbClr val="000000"/>
                </a:solidFill>
              </a:rPr>
              <a:t>continued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education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apprenticeship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traineeship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>
                <a:solidFill>
                  <a:srgbClr val="000000"/>
                </a:solidFill>
              </a:rPr>
              <a:t>w</a:t>
            </a:r>
            <a:r>
              <a:rPr lang="en-US" sz="5100" dirty="0" err="1">
                <a:solidFill>
                  <a:srgbClr val="000000"/>
                </a:solidFill>
              </a:rPr>
              <a:t>ithin</a:t>
            </a:r>
            <a:r>
              <a:rPr lang="en-US" sz="5100" dirty="0">
                <a:solidFill>
                  <a:srgbClr val="000000"/>
                </a:solidFill>
              </a:rPr>
              <a:t> a </a:t>
            </a:r>
            <a:r>
              <a:rPr lang="hu-HU" sz="5100" dirty="0" err="1">
                <a:solidFill>
                  <a:srgbClr val="000000"/>
                </a:solidFill>
              </a:rPr>
              <a:t>short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period</a:t>
            </a:r>
            <a:r>
              <a:rPr lang="hu-HU" sz="5100" dirty="0">
                <a:solidFill>
                  <a:srgbClr val="000000"/>
                </a:solidFill>
              </a:rPr>
              <a:t> ( 4 </a:t>
            </a:r>
            <a:r>
              <a:rPr lang="en-US" sz="5100" dirty="0">
                <a:solidFill>
                  <a:srgbClr val="000000"/>
                </a:solidFill>
              </a:rPr>
              <a:t> months</a:t>
            </a:r>
            <a:r>
              <a:rPr lang="hu-HU" sz="5100" dirty="0">
                <a:solidFill>
                  <a:srgbClr val="000000"/>
                </a:solidFill>
              </a:rPr>
              <a:t>) </a:t>
            </a:r>
            <a:r>
              <a:rPr lang="en-US" sz="5100" dirty="0">
                <a:solidFill>
                  <a:srgbClr val="000000"/>
                </a:solidFill>
              </a:rPr>
              <a:t>of becoming unemployed or leaving formal education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 err="1">
                <a:solidFill>
                  <a:srgbClr val="000000"/>
                </a:solidFill>
              </a:rPr>
              <a:t>Priority</a:t>
            </a:r>
            <a:r>
              <a:rPr lang="hu-HU" sz="5100" dirty="0">
                <a:solidFill>
                  <a:srgbClr val="000000"/>
                </a:solidFill>
              </a:rPr>
              <a:t>: </a:t>
            </a:r>
            <a:r>
              <a:rPr lang="hu-HU" sz="5100" dirty="0" err="1">
                <a:solidFill>
                  <a:srgbClr val="000000"/>
                </a:solidFill>
              </a:rPr>
              <a:t>long-term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unemployed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vulnerable</a:t>
            </a:r>
            <a:r>
              <a:rPr lang="hu-HU" sz="5100" dirty="0">
                <a:solidFill>
                  <a:srgbClr val="000000"/>
                </a:solidFill>
              </a:rPr>
              <a:t> and </a:t>
            </a:r>
            <a:r>
              <a:rPr lang="hu-HU" sz="5100" dirty="0" err="1">
                <a:solidFill>
                  <a:srgbClr val="000000"/>
                </a:solidFill>
              </a:rPr>
              <a:t>socially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excluded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groups</a:t>
            </a:r>
            <a:endParaRPr lang="hu-HU" sz="5100" dirty="0">
              <a:solidFill>
                <a:srgbClr val="000000"/>
              </a:solidFill>
            </a:endParaRPr>
          </a:p>
          <a:p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 err="1">
                <a:solidFill>
                  <a:srgbClr val="000000"/>
                </a:solidFill>
              </a:rPr>
              <a:t>Supported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by</a:t>
            </a:r>
            <a:r>
              <a:rPr lang="hu-HU" sz="5100" dirty="0">
                <a:solidFill>
                  <a:srgbClr val="000000"/>
                </a:solidFill>
              </a:rPr>
              <a:t> EU </a:t>
            </a:r>
            <a:r>
              <a:rPr lang="hu-HU" sz="5100" dirty="0" err="1">
                <a:solidFill>
                  <a:srgbClr val="000000"/>
                </a:solidFill>
              </a:rPr>
              <a:t>financial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sources</a:t>
            </a:r>
            <a:r>
              <a:rPr lang="hu-HU" sz="51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hu-HU" sz="5100" dirty="0">
                <a:solidFill>
                  <a:srgbClr val="000000"/>
                </a:solidFill>
              </a:rPr>
              <a:t>Young </a:t>
            </a:r>
            <a:r>
              <a:rPr lang="hu-HU" sz="5100" dirty="0" err="1">
                <a:solidFill>
                  <a:srgbClr val="000000"/>
                </a:solidFill>
              </a:rPr>
              <a:t>Employment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Initiative</a:t>
            </a:r>
            <a:r>
              <a:rPr lang="hu-HU" sz="5100" dirty="0">
                <a:solidFill>
                  <a:srgbClr val="000000"/>
                </a:solidFill>
              </a:rPr>
              <a:t>, European </a:t>
            </a:r>
            <a:r>
              <a:rPr lang="hu-HU" sz="5100" dirty="0" err="1">
                <a:solidFill>
                  <a:srgbClr val="000000"/>
                </a:solidFill>
              </a:rPr>
              <a:t>Social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Fund</a:t>
            </a:r>
            <a:endParaRPr lang="hu-HU" sz="5100" dirty="0">
              <a:solidFill>
                <a:srgbClr val="000000"/>
              </a:solidFill>
            </a:endParaRPr>
          </a:p>
          <a:p>
            <a:pPr lvl="1"/>
            <a:r>
              <a:rPr lang="hu-HU" sz="5100" dirty="0">
                <a:solidFill>
                  <a:srgbClr val="000000"/>
                </a:solidFill>
              </a:rPr>
              <a:t>8,8 </a:t>
            </a:r>
            <a:r>
              <a:rPr lang="hu-HU" sz="5100" dirty="0" err="1">
                <a:solidFill>
                  <a:srgbClr val="000000"/>
                </a:solidFill>
              </a:rPr>
              <a:t>billion</a:t>
            </a:r>
            <a:r>
              <a:rPr lang="hu-HU" sz="5100" dirty="0">
                <a:solidFill>
                  <a:srgbClr val="000000"/>
                </a:solidFill>
              </a:rPr>
              <a:t> EUR </a:t>
            </a:r>
            <a:r>
              <a:rPr lang="hu-HU" sz="5100" dirty="0" err="1">
                <a:solidFill>
                  <a:srgbClr val="000000"/>
                </a:solidFill>
              </a:rPr>
              <a:t>for</a:t>
            </a:r>
            <a:r>
              <a:rPr lang="hu-HU" sz="5100" dirty="0">
                <a:solidFill>
                  <a:srgbClr val="000000"/>
                </a:solidFill>
              </a:rPr>
              <a:t> 2014-2020</a:t>
            </a:r>
          </a:p>
          <a:p>
            <a:pPr marL="868119" indent="-857250">
              <a:lnSpc>
                <a:spcPct val="120000"/>
              </a:lnSpc>
            </a:pPr>
            <a:endParaRPr lang="en-GB" sz="5100" dirty="0"/>
          </a:p>
          <a:p>
            <a:pPr marL="10869" indent="0">
              <a:lnSpc>
                <a:spcPct val="120000"/>
              </a:lnSpc>
              <a:buNone/>
            </a:pPr>
            <a:r>
              <a:rPr lang="hu-HU" sz="5100" dirty="0" err="1">
                <a:cs typeface="Calibri" panose="020F0502020204030204" pitchFamily="34" charset="0"/>
              </a:rPr>
              <a:t>Hungarian</a:t>
            </a:r>
            <a:r>
              <a:rPr lang="hu-HU" sz="5100" dirty="0">
                <a:cs typeface="Calibri" panose="020F0502020204030204" pitchFamily="34" charset="0"/>
              </a:rPr>
              <a:t> context: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>
                <a:cs typeface="Calibri" panose="020F0502020204030204" pitchFamily="34" charset="0"/>
              </a:rPr>
              <a:t>Young </a:t>
            </a:r>
            <a:r>
              <a:rPr lang="hu-HU" sz="5100" dirty="0" err="1">
                <a:cs typeface="Calibri" panose="020F0502020204030204" pitchFamily="34" charset="0"/>
              </a:rPr>
              <a:t>unemployment</a:t>
            </a:r>
            <a:r>
              <a:rPr lang="hu-HU" sz="5100" dirty="0">
                <a:cs typeface="Calibri" panose="020F0502020204030204" pitchFamily="34" charset="0"/>
              </a:rPr>
              <a:t> is </a:t>
            </a:r>
            <a:r>
              <a:rPr lang="hu-HU" sz="5100" dirty="0" err="1">
                <a:cs typeface="Calibri" panose="020F0502020204030204" pitchFamily="34" charset="0"/>
              </a:rPr>
              <a:t>not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high</a:t>
            </a:r>
            <a:r>
              <a:rPr lang="hu-HU" sz="5100" dirty="0">
                <a:cs typeface="Calibri" panose="020F0502020204030204" pitchFamily="34" charset="0"/>
              </a:rPr>
              <a:t>,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 err="1">
                <a:cs typeface="Calibri" panose="020F0502020204030204" pitchFamily="34" charset="0"/>
              </a:rPr>
              <a:t>But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high</a:t>
            </a:r>
            <a:r>
              <a:rPr lang="hu-HU" sz="5100" dirty="0">
                <a:cs typeface="Calibri" panose="020F0502020204030204" pitchFamily="34" charset="0"/>
              </a:rPr>
              <a:t> NEET  </a:t>
            </a:r>
            <a:r>
              <a:rPr lang="hu-HU" sz="5100" dirty="0" err="1">
                <a:cs typeface="Calibri" panose="020F0502020204030204" pitchFamily="34" charset="0"/>
              </a:rPr>
              <a:t>rate</a:t>
            </a:r>
            <a:r>
              <a:rPr lang="hu-HU" sz="5100" dirty="0">
                <a:cs typeface="Calibri" panose="020F0502020204030204" pitchFamily="34" charset="0"/>
              </a:rPr>
              <a:t> is an </a:t>
            </a:r>
            <a:r>
              <a:rPr lang="hu-HU" sz="5100" dirty="0" err="1">
                <a:cs typeface="Calibri" panose="020F0502020204030204" pitchFamily="34" charset="0"/>
              </a:rPr>
              <a:t>issue</a:t>
            </a:r>
            <a:r>
              <a:rPr lang="hu-HU" sz="5100" dirty="0">
                <a:cs typeface="Calibri" panose="020F0502020204030204" pitchFamily="34" charset="0"/>
              </a:rPr>
              <a:t>, </a:t>
            </a: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for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women</a:t>
            </a:r>
            <a:endParaRPr lang="hu-HU" sz="51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51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>
                <a:cs typeface="Calibri" panose="020F0502020204030204" pitchFamily="34" charset="0"/>
              </a:rPr>
              <a:t>NEET: </a:t>
            </a:r>
            <a:r>
              <a:rPr lang="hu-HU" sz="5400" dirty="0" err="1">
                <a:solidFill>
                  <a:srgbClr val="C00000"/>
                </a:solidFill>
              </a:rPr>
              <a:t>N</a:t>
            </a:r>
            <a:r>
              <a:rPr lang="hu-HU" sz="5400" dirty="0" err="1"/>
              <a:t>ot</a:t>
            </a:r>
            <a:r>
              <a:rPr lang="hu-HU" sz="5400" dirty="0"/>
              <a:t> in </a:t>
            </a:r>
            <a:r>
              <a:rPr lang="hu-HU" sz="5400" dirty="0">
                <a:solidFill>
                  <a:srgbClr val="C00000"/>
                </a:solidFill>
              </a:rPr>
              <a:t>E</a:t>
            </a:r>
            <a:r>
              <a:rPr lang="hu-HU" sz="5400" dirty="0"/>
              <a:t>ducation, </a:t>
            </a:r>
            <a:r>
              <a:rPr lang="hu-HU" sz="5400" dirty="0" err="1">
                <a:solidFill>
                  <a:srgbClr val="C00000"/>
                </a:solidFill>
              </a:rPr>
              <a:t>E</a:t>
            </a:r>
            <a:r>
              <a:rPr lang="hu-HU" sz="5400" dirty="0" err="1"/>
              <a:t>mployment</a:t>
            </a:r>
            <a:r>
              <a:rPr lang="hu-HU" sz="5400" dirty="0"/>
              <a:t> </a:t>
            </a:r>
            <a:r>
              <a:rPr lang="hu-HU" sz="5400" dirty="0" err="1"/>
              <a:t>or</a:t>
            </a:r>
            <a:r>
              <a:rPr lang="hu-HU" sz="5400" dirty="0"/>
              <a:t> </a:t>
            </a:r>
            <a:r>
              <a:rPr lang="hu-HU" sz="5400" dirty="0" err="1">
                <a:solidFill>
                  <a:srgbClr val="C00000"/>
                </a:solidFill>
              </a:rPr>
              <a:t>T</a:t>
            </a:r>
            <a:r>
              <a:rPr lang="hu-HU" sz="5400" dirty="0" err="1"/>
              <a:t>raining</a:t>
            </a:r>
            <a:endParaRPr lang="en-GB" sz="5100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583" y="5719863"/>
            <a:ext cx="11478637" cy="74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0"/>
            <a:ext cx="16682557" cy="738664"/>
          </a:xfrm>
        </p:spPr>
        <p:txBody>
          <a:bodyPr/>
          <a:lstStyle/>
          <a:p>
            <a:r>
              <a:rPr lang="hu-HU" sz="4800" dirty="0"/>
              <a:t>SELECTION OF FEMALES  AND FERTILITY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70672"/>
            <a:ext cx="8884277" cy="10679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200" dirty="0" err="1"/>
              <a:t>What</a:t>
            </a:r>
            <a:r>
              <a:rPr lang="hu-HU" sz="3200" dirty="0"/>
              <a:t> is </a:t>
            </a:r>
            <a:r>
              <a:rPr lang="hu-HU" sz="3200" dirty="0" err="1"/>
              <a:t>behind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gender</a:t>
            </a:r>
            <a:r>
              <a:rPr lang="hu-HU" sz="3200" dirty="0"/>
              <a:t> </a:t>
            </a:r>
            <a:r>
              <a:rPr lang="hu-HU" sz="3200" dirty="0" err="1"/>
              <a:t>differences</a:t>
            </a:r>
            <a:r>
              <a:rPr lang="hu-HU" sz="3200" dirty="0"/>
              <a:t>? </a:t>
            </a:r>
          </a:p>
          <a:p>
            <a:pPr marL="514350" indent="-514350">
              <a:buAutoNum type="arabicParenR"/>
            </a:pPr>
            <a:r>
              <a:rPr lang="hu-HU" sz="3200" b="1" dirty="0" err="1"/>
              <a:t>Selection</a:t>
            </a:r>
            <a:r>
              <a:rPr lang="hu-HU" sz="3200" b="1" dirty="0"/>
              <a:t> of most </a:t>
            </a:r>
            <a:r>
              <a:rPr lang="hu-HU" sz="3200" b="1" dirty="0" err="1"/>
              <a:t>employable</a:t>
            </a:r>
            <a:r>
              <a:rPr lang="hu-HU" sz="3200" b="1" dirty="0"/>
              <a:t> </a:t>
            </a:r>
            <a:r>
              <a:rPr lang="hu-HU" sz="3200" b="1" dirty="0" err="1"/>
              <a:t>unemployed</a:t>
            </a:r>
            <a:r>
              <a:rPr lang="hu-HU" sz="3200" b="1" dirty="0"/>
              <a:t>                                                    is </a:t>
            </a:r>
            <a:r>
              <a:rPr lang="hu-HU" sz="3200" b="1" dirty="0" err="1"/>
              <a:t>even</a:t>
            </a:r>
            <a:r>
              <a:rPr lang="hu-HU" sz="3200" b="1" dirty="0"/>
              <a:t> </a:t>
            </a:r>
            <a:r>
              <a:rPr lang="hu-HU" sz="3200" b="1" dirty="0" err="1"/>
              <a:t>stronger</a:t>
            </a:r>
            <a:r>
              <a:rPr lang="hu-HU" sz="3200" b="1" dirty="0"/>
              <a:t> in </a:t>
            </a:r>
            <a:r>
              <a:rPr lang="hu-HU" sz="3200" b="1" dirty="0" err="1"/>
              <a:t>case</a:t>
            </a:r>
            <a:r>
              <a:rPr lang="hu-HU" sz="3200" b="1" dirty="0"/>
              <a:t> of </a:t>
            </a:r>
            <a:r>
              <a:rPr lang="hu-HU" sz="3200" b="1" dirty="0" err="1"/>
              <a:t>women</a:t>
            </a:r>
            <a:r>
              <a:rPr lang="hu-HU" sz="3200" b="1" dirty="0"/>
              <a:t> </a:t>
            </a:r>
          </a:p>
          <a:p>
            <a:r>
              <a:rPr lang="hu-HU" sz="3200" dirty="0" err="1"/>
              <a:t>Female</a:t>
            </a:r>
            <a:r>
              <a:rPr lang="hu-HU" sz="3200" dirty="0"/>
              <a:t> </a:t>
            </a:r>
            <a:r>
              <a:rPr lang="hu-HU" sz="3200" dirty="0" err="1"/>
              <a:t>paricipants</a:t>
            </a:r>
            <a:r>
              <a:rPr lang="hu-HU" sz="3200" dirty="0"/>
              <a:t> </a:t>
            </a:r>
            <a:r>
              <a:rPr lang="hu-HU" sz="3200" dirty="0" err="1"/>
              <a:t>are</a:t>
            </a:r>
            <a:r>
              <a:rPr lang="hu-HU" sz="3200" dirty="0"/>
              <a:t> more </a:t>
            </a:r>
            <a:r>
              <a:rPr lang="hu-HU" sz="3200" dirty="0" err="1"/>
              <a:t>educated</a:t>
            </a:r>
            <a:r>
              <a:rPr lang="hu-HU" sz="3200" dirty="0"/>
              <a:t>, </a:t>
            </a:r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shorter</a:t>
            </a:r>
            <a:r>
              <a:rPr lang="hu-HU" sz="3200" dirty="0"/>
              <a:t> </a:t>
            </a:r>
            <a:r>
              <a:rPr lang="hu-HU" sz="3200" dirty="0" err="1"/>
              <a:t>unemployment</a:t>
            </a:r>
            <a:r>
              <a:rPr lang="hu-HU" sz="3200" dirty="0"/>
              <a:t> and NEET </a:t>
            </a:r>
            <a:r>
              <a:rPr lang="hu-HU" sz="3200" dirty="0" err="1"/>
              <a:t>history</a:t>
            </a:r>
            <a:r>
              <a:rPr lang="hu-HU" sz="3200" dirty="0"/>
              <a:t>, </a:t>
            </a:r>
            <a:r>
              <a:rPr lang="hu-HU" sz="3200" dirty="0" err="1"/>
              <a:t>even</a:t>
            </a:r>
            <a:r>
              <a:rPr lang="hu-HU" sz="3200" dirty="0"/>
              <a:t> </a:t>
            </a:r>
            <a:r>
              <a:rPr lang="hu-HU" sz="3200" dirty="0" err="1"/>
              <a:t>without</a:t>
            </a:r>
            <a:r>
              <a:rPr lang="hu-HU" sz="3200" dirty="0"/>
              <a:t> </a:t>
            </a:r>
            <a:r>
              <a:rPr lang="hu-HU" sz="3200" dirty="0" err="1"/>
              <a:t>maternity</a:t>
            </a:r>
            <a:r>
              <a:rPr lang="hu-HU" sz="3200" dirty="0"/>
              <a:t> </a:t>
            </a:r>
            <a:r>
              <a:rPr lang="hu-HU" sz="3200" dirty="0" err="1"/>
              <a:t>leave</a:t>
            </a:r>
            <a:r>
              <a:rPr lang="hu-HU" sz="3200" dirty="0"/>
              <a:t> </a:t>
            </a:r>
            <a:r>
              <a:rPr lang="hu-HU" sz="3200" dirty="0" err="1"/>
              <a:t>than</a:t>
            </a:r>
            <a:r>
              <a:rPr lang="hu-HU" sz="3200" dirty="0"/>
              <a:t> </a:t>
            </a:r>
            <a:r>
              <a:rPr lang="hu-HU" sz="3200" dirty="0" err="1"/>
              <a:t>males</a:t>
            </a:r>
            <a:r>
              <a:rPr lang="hu-HU" sz="3200" dirty="0"/>
              <a:t> </a:t>
            </a:r>
          </a:p>
          <a:p>
            <a:r>
              <a:rPr lang="hu-HU" sz="3200" dirty="0" err="1"/>
              <a:t>Maternity</a:t>
            </a:r>
            <a:r>
              <a:rPr lang="hu-HU" sz="3200" dirty="0"/>
              <a:t> </a:t>
            </a:r>
            <a:r>
              <a:rPr lang="hu-HU" sz="3200" dirty="0" err="1"/>
              <a:t>reduces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chance</a:t>
            </a:r>
            <a:r>
              <a:rPr lang="hu-HU" sz="3200" dirty="0"/>
              <a:t> of  </a:t>
            </a:r>
            <a:r>
              <a:rPr lang="hu-HU" sz="3200" dirty="0" err="1"/>
              <a:t>participating</a:t>
            </a:r>
            <a:r>
              <a:rPr lang="hu-HU" sz="3200" dirty="0"/>
              <a:t>  in YG </a:t>
            </a:r>
            <a:r>
              <a:rPr lang="hu-HU" sz="3200" dirty="0" err="1"/>
              <a:t>than</a:t>
            </a:r>
            <a:r>
              <a:rPr lang="hu-HU" sz="3200" dirty="0"/>
              <a:t> in 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work</a:t>
            </a:r>
            <a:r>
              <a:rPr lang="hu-HU" sz="3200" dirty="0"/>
              <a:t> and </a:t>
            </a:r>
            <a:r>
              <a:rPr lang="hu-HU" sz="3200" dirty="0" err="1"/>
              <a:t>training</a:t>
            </a:r>
            <a:r>
              <a:rPr lang="hu-HU" sz="3200" dirty="0"/>
              <a:t>  </a:t>
            </a:r>
            <a:r>
              <a:rPr lang="hu-HU" sz="3200" dirty="0" err="1"/>
              <a:t>even</a:t>
            </a:r>
            <a:r>
              <a:rPr lang="hu-HU" sz="3200" dirty="0"/>
              <a:t> </a:t>
            </a:r>
            <a:r>
              <a:rPr lang="hu-HU" sz="3200" dirty="0" err="1"/>
              <a:t>after</a:t>
            </a:r>
            <a:r>
              <a:rPr lang="hu-HU" sz="3200" dirty="0"/>
              <a:t> </a:t>
            </a:r>
            <a:r>
              <a:rPr lang="hu-HU" sz="3200" dirty="0" err="1"/>
              <a:t>controlling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differences</a:t>
            </a:r>
            <a:r>
              <a:rPr lang="hu-HU" sz="3200" dirty="0"/>
              <a:t> in </a:t>
            </a:r>
            <a:r>
              <a:rPr lang="hu-HU" sz="3200" dirty="0" err="1"/>
              <a:t>all</a:t>
            </a:r>
            <a:r>
              <a:rPr lang="hu-HU" sz="3200" dirty="0"/>
              <a:t> </a:t>
            </a:r>
            <a:r>
              <a:rPr lang="hu-HU" sz="3200" dirty="0" err="1"/>
              <a:t>characteristics</a:t>
            </a:r>
            <a:r>
              <a:rPr lang="hu-HU" sz="3200" dirty="0"/>
              <a:t>  (</a:t>
            </a:r>
            <a:r>
              <a:rPr lang="hu-HU" sz="3200" dirty="0" err="1"/>
              <a:t>except</a:t>
            </a:r>
            <a:r>
              <a:rPr lang="hu-HU" sz="3200" dirty="0"/>
              <a:t> </a:t>
            </a:r>
            <a:r>
              <a:rPr lang="hu-HU" sz="3200" dirty="0" err="1"/>
              <a:t>history</a:t>
            </a:r>
            <a:r>
              <a:rPr lang="hu-HU" sz="3200" dirty="0"/>
              <a:t> )</a:t>
            </a:r>
          </a:p>
          <a:p>
            <a:pPr marL="0" indent="0" algn="ctr">
              <a:buNone/>
            </a:pPr>
            <a:r>
              <a:rPr lang="hu-HU" sz="3200" dirty="0"/>
              <a:t>↓</a:t>
            </a:r>
          </a:p>
          <a:p>
            <a:r>
              <a:rPr lang="hu-HU" sz="3200" dirty="0"/>
              <a:t>Main </a:t>
            </a:r>
            <a:r>
              <a:rPr lang="hu-HU" sz="3200" dirty="0" err="1"/>
              <a:t>argument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literature</a:t>
            </a:r>
            <a:r>
              <a:rPr lang="hu-HU" sz="3200" dirty="0"/>
              <a:t> (</a:t>
            </a:r>
            <a:r>
              <a:rPr lang="hu-HU" sz="3200" dirty="0" err="1"/>
              <a:t>women</a:t>
            </a:r>
            <a:r>
              <a:rPr lang="hu-HU" sz="3200" dirty="0"/>
              <a:t> </a:t>
            </a:r>
            <a:r>
              <a:rPr lang="hu-HU" sz="3200" dirty="0" err="1"/>
              <a:t>have</a:t>
            </a:r>
            <a:r>
              <a:rPr lang="hu-HU" sz="3200" dirty="0"/>
              <a:t> more </a:t>
            </a:r>
            <a:r>
              <a:rPr lang="hu-HU" sz="3200" dirty="0" err="1"/>
              <a:t>elastic</a:t>
            </a:r>
            <a:r>
              <a:rPr lang="hu-HU" sz="3200" dirty="0"/>
              <a:t> </a:t>
            </a:r>
            <a:r>
              <a:rPr lang="hu-HU" sz="3200" dirty="0" err="1"/>
              <a:t>labour</a:t>
            </a:r>
            <a:r>
              <a:rPr lang="hu-HU" sz="3200" dirty="0"/>
              <a:t> </a:t>
            </a:r>
            <a:r>
              <a:rPr lang="hu-HU" sz="3200" dirty="0" err="1"/>
              <a:t>supply</a:t>
            </a:r>
            <a:r>
              <a:rPr lang="hu-HU" sz="3200" dirty="0"/>
              <a:t> </a:t>
            </a:r>
            <a:r>
              <a:rPr lang="hu-HU" sz="3200" dirty="0" err="1"/>
              <a:t>as</a:t>
            </a:r>
            <a:r>
              <a:rPr lang="hu-HU" sz="3200" dirty="0"/>
              <a:t> </a:t>
            </a:r>
            <a:r>
              <a:rPr lang="hu-HU" sz="3200" dirty="0" err="1"/>
              <a:t>have</a:t>
            </a:r>
            <a:r>
              <a:rPr lang="hu-HU" sz="3200" dirty="0"/>
              <a:t> more </a:t>
            </a:r>
            <a:r>
              <a:rPr lang="hu-HU" sz="3200" dirty="0" err="1"/>
              <a:t>options</a:t>
            </a:r>
            <a:r>
              <a:rPr lang="hu-HU" sz="3200" dirty="0"/>
              <a:t> and a </a:t>
            </a:r>
            <a:r>
              <a:rPr lang="hu-HU" sz="3200" dirty="0" err="1"/>
              <a:t>greater</a:t>
            </a:r>
            <a:r>
              <a:rPr lang="hu-HU" sz="3200" dirty="0"/>
              <a:t> </a:t>
            </a:r>
            <a:r>
              <a:rPr lang="hu-HU" sz="3200" dirty="0" err="1"/>
              <a:t>distance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labour</a:t>
            </a:r>
            <a:r>
              <a:rPr lang="hu-HU" sz="3200" dirty="0"/>
              <a:t> market) </a:t>
            </a:r>
            <a:r>
              <a:rPr lang="hu-HU" sz="3200" dirty="0" err="1"/>
              <a:t>does</a:t>
            </a:r>
            <a:r>
              <a:rPr lang="hu-HU" sz="3200" dirty="0"/>
              <a:t> </a:t>
            </a:r>
            <a:r>
              <a:rPr lang="hu-HU" sz="3200" dirty="0" err="1"/>
              <a:t>not</a:t>
            </a:r>
            <a:r>
              <a:rPr lang="hu-HU" sz="3200" dirty="0"/>
              <a:t> hold </a:t>
            </a:r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5" name="Picture 4" descr="C:\Users\kreko.judit\Box Sync\5projektek_futo\5P_2018_13_IBS_youth\wp3_wage_subsidies\genderdiff_rawbalan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098" y="3450566"/>
            <a:ext cx="10852030" cy="9074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662249" y="2708694"/>
            <a:ext cx="12749841" cy="741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i="1" dirty="0" err="1">
                <a:solidFill>
                  <a:schemeClr val="tx1"/>
                </a:solidFill>
              </a:rPr>
              <a:t>Standardized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mean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difference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between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male</a:t>
            </a:r>
            <a:r>
              <a:rPr lang="hu-HU" sz="2800" i="1" dirty="0">
                <a:solidFill>
                  <a:schemeClr val="tx1"/>
                </a:solidFill>
              </a:rPr>
              <a:t> and </a:t>
            </a:r>
            <a:r>
              <a:rPr lang="hu-HU" sz="2800" i="1" dirty="0" err="1">
                <a:solidFill>
                  <a:schemeClr val="tx1"/>
                </a:solidFill>
              </a:rPr>
              <a:t>female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job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trial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pariticipants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70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0"/>
            <a:ext cx="16682557" cy="738664"/>
          </a:xfrm>
        </p:spPr>
        <p:txBody>
          <a:bodyPr/>
          <a:lstStyle/>
          <a:p>
            <a:r>
              <a:rPr lang="hu-HU" sz="4800" dirty="0"/>
              <a:t>SELECTION OF FEMALES  AND FERTILITY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60" y="2315183"/>
            <a:ext cx="22821089" cy="10934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/>
              <a:t>2) Programme </a:t>
            </a:r>
            <a:r>
              <a:rPr lang="hu-HU" sz="3200" b="1" dirty="0" err="1"/>
              <a:t>participation</a:t>
            </a:r>
            <a:r>
              <a:rPr lang="hu-HU" sz="3200" b="1" dirty="0"/>
              <a:t> </a:t>
            </a:r>
            <a:r>
              <a:rPr lang="hu-HU" sz="3200" b="1" dirty="0" err="1"/>
              <a:t>does</a:t>
            </a:r>
            <a:r>
              <a:rPr lang="hu-HU" sz="3200" b="1" dirty="0"/>
              <a:t> </a:t>
            </a:r>
            <a:r>
              <a:rPr lang="hu-HU" sz="3200" b="1" dirty="0" err="1"/>
              <a:t>not</a:t>
            </a:r>
            <a:r>
              <a:rPr lang="hu-HU" sz="3200" b="1" dirty="0"/>
              <a:t> </a:t>
            </a:r>
            <a:r>
              <a:rPr lang="hu-HU" sz="3200" b="1" dirty="0" err="1"/>
              <a:t>reduce</a:t>
            </a:r>
            <a:r>
              <a:rPr lang="hu-HU" sz="3200" b="1" dirty="0"/>
              <a:t> </a:t>
            </a:r>
            <a:r>
              <a:rPr lang="hu-HU" sz="3200" b="1" dirty="0" err="1"/>
              <a:t>or</a:t>
            </a:r>
            <a:r>
              <a:rPr lang="hu-HU" sz="3200" b="1" dirty="0"/>
              <a:t> </a:t>
            </a:r>
            <a:r>
              <a:rPr lang="hu-HU" sz="3200" b="1" dirty="0" err="1"/>
              <a:t>postpone</a:t>
            </a:r>
            <a:r>
              <a:rPr lang="hu-HU" sz="3200" b="1" dirty="0"/>
              <a:t> </a:t>
            </a:r>
            <a:r>
              <a:rPr lang="hu-HU" sz="3200" b="1" dirty="0" err="1"/>
              <a:t>pregnancies</a:t>
            </a:r>
            <a:r>
              <a:rPr lang="hu-HU" sz="3200" b="1" dirty="0"/>
              <a:t> </a:t>
            </a:r>
          </a:p>
          <a:p>
            <a:r>
              <a:rPr lang="hu-HU" sz="3200" dirty="0" err="1"/>
              <a:t>Explanation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stronger</a:t>
            </a:r>
            <a:r>
              <a:rPr lang="hu-HU" sz="3200" dirty="0"/>
              <a:t> programme </a:t>
            </a:r>
            <a:r>
              <a:rPr lang="hu-HU" sz="3200" dirty="0" err="1"/>
              <a:t>effect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women</a:t>
            </a:r>
            <a:r>
              <a:rPr lang="hu-HU" sz="3200" dirty="0"/>
              <a:t>, </a:t>
            </a:r>
            <a:r>
              <a:rPr lang="hu-HU" sz="3200" dirty="0" err="1"/>
              <a:t>e.g</a:t>
            </a:r>
            <a:r>
              <a:rPr lang="hu-HU" sz="3200" dirty="0"/>
              <a:t>. in </a:t>
            </a:r>
            <a:r>
              <a:rPr lang="en-GB" sz="3200" dirty="0" err="1"/>
              <a:t>Lechner</a:t>
            </a:r>
            <a:r>
              <a:rPr lang="en-GB" sz="3200" dirty="0"/>
              <a:t> </a:t>
            </a:r>
            <a:r>
              <a:rPr lang="hu-HU" sz="3200" dirty="0"/>
              <a:t>- </a:t>
            </a:r>
            <a:r>
              <a:rPr lang="en-GB" sz="3200" dirty="0" err="1"/>
              <a:t>Wiehler</a:t>
            </a:r>
            <a:r>
              <a:rPr lang="hu-HU" sz="3200" dirty="0"/>
              <a:t>,2011)</a:t>
            </a:r>
          </a:p>
          <a:p>
            <a:r>
              <a:rPr lang="hu-HU" sz="3200" dirty="0"/>
              <a:t>Matching: </a:t>
            </a:r>
            <a:r>
              <a:rPr lang="hu-HU" sz="3200" dirty="0" err="1"/>
              <a:t>participation</a:t>
            </a:r>
            <a:r>
              <a:rPr lang="hu-HU" sz="3200" dirty="0"/>
              <a:t> </a:t>
            </a:r>
            <a:r>
              <a:rPr lang="hu-HU" sz="3200" dirty="0" err="1"/>
              <a:t>doesn’t</a:t>
            </a:r>
            <a:r>
              <a:rPr lang="hu-HU" sz="3200" dirty="0"/>
              <a:t> </a:t>
            </a:r>
            <a:r>
              <a:rPr lang="hu-HU" sz="3200" dirty="0" err="1"/>
              <a:t>have</a:t>
            </a:r>
            <a:r>
              <a:rPr lang="hu-HU" sz="3200" dirty="0"/>
              <a:t> an </a:t>
            </a:r>
            <a:r>
              <a:rPr lang="hu-HU" sz="3200" dirty="0" err="1"/>
              <a:t>impact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probability</a:t>
            </a:r>
            <a:r>
              <a:rPr lang="hu-HU" sz="3200" dirty="0"/>
              <a:t> of being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maternity</a:t>
            </a:r>
            <a:r>
              <a:rPr lang="hu-HU" sz="3200" dirty="0"/>
              <a:t> </a:t>
            </a:r>
            <a:r>
              <a:rPr lang="hu-HU" sz="3200" dirty="0" err="1"/>
              <a:t>leave</a:t>
            </a:r>
            <a:r>
              <a:rPr lang="hu-HU" sz="3200" dirty="0"/>
              <a:t> 12 </a:t>
            </a:r>
            <a:r>
              <a:rPr lang="hu-HU" sz="3200" dirty="0" err="1"/>
              <a:t>months</a:t>
            </a:r>
            <a:r>
              <a:rPr lang="hu-HU" sz="3200" dirty="0"/>
              <a:t> </a:t>
            </a:r>
            <a:r>
              <a:rPr lang="hu-HU" sz="3200" dirty="0" err="1"/>
              <a:t>after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programme</a:t>
            </a:r>
          </a:p>
          <a:p>
            <a:pPr marL="0" indent="0">
              <a:buNone/>
            </a:pPr>
            <a:r>
              <a:rPr lang="en-GB" i="1" dirty="0"/>
              <a:t> </a:t>
            </a:r>
            <a:endParaRPr lang="hu-HU" i="1" dirty="0"/>
          </a:p>
          <a:p>
            <a:pPr marL="0" indent="0">
              <a:buNone/>
            </a:pPr>
            <a:r>
              <a:rPr lang="en-GB" i="1" dirty="0"/>
              <a:t>Propensity score matching estimates for the parental status of young women, 12 months after the beginning of </a:t>
            </a:r>
            <a:r>
              <a:rPr lang="en-GB" i="1" dirty="0" err="1"/>
              <a:t>treatmen</a:t>
            </a:r>
            <a:r>
              <a:rPr lang="hu-HU" i="1" dirty="0"/>
              <a:t>t</a:t>
            </a:r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90" y="7626485"/>
            <a:ext cx="17344687" cy="58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99932"/>
            <a:ext cx="16682557" cy="738664"/>
          </a:xfrm>
        </p:spPr>
        <p:txBody>
          <a:bodyPr/>
          <a:lstStyle/>
          <a:p>
            <a:r>
              <a:rPr lang="hu-HU" sz="4800" dirty="0"/>
              <a:t>GENDER DIMENSION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05456"/>
            <a:ext cx="19245519" cy="10373965"/>
          </a:xfrm>
        </p:spPr>
        <p:txBody>
          <a:bodyPr>
            <a:normAutofit/>
          </a:bodyPr>
          <a:lstStyle/>
          <a:p>
            <a:r>
              <a:rPr lang="hu-HU" sz="3600" dirty="0" err="1"/>
              <a:t>Gender</a:t>
            </a:r>
            <a:r>
              <a:rPr lang="hu-HU" sz="3600" dirty="0"/>
              <a:t> NEET </a:t>
            </a:r>
            <a:r>
              <a:rPr lang="hu-HU" sz="3600" dirty="0" err="1"/>
              <a:t>gap</a:t>
            </a:r>
            <a:r>
              <a:rPr lang="hu-HU" sz="3600" dirty="0"/>
              <a:t> in Hungary is </a:t>
            </a:r>
            <a:r>
              <a:rPr lang="hu-HU" sz="3600" dirty="0" err="1"/>
              <a:t>one</a:t>
            </a:r>
            <a:r>
              <a:rPr lang="hu-HU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highest</a:t>
            </a:r>
            <a:r>
              <a:rPr lang="hu-HU" sz="3600" dirty="0"/>
              <a:t> in Europe </a:t>
            </a:r>
          </a:p>
          <a:p>
            <a:endParaRPr lang="hu-HU" sz="3600" dirty="0"/>
          </a:p>
          <a:p>
            <a:r>
              <a:rPr lang="hu-HU" sz="3600" dirty="0"/>
              <a:t>Main </a:t>
            </a:r>
            <a:r>
              <a:rPr lang="hu-HU" sz="3600" dirty="0" err="1"/>
              <a:t>factor</a:t>
            </a:r>
            <a:r>
              <a:rPr lang="hu-HU" sz="3600" dirty="0"/>
              <a:t> </a:t>
            </a:r>
            <a:r>
              <a:rPr lang="hu-HU" sz="3600" dirty="0" err="1"/>
              <a:t>behind</a:t>
            </a:r>
            <a:r>
              <a:rPr lang="hu-HU" sz="3600" dirty="0"/>
              <a:t> </a:t>
            </a: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gap</a:t>
            </a:r>
            <a:r>
              <a:rPr lang="hu-HU" sz="3600" dirty="0"/>
              <a:t> : </a:t>
            </a:r>
            <a:r>
              <a:rPr lang="hu-HU" sz="3600" dirty="0" err="1"/>
              <a:t>generous</a:t>
            </a:r>
            <a:r>
              <a:rPr lang="hu-HU" sz="3600" dirty="0"/>
              <a:t> </a:t>
            </a:r>
            <a:r>
              <a:rPr lang="hu-HU" sz="3600" dirty="0" err="1"/>
              <a:t>maternity</a:t>
            </a:r>
            <a:r>
              <a:rPr lang="hu-HU" sz="3600" dirty="0"/>
              <a:t> </a:t>
            </a:r>
            <a:r>
              <a:rPr lang="hu-HU" sz="3600" dirty="0" err="1"/>
              <a:t>leave</a:t>
            </a:r>
            <a:r>
              <a:rPr lang="hu-HU" sz="3600" dirty="0"/>
              <a:t> (</a:t>
            </a:r>
            <a:r>
              <a:rPr lang="hu-HU" sz="3600" dirty="0" err="1"/>
              <a:t>available</a:t>
            </a:r>
            <a:r>
              <a:rPr lang="hu-HU" sz="3600" dirty="0"/>
              <a:t> </a:t>
            </a:r>
            <a:r>
              <a:rPr lang="hu-HU" sz="3600" dirty="0" err="1"/>
              <a:t>until</a:t>
            </a:r>
            <a:r>
              <a:rPr lang="hu-HU" sz="3600" dirty="0"/>
              <a:t> </a:t>
            </a:r>
            <a:r>
              <a:rPr lang="hu-HU" sz="3600" dirty="0" err="1"/>
              <a:t>age</a:t>
            </a:r>
            <a:r>
              <a:rPr lang="hu-HU" sz="3600" dirty="0"/>
              <a:t> 3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child</a:t>
            </a:r>
            <a:r>
              <a:rPr lang="hu-HU" sz="3600" dirty="0"/>
              <a:t>)</a:t>
            </a:r>
          </a:p>
          <a:p>
            <a:endParaRPr lang="hu-HU" sz="3600" dirty="0"/>
          </a:p>
          <a:p>
            <a:r>
              <a:rPr lang="hu-HU" sz="3600" dirty="0"/>
              <a:t>Main </a:t>
            </a:r>
            <a:r>
              <a:rPr lang="hu-HU" sz="3600" dirty="0" err="1"/>
              <a:t>question</a:t>
            </a:r>
            <a:r>
              <a:rPr lang="hu-HU" sz="3600" dirty="0"/>
              <a:t>: </a:t>
            </a:r>
            <a:r>
              <a:rPr lang="hu-HU" sz="3600" dirty="0" err="1"/>
              <a:t>does</a:t>
            </a:r>
            <a:r>
              <a:rPr lang="hu-HU" sz="3600" dirty="0"/>
              <a:t> YG </a:t>
            </a:r>
            <a:r>
              <a:rPr lang="hu-HU" sz="3600" dirty="0" err="1"/>
              <a:t>help</a:t>
            </a:r>
            <a:r>
              <a:rPr lang="hu-HU" sz="3600" dirty="0"/>
              <a:t> </a:t>
            </a:r>
            <a:r>
              <a:rPr lang="hu-HU" sz="3600" dirty="0" err="1"/>
              <a:t>young</a:t>
            </a:r>
            <a:r>
              <a:rPr lang="hu-HU" sz="3600" dirty="0"/>
              <a:t> </a:t>
            </a:r>
            <a:r>
              <a:rPr lang="hu-HU" sz="3600" dirty="0" err="1"/>
              <a:t>mothers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return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labour</a:t>
            </a:r>
            <a:r>
              <a:rPr lang="hu-HU" sz="3600" dirty="0"/>
              <a:t> market? </a:t>
            </a:r>
          </a:p>
          <a:p>
            <a:endParaRPr lang="hu-HU" sz="3600" dirty="0"/>
          </a:p>
          <a:p>
            <a:pPr marL="514350" indent="-514350">
              <a:buAutoNum type="arabicParenR"/>
            </a:pPr>
            <a:r>
              <a:rPr lang="hu-HU" sz="3600" dirty="0" err="1"/>
              <a:t>Motherhood</a:t>
            </a:r>
            <a:r>
              <a:rPr lang="hu-HU" sz="3600" dirty="0"/>
              <a:t> and </a:t>
            </a: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differences</a:t>
            </a:r>
            <a:r>
              <a:rPr lang="hu-HU" sz="3600" dirty="0"/>
              <a:t> in </a:t>
            </a:r>
            <a:r>
              <a:rPr lang="hu-HU" sz="3600" dirty="0" err="1"/>
              <a:t>selection</a:t>
            </a:r>
            <a:r>
              <a:rPr lang="hu-HU" sz="3600" dirty="0"/>
              <a:t> </a:t>
            </a:r>
            <a:r>
              <a:rPr lang="hu-HU" sz="3600" dirty="0" err="1"/>
              <a:t>into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</a:p>
          <a:p>
            <a:pPr marL="514350" indent="-514350">
              <a:buAutoNum type="arabicParenR"/>
            </a:pP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differences</a:t>
            </a:r>
            <a:r>
              <a:rPr lang="hu-HU" sz="3600" dirty="0"/>
              <a:t> in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effect</a:t>
            </a:r>
            <a:r>
              <a:rPr lang="hu-HU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outcomes</a:t>
            </a:r>
            <a:endParaRPr lang="hu-HU" sz="3600" dirty="0"/>
          </a:p>
          <a:p>
            <a:pPr marL="514350" indent="-514350">
              <a:buAutoNum type="arabicParenR"/>
            </a:pPr>
            <a:endParaRPr lang="hu-HU" sz="3200" dirty="0"/>
          </a:p>
          <a:p>
            <a:pPr marL="514350" indent="-514350">
              <a:buAutoNum type="arabicParenR"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89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7"/>
            <a:ext cx="16682557" cy="1477328"/>
          </a:xfrm>
        </p:spPr>
        <p:txBody>
          <a:bodyPr/>
          <a:lstStyle/>
          <a:p>
            <a:r>
              <a:rPr lang="hu-HU" sz="4800" dirty="0"/>
              <a:t>MATCHING RESULTS FOR 4 COUNTIES WITH NO SUBSEQUENT WAGE SUBSIDY</a:t>
            </a: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55060-2E32-437B-B6CE-22025B45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69" y="3748246"/>
            <a:ext cx="2349088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C58D618-16CF-4460-BFED-5F551C12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28" y="1456368"/>
            <a:ext cx="16683038" cy="738664"/>
          </a:xfrm>
        </p:spPr>
        <p:txBody>
          <a:bodyPr/>
          <a:lstStyle/>
          <a:p>
            <a:r>
              <a:rPr lang="hu-HU" sz="4800" dirty="0"/>
              <a:t>MATCHING RESULTS: 6 vs. 12 </a:t>
            </a:r>
            <a:r>
              <a:rPr lang="hu-HU" sz="4800" dirty="0" err="1"/>
              <a:t>months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76" y="2563906"/>
            <a:ext cx="18359717" cy="99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40"/>
            <a:ext cx="21197278" cy="1477328"/>
          </a:xfrm>
        </p:spPr>
        <p:txBody>
          <a:bodyPr/>
          <a:lstStyle/>
          <a:p>
            <a:r>
              <a:rPr lang="hu-HU" sz="4800" dirty="0"/>
              <a:t>DOES JOB TRIAL PROMOTE LONG TERM WORK RELATIONS?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60320"/>
            <a:ext cx="22020238" cy="9719209"/>
          </a:xfrm>
        </p:spPr>
        <p:txBody>
          <a:bodyPr/>
          <a:lstStyle/>
          <a:p>
            <a:pPr>
              <a:buClr>
                <a:srgbClr val="B81639"/>
              </a:buClr>
            </a:pPr>
            <a:r>
              <a:rPr lang="hu-HU" sz="3600" dirty="0" err="1"/>
              <a:t>Some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r>
              <a:rPr lang="hu-HU" sz="3600" dirty="0"/>
              <a:t>  </a:t>
            </a:r>
            <a:r>
              <a:rPr lang="hu-HU" sz="3600" dirty="0" err="1"/>
              <a:t>misuse</a:t>
            </a:r>
            <a:r>
              <a:rPr lang="hu-HU" sz="3600" dirty="0"/>
              <a:t> 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: 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of </a:t>
            </a:r>
            <a:r>
              <a:rPr lang="hu-HU" sz="3600" dirty="0" err="1"/>
              <a:t>those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workplace</a:t>
            </a:r>
            <a:r>
              <a:rPr lang="hu-HU" sz="3600" dirty="0"/>
              <a:t> </a:t>
            </a:r>
            <a:r>
              <a:rPr lang="hu-HU" sz="3600" dirty="0" err="1"/>
              <a:t>where</a:t>
            </a:r>
            <a:r>
              <a:rPr lang="hu-HU" sz="3600" dirty="0"/>
              <a:t> </a:t>
            </a:r>
            <a:r>
              <a:rPr lang="hu-HU" sz="3600" dirty="0" err="1"/>
              <a:t>received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, 12%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temporary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r>
              <a:rPr lang="hu-HU" sz="3600" dirty="0"/>
              <a:t> and 8%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endParaRPr lang="hu-HU" sz="3600" dirty="0"/>
          </a:p>
          <a:p>
            <a:pPr>
              <a:buClr>
                <a:srgbClr val="B81639"/>
              </a:buClr>
            </a:pPr>
            <a:r>
              <a:rPr lang="en-GB" sz="3600" dirty="0"/>
              <a:t>Of those who </a:t>
            </a:r>
            <a:r>
              <a:rPr lang="hu-HU" sz="3600" dirty="0" err="1"/>
              <a:t>employed</a:t>
            </a:r>
            <a:r>
              <a:rPr lang="en-GB" sz="3600" dirty="0"/>
              <a:t> 6 months after the programme, 45% works at the same firm where  received the subsidy</a:t>
            </a:r>
            <a:r>
              <a:rPr lang="hu-HU" sz="3600" dirty="0"/>
              <a:t>, 67% </a:t>
            </a:r>
            <a:r>
              <a:rPr lang="hu-HU" sz="3600" dirty="0" err="1"/>
              <a:t>if</a:t>
            </a:r>
            <a:r>
              <a:rPr lang="hu-HU" sz="3600" dirty="0"/>
              <a:t> </a:t>
            </a:r>
            <a:r>
              <a:rPr lang="hu-HU" sz="3600" dirty="0" err="1"/>
              <a:t>including</a:t>
            </a:r>
            <a:r>
              <a:rPr lang="hu-HU" sz="3600" dirty="0"/>
              <a:t> </a:t>
            </a:r>
            <a:r>
              <a:rPr lang="hu-HU" sz="3600" dirty="0" err="1"/>
              <a:t>subsequent</a:t>
            </a:r>
            <a:r>
              <a:rPr lang="hu-HU" sz="3600" dirty="0"/>
              <a:t>  (8+4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)</a:t>
            </a:r>
          </a:p>
          <a:p>
            <a:pPr>
              <a:buClr>
                <a:srgbClr val="B81639"/>
              </a:buClr>
            </a:pP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stays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r>
              <a:rPr lang="hu-HU" sz="3600" dirty="0"/>
              <a:t>?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Best </a:t>
            </a:r>
            <a:r>
              <a:rPr lang="hu-HU" sz="3600" dirty="0" err="1"/>
              <a:t>workers</a:t>
            </a:r>
            <a:r>
              <a:rPr lang="hu-HU" sz="3600" dirty="0"/>
              <a:t> </a:t>
            </a:r>
            <a:r>
              <a:rPr lang="hu-HU" sz="3600" dirty="0" err="1"/>
              <a:t>are</a:t>
            </a:r>
            <a:r>
              <a:rPr lang="hu-HU" sz="3600" dirty="0"/>
              <a:t> </a:t>
            </a:r>
            <a:r>
              <a:rPr lang="hu-HU" sz="3600" dirty="0" err="1"/>
              <a:t>enrolled</a:t>
            </a:r>
            <a:r>
              <a:rPr lang="hu-HU" sz="3600" dirty="0"/>
              <a:t>  </a:t>
            </a:r>
            <a:r>
              <a:rPr lang="hu-HU" sz="3600" dirty="0" err="1"/>
              <a:t>into</a:t>
            </a:r>
            <a:r>
              <a:rPr lang="hu-HU" sz="3600" dirty="0"/>
              <a:t> 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 </a:t>
            </a:r>
            <a:r>
              <a:rPr lang="hu-HU" sz="3600" dirty="0" err="1"/>
              <a:t>after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90 </a:t>
            </a:r>
            <a:r>
              <a:rPr lang="hu-HU" sz="3600" dirty="0" err="1"/>
              <a:t>day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 </a:t>
            </a:r>
            <a:r>
              <a:rPr lang="hu-HU" sz="3600" dirty="0" err="1"/>
              <a:t>Only</a:t>
            </a:r>
            <a:r>
              <a:rPr lang="hu-HU" sz="3600" dirty="0"/>
              <a:t> </a:t>
            </a:r>
            <a:r>
              <a:rPr lang="hu-HU" sz="3600" dirty="0" err="1"/>
              <a:t>treatment</a:t>
            </a:r>
            <a:r>
              <a:rPr lang="hu-HU" sz="3600" dirty="0"/>
              <a:t> </a:t>
            </a:r>
            <a:r>
              <a:rPr lang="hu-HU" sz="3600" dirty="0" err="1"/>
              <a:t>group</a:t>
            </a:r>
            <a:r>
              <a:rPr lang="hu-HU" sz="3600" dirty="0"/>
              <a:t>: no </a:t>
            </a:r>
            <a:r>
              <a:rPr lang="hu-HU" sz="3600" dirty="0" err="1"/>
              <a:t>difference</a:t>
            </a:r>
            <a:r>
              <a:rPr lang="hu-HU" sz="3600" dirty="0"/>
              <a:t> </a:t>
            </a:r>
            <a:r>
              <a:rPr lang="hu-HU" sz="3600" dirty="0" err="1"/>
              <a:t>between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r>
              <a:rPr lang="hu-HU" sz="3600" dirty="0"/>
              <a:t> and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another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endParaRPr lang="hu-HU" sz="3600" dirty="0"/>
          </a:p>
          <a:p>
            <a:pPr>
              <a:buClr>
                <a:srgbClr val="B81639"/>
              </a:buClr>
            </a:pPr>
            <a:endParaRPr lang="en-GB" sz="3600" dirty="0"/>
          </a:p>
          <a:p>
            <a:pPr lvl="1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354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618" y="1303246"/>
            <a:ext cx="20744849" cy="738664"/>
          </a:xfrm>
        </p:spPr>
        <p:txBody>
          <a:bodyPr/>
          <a:lstStyle/>
          <a:p>
            <a:r>
              <a:rPr lang="hu-HU" sz="4800" dirty="0"/>
              <a:t>COVARIATE BALANCE (CONTROL GROUP:PUBLIC WORKERS)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77477" y="3001613"/>
          <a:ext cx="16677861" cy="10772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1906">
                  <a:extLst>
                    <a:ext uri="{9D8B030D-6E8A-4147-A177-3AD203B41FA5}">
                      <a16:colId xmlns:a16="http://schemas.microsoft.com/office/drawing/2014/main" val="2648727288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524401008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3313201512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410872360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3807598562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2616416003"/>
                    </a:ext>
                  </a:extLst>
                </a:gridCol>
              </a:tblGrid>
              <a:tr h="56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Mean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T-test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76990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Variable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Treated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Control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%bias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p&gt;|t|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563744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working history, number of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195120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in </a:t>
                      </a:r>
                      <a:r>
                        <a:rPr lang="en-GB" sz="2800" b="1" dirty="0" err="1">
                          <a:effectLst/>
                        </a:rPr>
                        <a:t>empl</a:t>
                      </a:r>
                      <a:r>
                        <a:rPr lang="en-GB" sz="2800" b="1" dirty="0">
                          <a:effectLst/>
                        </a:rPr>
                        <a:t>.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14.464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10.464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28.9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14.3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66707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in </a:t>
                      </a:r>
                      <a:r>
                        <a:rPr lang="en-GB" sz="2800" b="1" dirty="0" err="1">
                          <a:effectLst/>
                        </a:rPr>
                        <a:t>empl</a:t>
                      </a:r>
                      <a:r>
                        <a:rPr lang="en-GB" sz="2800" b="1" dirty="0">
                          <a:effectLst/>
                        </a:rPr>
                        <a:t>. in last 2 years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8.232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5.769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33.4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16.5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802364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as NEET, excl. parental leave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12.200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14.169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-13.3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-6.5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966373"/>
                  </a:ext>
                </a:extLst>
              </a:tr>
              <a:tr h="951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as NEET  in last 2 years, excl. parental leave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6.336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8.139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-26.7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-12.9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15902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# of months with child benefit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0.970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2.016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-14.1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24731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# of months with child benefit  in last 2 years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0.483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0.870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-10.9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-5.1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0.000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935202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Received child related transfer ever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0.032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0.062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-14.1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011765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Has a  max 3 years old  child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0.012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0.021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-7.2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-3.4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68412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Time since registry more than 12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0.159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0.215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-14.4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593006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Time since registry less than 4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0.625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0.507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24.0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11.6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671413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Number of </a:t>
                      </a:r>
                      <a:r>
                        <a:rPr lang="en-GB" sz="2800" dirty="0" err="1">
                          <a:effectLst/>
                        </a:rPr>
                        <a:t>regi</a:t>
                      </a:r>
                      <a:r>
                        <a:rPr lang="hu-HU" sz="2800" dirty="0">
                          <a:effectLst/>
                        </a:rPr>
                        <a:t>s</a:t>
                      </a:r>
                      <a:r>
                        <a:rPr lang="en-GB" sz="2800" dirty="0">
                          <a:effectLst/>
                        </a:rPr>
                        <a:t>try spells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1.503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1.503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0.997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11878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elementary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0.282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0.487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-43.1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-20.7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03041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secondary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0.680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0.505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36.3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17.5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97542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tertiary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0.038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19.7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10.4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86873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hu-H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observations</a:t>
                      </a:r>
                      <a:endParaRPr lang="hu-H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3760</a:t>
                      </a: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26631</a:t>
                      </a: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8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7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RICH SET OF COVARIATES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2" y="2395728"/>
            <a:ext cx="22852620" cy="11318686"/>
          </a:xfrm>
        </p:spPr>
        <p:txBody>
          <a:bodyPr>
            <a:normAutofit/>
          </a:bodyPr>
          <a:lstStyle/>
          <a:p>
            <a:r>
              <a:rPr lang="pl-PL" sz="3600" dirty="0"/>
              <a:t>Education</a:t>
            </a:r>
          </a:p>
          <a:p>
            <a:r>
              <a:rPr lang="pl-PL" sz="3600" dirty="0"/>
              <a:t>Labour market history:</a:t>
            </a:r>
          </a:p>
          <a:p>
            <a:pPr lvl="1"/>
            <a:r>
              <a:rPr lang="pl-PL" sz="3600" dirty="0"/>
              <a:t> employment,  unemployment, NEET history, public work, parental transfer </a:t>
            </a:r>
          </a:p>
          <a:p>
            <a:r>
              <a:rPr lang="pl-PL" sz="3600" dirty="0"/>
              <a:t>Geographical</a:t>
            </a:r>
          </a:p>
          <a:p>
            <a:pPr lvl="1"/>
            <a:r>
              <a:rPr lang="pl-PL" sz="3600" dirty="0"/>
              <a:t>Type of settlement,  development of the district, public employment service at the county seat, share of public workers in the settlement, distance of the settlement from the public employment service</a:t>
            </a:r>
          </a:p>
          <a:p>
            <a:r>
              <a:rPr lang="pl-PL" sz="3600" dirty="0"/>
              <a:t>Healthcare expenditures (drug consumption, inpatient and outpatient </a:t>
            </a:r>
          </a:p>
          <a:p>
            <a:endParaRPr lang="pl-PL" sz="3600" dirty="0"/>
          </a:p>
          <a:p>
            <a:r>
              <a:rPr lang="pl-PL" sz="3600" dirty="0"/>
              <a:t>Compared to public workers: occupation code (FEOR)</a:t>
            </a:r>
          </a:p>
          <a:p>
            <a:r>
              <a:rPr lang="pl-PL" sz="3600" dirty="0"/>
              <a:t>Competence test scores (available to a subsample)</a:t>
            </a:r>
          </a:p>
          <a:p>
            <a:endParaRPr lang="pl-PL" sz="3600" dirty="0"/>
          </a:p>
          <a:p>
            <a:endParaRPr lang="pl-PL" sz="3600" dirty="0"/>
          </a:p>
          <a:p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36934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DATA, OUTCOME 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90280"/>
            <a:ext cx="22545545" cy="112241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900" b="1" dirty="0"/>
              <a:t>Da</a:t>
            </a:r>
            <a:r>
              <a:rPr lang="hu-HU" sz="3900" b="1" dirty="0" err="1"/>
              <a:t>ta</a:t>
            </a:r>
            <a:r>
              <a:rPr lang="hu-HU" sz="3900" b="1" dirty="0"/>
              <a:t>:</a:t>
            </a:r>
            <a:r>
              <a:rPr lang="en-GB" sz="3900" b="1" dirty="0"/>
              <a:t> </a:t>
            </a:r>
            <a:r>
              <a:rPr lang="hu-HU" sz="3900" b="1" dirty="0"/>
              <a:t>Admin3 (</a:t>
            </a:r>
            <a:r>
              <a:rPr lang="en-GB" sz="4000" dirty="0"/>
              <a:t>CERS Databank</a:t>
            </a:r>
            <a:r>
              <a:rPr lang="hu-HU" sz="4000" dirty="0"/>
              <a:t>)</a:t>
            </a:r>
            <a:endParaRPr lang="hu-HU" sz="3900" b="1" dirty="0"/>
          </a:p>
          <a:p>
            <a:r>
              <a:rPr lang="hu-HU" sz="3700" dirty="0"/>
              <a:t>L</a:t>
            </a:r>
            <a:r>
              <a:rPr lang="en-GB" sz="3700" dirty="0"/>
              <a:t>inked</a:t>
            </a:r>
            <a:r>
              <a:rPr lang="hu-HU" sz="3700" dirty="0"/>
              <a:t> panel of </a:t>
            </a:r>
            <a:r>
              <a:rPr lang="hu-HU" sz="3700" dirty="0" err="1"/>
              <a:t>administrative</a:t>
            </a:r>
            <a:r>
              <a:rPr lang="hu-HU" sz="3700" dirty="0"/>
              <a:t> </a:t>
            </a:r>
            <a:r>
              <a:rPr lang="hu-HU" sz="3700" dirty="0" err="1"/>
              <a:t>data</a:t>
            </a:r>
            <a:r>
              <a:rPr lang="hu-HU" sz="3700" dirty="0"/>
              <a:t>, </a:t>
            </a:r>
            <a:r>
              <a:rPr lang="hu-HU" sz="3700" dirty="0" err="1"/>
              <a:t>contains</a:t>
            </a:r>
            <a:r>
              <a:rPr lang="hu-HU" sz="3700" dirty="0"/>
              <a:t> linked </a:t>
            </a:r>
            <a:r>
              <a:rPr lang="hu-HU" sz="3700" dirty="0" err="1"/>
              <a:t>datasets</a:t>
            </a:r>
            <a:r>
              <a:rPr lang="hu-HU" sz="3700" dirty="0"/>
              <a:t> of </a:t>
            </a:r>
          </a:p>
          <a:p>
            <a:pPr lvl="1"/>
            <a:r>
              <a:rPr lang="hu-HU" sz="3700" dirty="0"/>
              <a:t>P</a:t>
            </a:r>
            <a:r>
              <a:rPr lang="en-GB" sz="3700" dirty="0" err="1"/>
              <a:t>ublic</a:t>
            </a:r>
            <a:r>
              <a:rPr lang="en-GB" sz="3700" dirty="0"/>
              <a:t> employment service </a:t>
            </a:r>
            <a:r>
              <a:rPr lang="hu-HU" sz="3700" dirty="0"/>
              <a:t>(PES)</a:t>
            </a:r>
          </a:p>
          <a:p>
            <a:pPr lvl="1"/>
            <a:r>
              <a:rPr lang="hu-HU" sz="3700" dirty="0"/>
              <a:t>S</a:t>
            </a:r>
            <a:r>
              <a:rPr lang="en-GB" sz="3700" dirty="0" err="1"/>
              <a:t>ocial</a:t>
            </a:r>
            <a:r>
              <a:rPr lang="en-GB" sz="3700" dirty="0"/>
              <a:t> security data</a:t>
            </a:r>
            <a:endParaRPr lang="hu-HU" sz="3700" dirty="0"/>
          </a:p>
          <a:p>
            <a:pPr lvl="1"/>
            <a:r>
              <a:rPr lang="hu-HU" sz="3700" dirty="0" err="1"/>
              <a:t>Educational</a:t>
            </a:r>
            <a:r>
              <a:rPr lang="hu-HU" sz="3700" dirty="0"/>
              <a:t> </a:t>
            </a:r>
            <a:r>
              <a:rPr lang="hu-HU" sz="3700" dirty="0" err="1"/>
              <a:t>autority</a:t>
            </a:r>
            <a:endParaRPr lang="hu-HU" sz="3700" dirty="0"/>
          </a:p>
          <a:p>
            <a:pPr lvl="1"/>
            <a:r>
              <a:rPr lang="hu-HU" sz="3700" dirty="0" err="1"/>
              <a:t>Firm</a:t>
            </a:r>
            <a:r>
              <a:rPr lang="hu-HU" sz="3700" dirty="0"/>
              <a:t> </a:t>
            </a:r>
            <a:r>
              <a:rPr lang="hu-HU" sz="3700" dirty="0" err="1"/>
              <a:t>tax</a:t>
            </a:r>
            <a:r>
              <a:rPr lang="hu-HU" sz="3700" dirty="0"/>
              <a:t> </a:t>
            </a:r>
            <a:r>
              <a:rPr lang="hu-HU" sz="3700" dirty="0" err="1"/>
              <a:t>database</a:t>
            </a:r>
            <a:r>
              <a:rPr lang="hu-HU" sz="3700" dirty="0"/>
              <a:t> </a:t>
            </a:r>
          </a:p>
          <a:p>
            <a:pPr marL="457131" lvl="1">
              <a:spcBef>
                <a:spcPts val="2000"/>
              </a:spcBef>
            </a:pPr>
            <a:r>
              <a:rPr lang="hu-HU" sz="3700" dirty="0" err="1"/>
              <a:t>Individual</a:t>
            </a:r>
            <a:r>
              <a:rPr lang="hu-HU" sz="3700" dirty="0"/>
              <a:t> </a:t>
            </a:r>
            <a:r>
              <a:rPr lang="hu-HU" sz="3700" dirty="0" err="1"/>
              <a:t>level</a:t>
            </a:r>
            <a:r>
              <a:rPr lang="hu-HU" sz="3700" dirty="0"/>
              <a:t>,  random 50% </a:t>
            </a:r>
            <a:r>
              <a:rPr lang="hu-HU" sz="3700" dirty="0" err="1"/>
              <a:t>sample</a:t>
            </a:r>
            <a:r>
              <a:rPr lang="hu-HU" sz="3700" dirty="0"/>
              <a:t> of </a:t>
            </a:r>
            <a:r>
              <a:rPr lang="hu-HU" sz="3700" dirty="0" err="1"/>
              <a:t>the</a:t>
            </a:r>
            <a:r>
              <a:rPr lang="hu-HU" sz="3700" dirty="0"/>
              <a:t> </a:t>
            </a:r>
            <a:r>
              <a:rPr lang="hu-HU" sz="3700" dirty="0" err="1"/>
              <a:t>population</a:t>
            </a:r>
            <a:r>
              <a:rPr lang="hu-HU" sz="3700" dirty="0"/>
              <a:t>, 2003-2017</a:t>
            </a:r>
          </a:p>
          <a:p>
            <a:r>
              <a:rPr lang="hu-HU" sz="3700" dirty="0"/>
              <a:t>Data </a:t>
            </a:r>
            <a:r>
              <a:rPr lang="hu-HU" sz="3700" dirty="0" err="1"/>
              <a:t>on</a:t>
            </a:r>
            <a:r>
              <a:rPr lang="hu-HU" sz="3700" dirty="0"/>
              <a:t> program </a:t>
            </a:r>
            <a:r>
              <a:rPr lang="hu-HU" sz="3700" dirty="0" err="1"/>
              <a:t>details</a:t>
            </a:r>
            <a:r>
              <a:rPr lang="hu-HU" sz="3700" dirty="0"/>
              <a:t>, </a:t>
            </a:r>
            <a:r>
              <a:rPr lang="hu-HU" sz="3700" dirty="0" err="1"/>
              <a:t>employment</a:t>
            </a:r>
            <a:r>
              <a:rPr lang="hu-HU" sz="3700" dirty="0"/>
              <a:t>, </a:t>
            </a:r>
            <a:r>
              <a:rPr lang="hu-HU" sz="3700" dirty="0" err="1"/>
              <a:t>wages</a:t>
            </a:r>
            <a:r>
              <a:rPr lang="hu-HU" sz="3700" dirty="0"/>
              <a:t>, </a:t>
            </a:r>
            <a:r>
              <a:rPr lang="hu-HU" sz="3700" dirty="0" err="1"/>
              <a:t>benefits</a:t>
            </a:r>
            <a:r>
              <a:rPr lang="hu-HU" sz="3700" dirty="0"/>
              <a:t> </a:t>
            </a:r>
            <a:r>
              <a:rPr lang="hu-HU" sz="3700" dirty="0" err="1"/>
              <a:t>from</a:t>
            </a:r>
            <a:r>
              <a:rPr lang="hu-HU" sz="3700" dirty="0"/>
              <a:t> 2003</a:t>
            </a:r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r>
              <a:rPr lang="pl-PL" sz="3600" b="1" dirty="0"/>
              <a:t>7 Outcome variables:</a:t>
            </a:r>
          </a:p>
          <a:p>
            <a:r>
              <a:rPr lang="pl-PL" sz="3600" dirty="0"/>
              <a:t>Work 6 and 12 months after completing the program</a:t>
            </a:r>
          </a:p>
          <a:p>
            <a:pPr lvl="1"/>
            <a:r>
              <a:rPr lang="pl-PL" sz="3600" dirty="0"/>
              <a:t>Employee</a:t>
            </a:r>
          </a:p>
          <a:p>
            <a:pPr lvl="1"/>
            <a:r>
              <a:rPr lang="pl-PL" sz="3600" dirty="0"/>
              <a:t>Any employment contract with wage exceeding 80% of the  minimum wage</a:t>
            </a:r>
          </a:p>
          <a:p>
            <a:pPr lvl="1"/>
            <a:r>
              <a:rPr lang="pl-PL" sz="3600" dirty="0"/>
              <a:t>Cumulative number of days in work after completing the program (all days, employee)</a:t>
            </a:r>
          </a:p>
          <a:p>
            <a:r>
              <a:rPr lang="pl-PL" sz="3600" dirty="0"/>
              <a:t>Cumulative wage to minimum wage, with and w/o public work</a:t>
            </a:r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885865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DEADWEIGTH LOSSES AND DISPLACEMENT 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060F179-0947-4CBE-9C8C-2770757C0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0386" y="2432304"/>
                <a:ext cx="22545545" cy="11282109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High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risk</a:t>
                </a:r>
                <a:r>
                  <a:rPr lang="hu-HU" sz="3200" dirty="0"/>
                  <a:t> of </a:t>
                </a:r>
                <a:r>
                  <a:rPr lang="hu-HU" sz="3200" dirty="0" err="1"/>
                  <a:t>deadweight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losses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Requirement</a:t>
                </a:r>
                <a:r>
                  <a:rPr lang="hu-HU" sz="3200" dirty="0"/>
                  <a:t> of </a:t>
                </a:r>
                <a:r>
                  <a:rPr lang="hu-HU" sz="3200" dirty="0" err="1"/>
                  <a:t>job</a:t>
                </a:r>
                <a:r>
                  <a:rPr lang="hu-HU" sz="3200" dirty="0"/>
                  <a:t> </a:t>
                </a:r>
                <a:r>
                  <a:rPr lang="hu-HU" sz="3200" dirty="0" err="1"/>
                  <a:t>trial:average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workforce</a:t>
                </a:r>
                <a:r>
                  <a:rPr lang="hu-HU" sz="3200" dirty="0"/>
                  <a:t> must </a:t>
                </a:r>
                <a:r>
                  <a:rPr lang="hu-HU" sz="3200" dirty="0" err="1"/>
                  <a:t>increase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may</a:t>
                </a:r>
                <a:r>
                  <a:rPr lang="hu-HU" sz="3200" dirty="0"/>
                  <a:t> </a:t>
                </a:r>
                <a:r>
                  <a:rPr lang="hu-HU" sz="3200" dirty="0" err="1"/>
                  <a:t>not</a:t>
                </a:r>
                <a:r>
                  <a:rPr lang="hu-HU" sz="3200" dirty="0"/>
                  <a:t>  </a:t>
                </a:r>
                <a:r>
                  <a:rPr lang="hu-HU" sz="3200" dirty="0" err="1"/>
                  <a:t>bebinding</a:t>
                </a:r>
                <a:r>
                  <a:rPr lang="hu-HU" sz="3200" dirty="0"/>
                  <a:t> during  a  </a:t>
                </a:r>
                <a:r>
                  <a:rPr lang="hu-HU" sz="3200" dirty="0" err="1"/>
                  <a:t>economic</a:t>
                </a:r>
                <a:r>
                  <a:rPr lang="hu-HU" sz="3200" dirty="0"/>
                  <a:t> boom </a:t>
                </a:r>
              </a:p>
              <a:p>
                <a:pPr>
                  <a:buClr>
                    <a:srgbClr val="B81639"/>
                  </a:buClr>
                </a:pPr>
                <a:r>
                  <a:rPr lang="hu-HU" sz="3200" dirty="0"/>
                  <a:t>Basic ide: </a:t>
                </a:r>
                <a:r>
                  <a:rPr lang="hu-HU" sz="3200" dirty="0" err="1"/>
                  <a:t>compare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firms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who</a:t>
                </a:r>
                <a:r>
                  <a:rPr lang="hu-HU" sz="3200" dirty="0"/>
                  <a:t> </a:t>
                </a:r>
                <a:r>
                  <a:rPr lang="hu-HU" sz="3200" dirty="0" err="1"/>
                  <a:t>hire</a:t>
                </a:r>
                <a:r>
                  <a:rPr lang="hu-HU" sz="3200" dirty="0"/>
                  <a:t>  </a:t>
                </a:r>
                <a:r>
                  <a:rPr lang="hu-HU" sz="3200" dirty="0" err="1"/>
                  <a:t>young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pepople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subsidy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similar</a:t>
                </a:r>
                <a:r>
                  <a:rPr lang="hu-HU" sz="3200" dirty="0"/>
                  <a:t> </a:t>
                </a:r>
                <a:r>
                  <a:rPr lang="hu-HU" sz="3200" dirty="0" err="1"/>
                  <a:t>firms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which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do</a:t>
                </a:r>
                <a:r>
                  <a:rPr lang="hu-HU" sz="3200" dirty="0"/>
                  <a:t> </a:t>
                </a:r>
                <a:r>
                  <a:rPr lang="hu-HU" sz="3200" dirty="0" err="1"/>
                  <a:t>not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hire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subsidied</a:t>
                </a:r>
                <a:r>
                  <a:rPr lang="hu-HU" sz="3200" dirty="0"/>
                  <a:t> </a:t>
                </a:r>
                <a:r>
                  <a:rPr lang="hu-HU" sz="3200" dirty="0" err="1"/>
                  <a:t>youth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By</a:t>
                </a:r>
                <a:r>
                  <a:rPr lang="hu-HU" sz="3200" dirty="0"/>
                  <a:t>  linking admin3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NAV </a:t>
                </a:r>
                <a:r>
                  <a:rPr lang="hu-HU" sz="3200" dirty="0" err="1"/>
                  <a:t>database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/>
                  <a:t>Basic </a:t>
                </a:r>
                <a:r>
                  <a:rPr lang="hu-HU" sz="3200" dirty="0" err="1"/>
                  <a:t>specification</a:t>
                </a:r>
                <a:r>
                  <a:rPr lang="hu-HU" sz="3200" dirty="0"/>
                  <a:t>: </a:t>
                </a:r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𝑒𝑚𝑝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𝑒𝑚𝑝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𝑌𝐺𝑛𝑒𝑤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3200" dirty="0"/>
                  <a:t>: </a:t>
                </a:r>
                <a:r>
                  <a:rPr lang="hu-HU" sz="3200" dirty="0" err="1"/>
                  <a:t>district</a:t>
                </a:r>
                <a:r>
                  <a:rPr lang="hu-HU" sz="3200" dirty="0"/>
                  <a:t> (174) , </a:t>
                </a:r>
                <a:r>
                  <a:rPr lang="hu-HU" sz="3200" dirty="0" err="1"/>
                  <a:t>two-digit</a:t>
                </a:r>
                <a:r>
                  <a:rPr lang="hu-HU" sz="3200" dirty="0"/>
                  <a:t> NACE, </a:t>
                </a:r>
                <a:r>
                  <a:rPr lang="hu-HU" sz="3200" dirty="0" err="1"/>
                  <a:t>employment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change</a:t>
                </a:r>
                <a:r>
                  <a:rPr lang="hu-HU" sz="3200" dirty="0"/>
                  <a:t> in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preceding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years</a:t>
                </a:r>
                <a:r>
                  <a:rPr lang="hu-HU" sz="3200" dirty="0"/>
                  <a:t>, </a:t>
                </a:r>
                <a:endParaRPr lang="en-GB" sz="3200" dirty="0"/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u-HU" sz="3200" dirty="0"/>
                  <a:t>: </a:t>
                </a:r>
                <a:r>
                  <a:rPr lang="hu-HU" sz="3200" dirty="0" err="1"/>
                  <a:t>employment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change</a:t>
                </a:r>
                <a:r>
                  <a:rPr lang="hu-HU" sz="3200" dirty="0"/>
                  <a:t> in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preceding</a:t>
                </a:r>
                <a:r>
                  <a:rPr lang="hu-HU" sz="3200" dirty="0"/>
                  <a:t> 2 </a:t>
                </a:r>
                <a:r>
                  <a:rPr lang="hu-HU" sz="3200" dirty="0" err="1"/>
                  <a:t>years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average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wage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revenue</a:t>
                </a:r>
                <a:r>
                  <a:rPr lang="hu-HU" sz="3200" dirty="0"/>
                  <a:t>/</a:t>
                </a:r>
                <a:r>
                  <a:rPr lang="hu-HU" sz="3200" dirty="0" err="1"/>
                  <a:t>employee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Alternative</a:t>
                </a:r>
                <a:r>
                  <a:rPr lang="hu-HU" sz="3200" dirty="0"/>
                  <a:t>: </a:t>
                </a:r>
                <a:r>
                  <a:rPr lang="hu-HU" sz="3200" dirty="0" err="1"/>
                  <a:t>propensity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score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mathing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comparing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firm</a:t>
                </a:r>
                <a:r>
                  <a:rPr lang="hu-HU" sz="3200" dirty="0"/>
                  <a:t> w/</a:t>
                </a:r>
                <a:r>
                  <a:rPr lang="hu-HU" sz="3200" dirty="0" err="1"/>
                  <a:t>wo</a:t>
                </a:r>
                <a:r>
                  <a:rPr lang="hu-HU" sz="3200" dirty="0"/>
                  <a:t> YG </a:t>
                </a:r>
                <a:r>
                  <a:rPr lang="hu-HU" sz="3200" dirty="0" err="1"/>
                  <a:t>wage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subsidy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exact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macthing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on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size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category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district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industry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1"/>
                <a:endParaRPr lang="en-GB" sz="32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060F179-0947-4CBE-9C8C-2770757C0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0386" y="2432304"/>
                <a:ext cx="22545545" cy="11282109"/>
              </a:xfrm>
              <a:blipFill>
                <a:blip r:embed="rId3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65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446547"/>
            <a:ext cx="16682557" cy="3724096"/>
          </a:xfrm>
        </p:spPr>
        <p:txBody>
          <a:bodyPr/>
          <a:lstStyle/>
          <a:p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r>
              <a:rPr lang="hu-HU" sz="4800" dirty="0"/>
              <a:t>90-DAY JOB TRIAL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933856"/>
            <a:ext cx="22818379" cy="12635840"/>
          </a:xfrm>
        </p:spPr>
        <p:txBody>
          <a:bodyPr>
            <a:normAutofit fontScale="25000" lnSpcReduction="20000"/>
          </a:bodyPr>
          <a:lstStyle/>
          <a:p>
            <a:pPr marL="868119" indent="-857250">
              <a:lnSpc>
                <a:spcPct val="120000"/>
              </a:lnSpc>
            </a:pPr>
            <a:endParaRPr lang="en-GB" sz="5900" dirty="0"/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en-GB" sz="5900" dirty="0"/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One of the various programmes </a:t>
            </a:r>
            <a:r>
              <a:rPr lang="hu-HU" sz="12800" dirty="0" err="1">
                <a:cs typeface="Calibri" panose="020F0502020204030204" pitchFamily="34" charset="0"/>
              </a:rPr>
              <a:t>within</a:t>
            </a:r>
            <a:r>
              <a:rPr lang="en-GB" sz="12800" dirty="0">
                <a:cs typeface="Calibri" panose="020F0502020204030204" pitchFamily="34" charset="0"/>
              </a:rPr>
              <a:t> Youth Guarantee</a:t>
            </a:r>
            <a:r>
              <a:rPr lang="hu-HU" sz="12800" dirty="0">
                <a:cs typeface="Calibri" panose="020F0502020204030204" pitchFamily="34" charset="0"/>
              </a:rPr>
              <a:t>, </a:t>
            </a:r>
            <a:r>
              <a:rPr lang="hu-HU" sz="12800" dirty="0" err="1">
                <a:cs typeface="Calibri" panose="020F0502020204030204" pitchFamily="34" charset="0"/>
              </a:rPr>
              <a:t>introduced</a:t>
            </a:r>
            <a:r>
              <a:rPr lang="hu-HU" sz="12800" dirty="0">
                <a:cs typeface="Calibri" panose="020F0502020204030204" pitchFamily="34" charset="0"/>
              </a:rPr>
              <a:t> in 2015</a:t>
            </a:r>
            <a:endParaRPr lang="en-GB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Short term wage subsidy, up to 100%  of total labour costs</a:t>
            </a:r>
            <a:r>
              <a:rPr lang="hu-HU" sz="12800" dirty="0">
                <a:cs typeface="Calibri" panose="020F0502020204030204" pitchFamily="34" charset="0"/>
              </a:rPr>
              <a:t>, </a:t>
            </a:r>
            <a:endParaRPr lang="en-GB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Subsidized  period: 90 days, no obligation </a:t>
            </a:r>
            <a:r>
              <a:rPr lang="hu-HU" sz="12800" dirty="0">
                <a:cs typeface="Calibri" panose="020F0502020204030204" pitchFamily="34" charset="0"/>
              </a:rPr>
              <a:t>of</a:t>
            </a:r>
            <a:r>
              <a:rPr lang="en-GB" sz="12800" dirty="0">
                <a:cs typeface="Calibri" panose="020F0502020204030204" pitchFamily="34" charset="0"/>
              </a:rPr>
              <a:t> further employment</a:t>
            </a: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Under</a:t>
            </a:r>
            <a:r>
              <a:rPr lang="hu-HU" sz="12800" dirty="0">
                <a:cs typeface="Calibri" panose="020F0502020204030204" pitchFamily="34" charset="0"/>
              </a:rPr>
              <a:t> 25 </a:t>
            </a:r>
            <a:r>
              <a:rPr lang="hu-HU" sz="12800" dirty="0" err="1">
                <a:cs typeface="Calibri" panose="020F0502020204030204" pitchFamily="34" charset="0"/>
              </a:rPr>
              <a:t>years</a:t>
            </a:r>
            <a:r>
              <a:rPr lang="hu-HU" sz="12800" dirty="0">
                <a:cs typeface="Calibri" panose="020F0502020204030204" pitchFamily="34" charset="0"/>
              </a:rPr>
              <a:t> of </a:t>
            </a:r>
            <a:r>
              <a:rPr lang="hu-HU" sz="12800" dirty="0" err="1">
                <a:cs typeface="Calibri" panose="020F0502020204030204" pitchFamily="34" charset="0"/>
              </a:rPr>
              <a:t>age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Few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papers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Youth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Guarantee</a:t>
            </a:r>
            <a:r>
              <a:rPr lang="hu-HU" sz="12800" dirty="0">
                <a:cs typeface="Calibri" panose="020F0502020204030204" pitchFamily="34" charset="0"/>
              </a:rPr>
              <a:t> (</a:t>
            </a:r>
            <a:r>
              <a:rPr lang="hu-HU" sz="12800" dirty="0" err="1">
                <a:cs typeface="Calibri" panose="020F0502020204030204" pitchFamily="34" charset="0"/>
              </a:rPr>
              <a:t>e.g</a:t>
            </a:r>
            <a:r>
              <a:rPr lang="hu-HU" sz="12800" dirty="0">
                <a:cs typeface="Calibri" panose="020F0502020204030204" pitchFamily="34" charset="0"/>
              </a:rPr>
              <a:t>. </a:t>
            </a:r>
            <a:r>
              <a:rPr lang="hu-HU" sz="12800" dirty="0" err="1">
                <a:cs typeface="Calibri" panose="020F0502020204030204" pitchFamily="34" charset="0"/>
              </a:rPr>
              <a:t>Bratti</a:t>
            </a:r>
            <a:r>
              <a:rPr lang="hu-HU" sz="12800" dirty="0">
                <a:cs typeface="Calibri" panose="020F0502020204030204" pitchFamily="34" charset="0"/>
              </a:rPr>
              <a:t> et </a:t>
            </a:r>
            <a:r>
              <a:rPr lang="hu-HU" sz="12800" dirty="0" err="1">
                <a:cs typeface="Calibri" panose="020F0502020204030204" pitchFamily="34" charset="0"/>
              </a:rPr>
              <a:t>al</a:t>
            </a:r>
            <a:r>
              <a:rPr lang="hu-HU" sz="12800" dirty="0">
                <a:cs typeface="Calibri" panose="020F0502020204030204" pitchFamily="34" charset="0"/>
              </a:rPr>
              <a:t>, 2018)  and </a:t>
            </a:r>
            <a:r>
              <a:rPr lang="hu-HU" sz="12800" dirty="0" err="1">
                <a:cs typeface="Calibri" panose="020F0502020204030204" pitchFamily="34" charset="0"/>
              </a:rPr>
              <a:t>literature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job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trials</a:t>
            </a:r>
            <a:r>
              <a:rPr lang="hu-HU" sz="12800" dirty="0">
                <a:cs typeface="Calibri" panose="020F0502020204030204" pitchFamily="34" charset="0"/>
              </a:rPr>
              <a:t> is </a:t>
            </a:r>
            <a:r>
              <a:rPr lang="hu-HU" sz="12800" dirty="0" err="1">
                <a:cs typeface="Calibri" panose="020F0502020204030204" pitchFamily="34" charset="0"/>
              </a:rPr>
              <a:t>scarce</a:t>
            </a:r>
            <a:r>
              <a:rPr lang="en-GB" sz="12800" dirty="0">
                <a:cs typeface="Calibri" panose="020F0502020204030204" pitchFamily="34" charset="0"/>
              </a:rPr>
              <a:t> </a:t>
            </a: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12800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hu-HU" sz="14400" b="1" dirty="0" err="1">
                <a:cs typeface="Calibri" panose="020F0502020204030204" pitchFamily="34" charset="0"/>
              </a:rPr>
              <a:t>Cheaper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hu-HU" sz="14400" b="1" dirty="0" err="1">
                <a:cs typeface="Calibri" panose="020F0502020204030204" pitchFamily="34" charset="0"/>
              </a:rPr>
              <a:t>than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en-GB" sz="14400" b="1" dirty="0">
                <a:cs typeface="Calibri" panose="020F0502020204030204" pitchFamily="34" charset="0"/>
              </a:rPr>
              <a:t>longer wage subsidies</a:t>
            </a:r>
            <a:r>
              <a:rPr lang="hu-HU" sz="14400" b="1" dirty="0">
                <a:cs typeface="Calibri" panose="020F0502020204030204" pitchFamily="34" charset="0"/>
              </a:rPr>
              <a:t>, </a:t>
            </a:r>
            <a:r>
              <a:rPr lang="hu-HU" sz="14400" b="1" dirty="0" err="1">
                <a:cs typeface="Calibri" panose="020F0502020204030204" pitchFamily="34" charset="0"/>
              </a:rPr>
              <a:t>but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hu-HU" sz="14400" b="1" dirty="0" err="1">
                <a:cs typeface="Calibri" panose="020F0502020204030204" pitchFamily="34" charset="0"/>
              </a:rPr>
              <a:t>provides</a:t>
            </a:r>
            <a:r>
              <a:rPr lang="en-GB" sz="14400" b="1" dirty="0">
                <a:cs typeface="Calibri" panose="020F0502020204030204" pitchFamily="34" charset="0"/>
              </a:rPr>
              <a:t>: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Gain</a:t>
            </a:r>
            <a:r>
              <a:rPr lang="hu-HU" sz="12800" dirty="0">
                <a:cs typeface="Calibri" panose="020F0502020204030204" pitchFamily="34" charset="0"/>
              </a:rPr>
              <a:t> of</a:t>
            </a:r>
            <a:r>
              <a:rPr lang="en-GB" sz="12800" dirty="0">
                <a:cs typeface="Calibri" panose="020F0502020204030204" pitchFamily="34" charset="0"/>
              </a:rPr>
              <a:t> real work experience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No need for longer term commitment </a:t>
            </a:r>
            <a:r>
              <a:rPr lang="hu-HU" sz="12800" dirty="0" err="1">
                <a:cs typeface="Calibri" panose="020F0502020204030204" pitchFamily="34" charset="0"/>
              </a:rPr>
              <a:t>by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either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party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en-GB" sz="12800" dirty="0">
                <a:cs typeface="Calibri" panose="020F0502020204030204" pitchFamily="34" charset="0"/>
              </a:rPr>
              <a:t>→lower risk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Work experience increases the value of the CV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Helps</a:t>
            </a:r>
            <a:r>
              <a:rPr lang="hu-HU" sz="12800" dirty="0">
                <a:cs typeface="Calibri" panose="020F0502020204030204" pitchFamily="34" charset="0"/>
              </a:rPr>
              <a:t> in </a:t>
            </a:r>
            <a:r>
              <a:rPr lang="hu-HU" sz="12800" dirty="0" err="1">
                <a:cs typeface="Calibri" panose="020F0502020204030204" pitchFamily="34" charset="0"/>
              </a:rPr>
              <a:t>overcoming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negative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stereotypes</a:t>
            </a:r>
            <a:r>
              <a:rPr lang="en-GB" sz="12800" dirty="0">
                <a:cs typeface="Calibri" panose="020F0502020204030204" pitchFamily="34" charset="0"/>
              </a:rPr>
              <a:t>  </a:t>
            </a:r>
            <a:r>
              <a:rPr lang="hu-HU" sz="12800" dirty="0">
                <a:cs typeface="Calibri" panose="020F0502020204030204" pitchFamily="34" charset="0"/>
              </a:rPr>
              <a:t>and </a:t>
            </a:r>
            <a:r>
              <a:rPr lang="hu-HU" sz="12800" dirty="0" err="1">
                <a:cs typeface="Calibri" panose="020F0502020204030204" pitchFamily="34" charset="0"/>
              </a:rPr>
              <a:t>reducing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informational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asymmetries</a:t>
            </a:r>
            <a:endParaRPr lang="en-GB" sz="12800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en-GB" sz="14400" b="1" dirty="0">
                <a:cs typeface="Calibri" panose="020F0502020204030204" pitchFamily="34" charset="0"/>
              </a:rPr>
              <a:t>Potential </a:t>
            </a:r>
            <a:r>
              <a:rPr lang="hu-HU" sz="14400" b="1" dirty="0" err="1">
                <a:cs typeface="Calibri" panose="020F0502020204030204" pitchFamily="34" charset="0"/>
              </a:rPr>
              <a:t>risk</a:t>
            </a:r>
            <a:r>
              <a:rPr lang="en-GB" sz="14400" b="1" dirty="0">
                <a:cs typeface="Calibri" panose="020F0502020204030204" pitchFamily="34" charset="0"/>
              </a:rPr>
              <a:t>s:</a:t>
            </a:r>
            <a:endParaRPr lang="hu-HU" sz="14400" b="1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>
                <a:cs typeface="Calibri" panose="020F0502020204030204" pitchFamily="34" charset="0"/>
              </a:rPr>
              <a:t>Firms may regard this program as a short-term </a:t>
            </a:r>
            <a:r>
              <a:rPr lang="hu-HU" sz="12800" dirty="0" err="1">
                <a:cs typeface="Calibri" panose="020F0502020204030204" pitchFamily="34" charset="0"/>
              </a:rPr>
              <a:t>cheap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labour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en-GB" sz="12800" dirty="0">
                <a:cs typeface="Calibri" panose="020F0502020204030204" pitchFamily="34" charset="0"/>
              </a:rPr>
              <a:t> → integration is  not considered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>
                <a:cs typeface="Calibri" panose="020F0502020204030204" pitchFamily="34" charset="0"/>
              </a:rPr>
              <a:t>Deadweight losses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endParaRPr lang="en-GB" sz="1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62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16682557" cy="738664"/>
          </a:xfrm>
        </p:spPr>
        <p:txBody>
          <a:bodyPr/>
          <a:lstStyle/>
          <a:p>
            <a:r>
              <a:rPr lang="hu-HU" sz="4800" dirty="0"/>
              <a:t>ESTIMATION OF DEADWEIGTH LOSSES</a:t>
            </a:r>
            <a:endParaRPr lang="en-GB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657" y="2645923"/>
            <a:ext cx="16419041" cy="107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6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QUESTION, IDENTIFICATION STRATEGY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036929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Q1</a:t>
            </a:r>
            <a:r>
              <a:rPr lang="hu-HU" sz="3600" dirty="0"/>
              <a:t> </a:t>
            </a:r>
            <a:r>
              <a:rPr lang="en-GB" sz="3600" dirty="0"/>
              <a:t>Who are selected into the program from the pool of registered jobseekers?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</a:rPr>
              <a:t>Principle of Youth Guarantee: priority to long-term unemployed, vulnerable and socially excluded groups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Q2</a:t>
            </a:r>
            <a:r>
              <a:rPr lang="hu-HU" sz="3600" b="1" dirty="0"/>
              <a:t> </a:t>
            </a:r>
            <a:r>
              <a:rPr lang="en-GB" sz="3600" dirty="0"/>
              <a:t>What is the  effect of participation in the job trial program on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/>
              <a:t>Work</a:t>
            </a:r>
            <a:r>
              <a:rPr lang="hu-HU" sz="3200" dirty="0"/>
              <a:t>: </a:t>
            </a:r>
            <a:r>
              <a:rPr lang="en-GB" sz="3200" dirty="0"/>
              <a:t> </a:t>
            </a:r>
            <a:r>
              <a:rPr lang="hu-HU" sz="3200" dirty="0"/>
              <a:t>p</a:t>
            </a:r>
            <a:r>
              <a:rPr lang="en-GB" sz="3200" dirty="0" err="1"/>
              <a:t>robability</a:t>
            </a:r>
            <a:r>
              <a:rPr lang="en-GB" sz="3200" dirty="0"/>
              <a:t> of being employed 6 </a:t>
            </a:r>
            <a:r>
              <a:rPr lang="hu-HU" sz="3200" dirty="0"/>
              <a:t>and 12 </a:t>
            </a:r>
            <a:r>
              <a:rPr lang="en-GB" sz="3200" dirty="0"/>
              <a:t>months after the program</a:t>
            </a:r>
            <a:r>
              <a:rPr lang="hu-HU" sz="3200" dirty="0"/>
              <a:t>  and </a:t>
            </a:r>
            <a:r>
              <a:rPr lang="hu-HU" sz="3200" dirty="0" err="1"/>
              <a:t>cumulative</a:t>
            </a:r>
            <a:r>
              <a:rPr lang="hu-HU" sz="3200" dirty="0"/>
              <a:t> </a:t>
            </a:r>
            <a:r>
              <a:rPr lang="hu-HU" sz="3200" dirty="0" err="1"/>
              <a:t>days</a:t>
            </a:r>
            <a:r>
              <a:rPr lang="hu-HU" sz="3200" dirty="0"/>
              <a:t> </a:t>
            </a:r>
            <a:r>
              <a:rPr lang="hu-HU" sz="3200" dirty="0" err="1"/>
              <a:t>within</a:t>
            </a:r>
            <a:r>
              <a:rPr lang="hu-HU" sz="3200" dirty="0"/>
              <a:t> 6 and 12  </a:t>
            </a:r>
            <a:r>
              <a:rPr lang="hu-HU" sz="3200" dirty="0" err="1"/>
              <a:t>months</a:t>
            </a:r>
            <a:r>
              <a:rPr lang="hu-HU" sz="3200" dirty="0"/>
              <a:t> </a:t>
            </a:r>
            <a:r>
              <a:rPr lang="hu-HU" sz="3200" dirty="0" err="1"/>
              <a:t>after</a:t>
            </a:r>
            <a:r>
              <a:rPr lang="hu-HU" sz="3200" dirty="0"/>
              <a:t> </a:t>
            </a:r>
            <a:r>
              <a:rPr lang="hu-HU" sz="3200" dirty="0" err="1"/>
              <a:t>completing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programme</a:t>
            </a:r>
            <a:endParaRPr lang="en-GB" sz="32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/>
              <a:t>W</a:t>
            </a:r>
            <a:r>
              <a:rPr lang="en-GB" sz="3200" dirty="0"/>
              <a:t>ages</a:t>
            </a:r>
            <a:r>
              <a:rPr lang="hu-HU" sz="3200" dirty="0"/>
              <a:t>: </a:t>
            </a:r>
            <a:r>
              <a:rPr lang="en-GB" sz="3200" dirty="0"/>
              <a:t>cumulative wages within 6 </a:t>
            </a:r>
            <a:r>
              <a:rPr lang="hu-HU" sz="3200" dirty="0"/>
              <a:t>and 12 </a:t>
            </a:r>
            <a:r>
              <a:rPr lang="en-GB" sz="3200" dirty="0"/>
              <a:t>months after completing the program</a:t>
            </a:r>
          </a:p>
          <a:p>
            <a:r>
              <a:rPr lang="hu-HU" sz="3900" dirty="0"/>
              <a:t> </a:t>
            </a:r>
          </a:p>
          <a:p>
            <a:pPr marL="0" indent="0">
              <a:buNone/>
            </a:pPr>
            <a:r>
              <a:rPr lang="en-GB" sz="3900" b="1" dirty="0"/>
              <a:t>Identification</a:t>
            </a:r>
            <a:r>
              <a:rPr lang="en-GB" sz="3700" b="1" dirty="0"/>
              <a:t> </a:t>
            </a:r>
            <a:r>
              <a:rPr lang="hu-HU" sz="3700" b="1" dirty="0" err="1"/>
              <a:t>strategy</a:t>
            </a:r>
            <a:r>
              <a:rPr lang="hu-HU" sz="3700" b="1" dirty="0"/>
              <a:t>: </a:t>
            </a:r>
            <a:r>
              <a:rPr lang="hu-HU" sz="3600" dirty="0"/>
              <a:t>P</a:t>
            </a:r>
            <a:r>
              <a:rPr lang="en-GB" sz="3600" dirty="0" err="1"/>
              <a:t>ropensity</a:t>
            </a:r>
            <a:r>
              <a:rPr lang="en-GB" sz="3600" dirty="0"/>
              <a:t> score matching</a:t>
            </a:r>
            <a:r>
              <a:rPr lang="hu-HU" sz="3600" dirty="0"/>
              <a:t> (kernel </a:t>
            </a:r>
            <a:r>
              <a:rPr lang="hu-HU" sz="3600" dirty="0" err="1"/>
              <a:t>based</a:t>
            </a:r>
            <a:r>
              <a:rPr lang="hu-HU" sz="3600" dirty="0"/>
              <a:t>) </a:t>
            </a:r>
            <a:r>
              <a:rPr lang="hu-HU" sz="3600" dirty="0" err="1"/>
              <a:t>using</a:t>
            </a:r>
            <a:r>
              <a:rPr lang="hu-HU" sz="3600" dirty="0"/>
              <a:t> </a:t>
            </a:r>
            <a:r>
              <a:rPr lang="hu-HU" sz="3600" dirty="0" err="1"/>
              <a:t>two</a:t>
            </a:r>
            <a:r>
              <a:rPr lang="hu-HU" sz="3600" dirty="0"/>
              <a:t> </a:t>
            </a:r>
            <a:r>
              <a:rPr lang="hu-HU" sz="3600" dirty="0" err="1"/>
              <a:t>control</a:t>
            </a:r>
            <a:r>
              <a:rPr lang="hu-HU" sz="3600" dirty="0"/>
              <a:t> </a:t>
            </a:r>
            <a:r>
              <a:rPr lang="hu-HU" sz="3600" dirty="0" err="1"/>
              <a:t>groups</a:t>
            </a:r>
            <a:endParaRPr lang="hu-HU" sz="3600" dirty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/>
              <a:t>Participants of public work</a:t>
            </a:r>
            <a:r>
              <a:rPr lang="hu-HU" sz="3200" dirty="0"/>
              <a:t>s</a:t>
            </a:r>
            <a:r>
              <a:rPr lang="en-GB" sz="3200" dirty="0"/>
              <a:t> program </a:t>
            </a:r>
            <a:r>
              <a:rPr lang="hu-HU" sz="3200" dirty="0"/>
              <a:t>(and </a:t>
            </a:r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not</a:t>
            </a:r>
            <a:r>
              <a:rPr lang="hu-HU" sz="3200" dirty="0"/>
              <a:t> </a:t>
            </a:r>
            <a:r>
              <a:rPr lang="hu-HU" sz="3200" dirty="0" err="1"/>
              <a:t>participated</a:t>
            </a:r>
            <a:r>
              <a:rPr lang="hu-HU" sz="3200" dirty="0"/>
              <a:t> in YG)     </a:t>
            </a:r>
            <a:endParaRPr lang="en-GB" sz="3200" dirty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/>
              <a:t>Participants of training programs</a:t>
            </a:r>
            <a:r>
              <a:rPr lang="hu-HU" sz="3200" dirty="0"/>
              <a:t> </a:t>
            </a:r>
            <a:endParaRPr lang="en-GB" sz="3200" dirty="0"/>
          </a:p>
          <a:p>
            <a:pPr marL="0" indent="0">
              <a:buNone/>
            </a:pPr>
            <a:r>
              <a:rPr lang="hu-HU" sz="3600" dirty="0"/>
              <a:t>The </a:t>
            </a:r>
            <a:r>
              <a:rPr lang="hu-HU" sz="3600" dirty="0" err="1"/>
              <a:t>evaluation</a:t>
            </a:r>
            <a:r>
              <a:rPr lang="hu-HU" sz="3600" dirty="0"/>
              <a:t> </a:t>
            </a:r>
            <a:r>
              <a:rPr lang="hu-HU" sz="3600" dirty="0" err="1"/>
              <a:t>covers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2015-2017 </a:t>
            </a:r>
            <a:r>
              <a:rPr lang="hu-HU" sz="3600" dirty="0" err="1"/>
              <a:t>period</a:t>
            </a:r>
            <a:endParaRPr lang="hu-HU" sz="3600" dirty="0"/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68226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990624"/>
            <a:ext cx="17429950" cy="738664"/>
          </a:xfrm>
        </p:spPr>
        <p:txBody>
          <a:bodyPr/>
          <a:lstStyle/>
          <a:p>
            <a:r>
              <a:rPr lang="hu-HU" sz="4800" dirty="0"/>
              <a:t>DATA, OUTCOME AND CONTROL 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84408"/>
            <a:ext cx="22545545" cy="112300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b="1" dirty="0"/>
              <a:t>Da</a:t>
            </a:r>
            <a:r>
              <a:rPr lang="hu-HU" sz="4000" b="1" dirty="0" err="1"/>
              <a:t>ta</a:t>
            </a:r>
            <a:r>
              <a:rPr lang="hu-HU" sz="4000" b="1" dirty="0"/>
              <a:t>:</a:t>
            </a:r>
            <a:r>
              <a:rPr lang="en-GB" sz="4000" b="1" dirty="0"/>
              <a:t> </a:t>
            </a:r>
            <a:r>
              <a:rPr lang="hu-HU" sz="4000" b="1" dirty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a </a:t>
            </a:r>
            <a:r>
              <a:rPr lang="hu-HU" sz="4000" dirty="0" err="1"/>
              <a:t>large</a:t>
            </a:r>
            <a:r>
              <a:rPr lang="hu-HU" sz="4000" dirty="0"/>
              <a:t> </a:t>
            </a:r>
            <a:r>
              <a:rPr lang="hu-HU" sz="4000" dirty="0" err="1"/>
              <a:t>monthly</a:t>
            </a:r>
            <a:r>
              <a:rPr lang="hu-HU" sz="4000" dirty="0"/>
              <a:t> panel </a:t>
            </a:r>
            <a:r>
              <a:rPr lang="hu-HU" sz="4000" dirty="0" err="1"/>
              <a:t>database</a:t>
            </a:r>
            <a:r>
              <a:rPr lang="hu-HU" sz="4000" dirty="0"/>
              <a:t> </a:t>
            </a:r>
            <a:r>
              <a:rPr lang="hu-HU" sz="4000" dirty="0" err="1"/>
              <a:t>consists</a:t>
            </a:r>
            <a:r>
              <a:rPr lang="hu-HU" sz="4000" dirty="0"/>
              <a:t> of linked </a:t>
            </a:r>
            <a:r>
              <a:rPr lang="hu-HU" sz="4000" dirty="0" err="1"/>
              <a:t>datasets</a:t>
            </a:r>
            <a:r>
              <a:rPr lang="hu-HU" sz="4000" dirty="0"/>
              <a:t> of </a:t>
            </a:r>
            <a:r>
              <a:rPr lang="hu-HU" sz="4000" dirty="0" err="1"/>
              <a:t>administrative</a:t>
            </a:r>
            <a:r>
              <a:rPr lang="hu-HU" sz="4000" dirty="0"/>
              <a:t> </a:t>
            </a:r>
            <a:r>
              <a:rPr lang="hu-HU" sz="4000" dirty="0" err="1"/>
              <a:t>authorities</a:t>
            </a:r>
            <a:r>
              <a:rPr lang="hu-HU" sz="40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Tax</a:t>
            </a:r>
            <a:r>
              <a:rPr lang="hu-HU" sz="4000" dirty="0"/>
              <a:t>, </a:t>
            </a:r>
            <a:r>
              <a:rPr lang="hu-HU" sz="4000" dirty="0" err="1"/>
              <a:t>social</a:t>
            </a:r>
            <a:r>
              <a:rPr lang="hu-HU" sz="4000" dirty="0"/>
              <a:t> </a:t>
            </a:r>
            <a:r>
              <a:rPr lang="hu-HU" sz="4000" dirty="0" err="1"/>
              <a:t>secutiry</a:t>
            </a:r>
            <a:r>
              <a:rPr lang="hu-HU" sz="4000" dirty="0"/>
              <a:t>, </a:t>
            </a:r>
            <a:r>
              <a:rPr lang="hu-HU" sz="4000" dirty="0" err="1"/>
              <a:t>health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r>
              <a:rPr lang="hu-HU" sz="4000" dirty="0"/>
              <a:t>, </a:t>
            </a:r>
            <a:r>
              <a:rPr lang="hu-HU" sz="4000" dirty="0" err="1"/>
              <a:t>public</a:t>
            </a:r>
            <a:r>
              <a:rPr lang="hu-HU" sz="4000" dirty="0"/>
              <a:t> </a:t>
            </a:r>
            <a:r>
              <a:rPr lang="hu-HU" sz="4000" dirty="0" err="1"/>
              <a:t>employment</a:t>
            </a:r>
            <a:r>
              <a:rPr lang="hu-HU" sz="4000" dirty="0"/>
              <a:t> service (NFSZ) </a:t>
            </a:r>
            <a:r>
              <a:rPr lang="hu-HU" sz="4000" dirty="0" err="1"/>
              <a:t>educational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Individual</a:t>
            </a:r>
            <a:r>
              <a:rPr lang="hu-HU" sz="4000" dirty="0"/>
              <a:t> </a:t>
            </a:r>
            <a:r>
              <a:rPr lang="hu-HU" sz="4000" dirty="0" err="1"/>
              <a:t>level</a:t>
            </a:r>
            <a:r>
              <a:rPr lang="hu-HU" sz="4000" dirty="0"/>
              <a:t>,  random 50% </a:t>
            </a:r>
            <a:r>
              <a:rPr lang="hu-HU" sz="4000" dirty="0" err="1"/>
              <a:t>sample</a:t>
            </a:r>
            <a:r>
              <a:rPr lang="hu-HU" sz="4000" dirty="0"/>
              <a:t> of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population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Data </a:t>
            </a:r>
            <a:r>
              <a:rPr lang="hu-HU" sz="4000" dirty="0" err="1"/>
              <a:t>on</a:t>
            </a:r>
            <a:r>
              <a:rPr lang="hu-HU" sz="4000" dirty="0"/>
              <a:t> program </a:t>
            </a:r>
            <a:r>
              <a:rPr lang="hu-HU" sz="4000" dirty="0" err="1"/>
              <a:t>details</a:t>
            </a:r>
            <a:r>
              <a:rPr lang="hu-HU" sz="4000" dirty="0"/>
              <a:t>, </a:t>
            </a:r>
            <a:r>
              <a:rPr lang="hu-HU" sz="4000" dirty="0" err="1"/>
              <a:t>employment</a:t>
            </a:r>
            <a:r>
              <a:rPr lang="hu-HU" sz="4000" dirty="0"/>
              <a:t>, </a:t>
            </a:r>
            <a:r>
              <a:rPr lang="hu-HU" sz="4000" dirty="0" err="1"/>
              <a:t>wages</a:t>
            </a:r>
            <a:r>
              <a:rPr lang="hu-HU" sz="4000" dirty="0"/>
              <a:t>, </a:t>
            </a:r>
            <a:r>
              <a:rPr lang="hu-HU" sz="4000" dirty="0" err="1"/>
              <a:t>benefits</a:t>
            </a:r>
            <a:r>
              <a:rPr lang="hu-HU" sz="4000" dirty="0"/>
              <a:t> </a:t>
            </a:r>
            <a:r>
              <a:rPr lang="hu-HU" sz="4000" dirty="0" err="1"/>
              <a:t>from</a:t>
            </a:r>
            <a:r>
              <a:rPr lang="hu-HU" sz="4000" dirty="0"/>
              <a:t> 2003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Created</a:t>
            </a:r>
            <a:r>
              <a:rPr lang="hu-HU" sz="4000" dirty="0"/>
              <a:t> and </a:t>
            </a:r>
            <a:r>
              <a:rPr lang="hu-HU" sz="4000" dirty="0" err="1"/>
              <a:t>owned</a:t>
            </a:r>
            <a:r>
              <a:rPr lang="hu-HU" sz="4000" dirty="0"/>
              <a:t> </a:t>
            </a:r>
            <a:r>
              <a:rPr lang="hu-HU" sz="4000" dirty="0" err="1"/>
              <a:t>by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Databank of </a:t>
            </a:r>
            <a:r>
              <a:rPr lang="hu-HU" sz="4000" dirty="0" err="1"/>
              <a:t>the</a:t>
            </a:r>
            <a:r>
              <a:rPr lang="hu-HU" sz="4000" dirty="0"/>
              <a:t> Centre of </a:t>
            </a:r>
            <a:r>
              <a:rPr lang="hu-HU" sz="4000" dirty="0" err="1"/>
              <a:t>Regional</a:t>
            </a:r>
            <a:r>
              <a:rPr lang="hu-HU" sz="4000" dirty="0"/>
              <a:t> and </a:t>
            </a:r>
            <a:r>
              <a:rPr lang="hu-HU" sz="4000" dirty="0" err="1"/>
              <a:t>Economic</a:t>
            </a:r>
            <a:r>
              <a:rPr lang="hu-HU" sz="4000" dirty="0"/>
              <a:t> </a:t>
            </a:r>
            <a:r>
              <a:rPr lang="hu-HU" sz="4000" dirty="0" err="1"/>
              <a:t>Studies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4000" dirty="0"/>
          </a:p>
          <a:p>
            <a:pPr marL="0" indent="0">
              <a:buNone/>
            </a:pPr>
            <a:r>
              <a:rPr lang="pl-PL" sz="4000" b="1" dirty="0"/>
              <a:t>                       </a:t>
            </a:r>
            <a:r>
              <a:rPr lang="pl-PL" sz="4000" b="1" dirty="0">
                <a:solidFill>
                  <a:srgbClr val="B81639"/>
                </a:solidFill>
              </a:rPr>
              <a:t>↓</a:t>
            </a:r>
          </a:p>
          <a:p>
            <a:pPr marL="0" indent="0">
              <a:buNone/>
            </a:pPr>
            <a:r>
              <a:rPr lang="pl-PL" sz="4000" dirty="0"/>
              <a:t>Rich set of:</a:t>
            </a:r>
          </a:p>
          <a:p>
            <a:r>
              <a:rPr lang="pl-PL" sz="4000" b="1" dirty="0"/>
              <a:t>Control variables</a:t>
            </a:r>
            <a:r>
              <a:rPr lang="pl-PL" sz="4000" dirty="0"/>
              <a:t>: full labour market history, education background, health status, benefits and transfer history, competence test scores, type of settlement, distance of  home address to public employment servicepublic workers/ registered unemployed, roma share of population, </a:t>
            </a:r>
          </a:p>
          <a:p>
            <a:r>
              <a:rPr lang="pl-PL" sz="4000" b="1" dirty="0"/>
              <a:t>Outcome variables: </a:t>
            </a:r>
            <a:r>
              <a:rPr lang="pl-PL" sz="4000" dirty="0"/>
              <a:t>employment status and wage income after completion of the programme</a:t>
            </a: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1885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990624"/>
            <a:ext cx="17429950" cy="738664"/>
          </a:xfrm>
        </p:spPr>
        <p:txBody>
          <a:bodyPr/>
          <a:lstStyle/>
          <a:p>
            <a:r>
              <a:rPr lang="hu-HU" sz="4800" dirty="0"/>
              <a:t>DATA, OUTCOME AND CONTROL 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84408"/>
            <a:ext cx="22545545" cy="112300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b="1" dirty="0"/>
              <a:t>Da</a:t>
            </a:r>
            <a:r>
              <a:rPr lang="hu-HU" sz="4000" b="1" dirty="0" err="1"/>
              <a:t>ta</a:t>
            </a:r>
            <a:r>
              <a:rPr lang="hu-HU" sz="4000" b="1" dirty="0"/>
              <a:t>:</a:t>
            </a:r>
            <a:r>
              <a:rPr lang="en-GB" sz="4000" b="1" dirty="0"/>
              <a:t> </a:t>
            </a:r>
            <a:r>
              <a:rPr lang="hu-HU" sz="4000" b="1" dirty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a </a:t>
            </a:r>
            <a:r>
              <a:rPr lang="hu-HU" sz="4000" dirty="0" err="1"/>
              <a:t>large</a:t>
            </a:r>
            <a:r>
              <a:rPr lang="hu-HU" sz="4000" dirty="0"/>
              <a:t> </a:t>
            </a:r>
            <a:r>
              <a:rPr lang="hu-HU" sz="4000" dirty="0" err="1"/>
              <a:t>monthly</a:t>
            </a:r>
            <a:r>
              <a:rPr lang="hu-HU" sz="4000" dirty="0"/>
              <a:t> panel </a:t>
            </a:r>
            <a:r>
              <a:rPr lang="hu-HU" sz="4000" dirty="0" err="1"/>
              <a:t>database</a:t>
            </a:r>
            <a:r>
              <a:rPr lang="hu-HU" sz="4000" dirty="0"/>
              <a:t> </a:t>
            </a:r>
            <a:r>
              <a:rPr lang="hu-HU" sz="4000" dirty="0" err="1"/>
              <a:t>consists</a:t>
            </a:r>
            <a:r>
              <a:rPr lang="hu-HU" sz="4000" dirty="0"/>
              <a:t> of linked </a:t>
            </a:r>
            <a:r>
              <a:rPr lang="hu-HU" sz="4000" dirty="0" err="1"/>
              <a:t>datasets</a:t>
            </a:r>
            <a:r>
              <a:rPr lang="hu-HU" sz="4000" dirty="0"/>
              <a:t> of </a:t>
            </a:r>
            <a:r>
              <a:rPr lang="hu-HU" sz="4000" dirty="0" err="1"/>
              <a:t>administrative</a:t>
            </a:r>
            <a:r>
              <a:rPr lang="hu-HU" sz="4000" dirty="0"/>
              <a:t> </a:t>
            </a:r>
            <a:r>
              <a:rPr lang="hu-HU" sz="4000" dirty="0" err="1"/>
              <a:t>authorities</a:t>
            </a:r>
            <a:r>
              <a:rPr lang="hu-HU" sz="40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Tax</a:t>
            </a:r>
            <a:r>
              <a:rPr lang="hu-HU" sz="4000" dirty="0"/>
              <a:t>, </a:t>
            </a:r>
            <a:r>
              <a:rPr lang="hu-HU" sz="4000" dirty="0" err="1"/>
              <a:t>social</a:t>
            </a:r>
            <a:r>
              <a:rPr lang="hu-HU" sz="4000" dirty="0"/>
              <a:t> </a:t>
            </a:r>
            <a:r>
              <a:rPr lang="hu-HU" sz="4000" dirty="0" err="1"/>
              <a:t>secutiry</a:t>
            </a:r>
            <a:r>
              <a:rPr lang="hu-HU" sz="4000" dirty="0"/>
              <a:t>, </a:t>
            </a:r>
            <a:r>
              <a:rPr lang="hu-HU" sz="4000" dirty="0" err="1"/>
              <a:t>health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r>
              <a:rPr lang="hu-HU" sz="4000" dirty="0"/>
              <a:t>, </a:t>
            </a:r>
            <a:r>
              <a:rPr lang="hu-HU" sz="4000" dirty="0" err="1"/>
              <a:t>public</a:t>
            </a:r>
            <a:r>
              <a:rPr lang="hu-HU" sz="4000" dirty="0"/>
              <a:t> </a:t>
            </a:r>
            <a:r>
              <a:rPr lang="hu-HU" sz="4000" dirty="0" err="1"/>
              <a:t>employment</a:t>
            </a:r>
            <a:r>
              <a:rPr lang="hu-HU" sz="4000" dirty="0"/>
              <a:t> service (NFSZ) </a:t>
            </a:r>
            <a:r>
              <a:rPr lang="hu-HU" sz="4000" dirty="0" err="1"/>
              <a:t>educational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Individual</a:t>
            </a:r>
            <a:r>
              <a:rPr lang="hu-HU" sz="4000" dirty="0"/>
              <a:t> </a:t>
            </a:r>
            <a:r>
              <a:rPr lang="hu-HU" sz="4000" dirty="0" err="1"/>
              <a:t>level</a:t>
            </a:r>
            <a:r>
              <a:rPr lang="hu-HU" sz="4000" dirty="0"/>
              <a:t>,  random 50% </a:t>
            </a:r>
            <a:r>
              <a:rPr lang="hu-HU" sz="4000" dirty="0" err="1"/>
              <a:t>sample</a:t>
            </a:r>
            <a:r>
              <a:rPr lang="hu-HU" sz="4000" dirty="0"/>
              <a:t> of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population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Data </a:t>
            </a:r>
            <a:r>
              <a:rPr lang="hu-HU" sz="4000" dirty="0" err="1"/>
              <a:t>on</a:t>
            </a:r>
            <a:r>
              <a:rPr lang="hu-HU" sz="4000" dirty="0"/>
              <a:t> program </a:t>
            </a:r>
            <a:r>
              <a:rPr lang="hu-HU" sz="4000" dirty="0" err="1"/>
              <a:t>details</a:t>
            </a:r>
            <a:r>
              <a:rPr lang="hu-HU" sz="4000" dirty="0"/>
              <a:t>, </a:t>
            </a:r>
            <a:r>
              <a:rPr lang="hu-HU" sz="4000" dirty="0" err="1"/>
              <a:t>employment</a:t>
            </a:r>
            <a:r>
              <a:rPr lang="hu-HU" sz="4000" dirty="0"/>
              <a:t>, </a:t>
            </a:r>
            <a:r>
              <a:rPr lang="hu-HU" sz="4000" dirty="0" err="1"/>
              <a:t>wages</a:t>
            </a:r>
            <a:r>
              <a:rPr lang="hu-HU" sz="4000" dirty="0"/>
              <a:t>, </a:t>
            </a:r>
            <a:r>
              <a:rPr lang="hu-HU" sz="4000" dirty="0" err="1"/>
              <a:t>benefits</a:t>
            </a:r>
            <a:r>
              <a:rPr lang="hu-HU" sz="4000" dirty="0"/>
              <a:t> </a:t>
            </a:r>
            <a:r>
              <a:rPr lang="hu-HU" sz="4000" dirty="0" err="1"/>
              <a:t>from</a:t>
            </a:r>
            <a:r>
              <a:rPr lang="hu-HU" sz="4000" dirty="0"/>
              <a:t> 2003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Created</a:t>
            </a:r>
            <a:r>
              <a:rPr lang="hu-HU" sz="4000" dirty="0"/>
              <a:t> and </a:t>
            </a:r>
            <a:r>
              <a:rPr lang="hu-HU" sz="4000" dirty="0" err="1"/>
              <a:t>owned</a:t>
            </a:r>
            <a:r>
              <a:rPr lang="hu-HU" sz="4000" dirty="0"/>
              <a:t> </a:t>
            </a:r>
            <a:r>
              <a:rPr lang="hu-HU" sz="4000" dirty="0" err="1"/>
              <a:t>by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Databank of </a:t>
            </a:r>
            <a:r>
              <a:rPr lang="hu-HU" sz="4000" dirty="0" err="1"/>
              <a:t>the</a:t>
            </a:r>
            <a:r>
              <a:rPr lang="hu-HU" sz="4000" dirty="0"/>
              <a:t> Centre of </a:t>
            </a:r>
            <a:r>
              <a:rPr lang="hu-HU" sz="4000" dirty="0" err="1"/>
              <a:t>Regional</a:t>
            </a:r>
            <a:r>
              <a:rPr lang="hu-HU" sz="4000" dirty="0"/>
              <a:t> and </a:t>
            </a:r>
            <a:r>
              <a:rPr lang="hu-HU" sz="4000" dirty="0" err="1"/>
              <a:t>Economic</a:t>
            </a:r>
            <a:r>
              <a:rPr lang="hu-HU" sz="4000" dirty="0"/>
              <a:t> </a:t>
            </a:r>
            <a:r>
              <a:rPr lang="hu-HU" sz="4000" dirty="0" err="1"/>
              <a:t>Studies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4000" dirty="0"/>
          </a:p>
          <a:p>
            <a:pPr marL="0" indent="0">
              <a:buNone/>
            </a:pPr>
            <a:r>
              <a:rPr lang="pl-PL" sz="4000" b="1" dirty="0"/>
              <a:t>                       </a:t>
            </a:r>
            <a:r>
              <a:rPr lang="pl-PL" sz="4000" b="1" dirty="0">
                <a:solidFill>
                  <a:srgbClr val="B81639"/>
                </a:solidFill>
              </a:rPr>
              <a:t>↓</a:t>
            </a:r>
          </a:p>
          <a:p>
            <a:pPr marL="0" indent="0">
              <a:buNone/>
            </a:pPr>
            <a:r>
              <a:rPr lang="pl-PL" sz="4000" dirty="0"/>
              <a:t>Rich set of:</a:t>
            </a:r>
          </a:p>
          <a:p>
            <a:r>
              <a:rPr lang="pl-PL" sz="4000" b="1" dirty="0"/>
              <a:t>Control variables</a:t>
            </a:r>
            <a:r>
              <a:rPr lang="pl-PL" sz="4000" dirty="0"/>
              <a:t>: full labour market history, education background, health status, benefits and transfer history, competence test scores, type of settlement, distance of  home address to public employment servicepublic workers/ registered unemployed, roma share of population, </a:t>
            </a:r>
          </a:p>
          <a:p>
            <a:r>
              <a:rPr lang="pl-PL" sz="4000" b="1" dirty="0"/>
              <a:t>Outcome variables: </a:t>
            </a:r>
            <a:r>
              <a:rPr lang="pl-PL" sz="4000" dirty="0"/>
              <a:t>employment status and wage income after completion of the programme</a:t>
            </a: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72929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897337"/>
            <a:ext cx="17429950" cy="1477328"/>
          </a:xfrm>
        </p:spPr>
        <p:txBody>
          <a:bodyPr/>
          <a:lstStyle/>
          <a:p>
            <a:r>
              <a:rPr lang="hu-HU" sz="4800" dirty="0"/>
              <a:t>PARTICIPANTS OF YOUTH GUARANTEE AND PUBLIC WORKS 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036929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hu-HU" sz="3600" b="1" dirty="0">
              <a:solidFill>
                <a:schemeClr val="tx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hu-HU" sz="3600" b="1" dirty="0" err="1">
                <a:solidFill>
                  <a:schemeClr val="tx1"/>
                </a:solidFill>
              </a:rPr>
              <a:t>Table</a:t>
            </a:r>
            <a:r>
              <a:rPr lang="hu-HU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 err="1">
                <a:solidFill>
                  <a:schemeClr val="tx1"/>
                </a:solidFill>
              </a:rPr>
              <a:t>number</a:t>
            </a:r>
            <a:r>
              <a:rPr lang="hu-HU" sz="3600" b="1" dirty="0">
                <a:solidFill>
                  <a:schemeClr val="tx1"/>
                </a:solidFill>
              </a:rPr>
              <a:t> of </a:t>
            </a:r>
            <a:r>
              <a:rPr lang="hu-HU" sz="3600" b="1" dirty="0" err="1">
                <a:solidFill>
                  <a:schemeClr val="tx1"/>
                </a:solidFill>
              </a:rPr>
              <a:t>participants</a:t>
            </a:r>
            <a:r>
              <a:rPr lang="hu-HU" sz="3600" b="1" dirty="0">
                <a:solidFill>
                  <a:schemeClr val="tx1"/>
                </a:solidFill>
              </a:rPr>
              <a:t> in YG and PW </a:t>
            </a:r>
            <a:r>
              <a:rPr lang="hu-HU" sz="3600" b="1" dirty="0" err="1">
                <a:solidFill>
                  <a:schemeClr val="tx1"/>
                </a:solidFill>
              </a:rPr>
              <a:t>programmes</a:t>
            </a:r>
            <a:r>
              <a:rPr lang="hu-HU" sz="3600" b="1" dirty="0">
                <a:solidFill>
                  <a:schemeClr val="tx1"/>
                </a:solidFill>
              </a:rPr>
              <a:t> </a:t>
            </a:r>
            <a:r>
              <a:rPr lang="hu-HU" sz="3600" b="1" dirty="0" err="1">
                <a:solidFill>
                  <a:schemeClr val="tx1"/>
                </a:solidFill>
              </a:rPr>
              <a:t>by</a:t>
            </a:r>
            <a:r>
              <a:rPr lang="hu-HU" sz="3600" b="1" dirty="0">
                <a:solidFill>
                  <a:schemeClr val="tx1"/>
                </a:solidFill>
              </a:rPr>
              <a:t> </a:t>
            </a:r>
            <a:r>
              <a:rPr lang="hu-HU" sz="3600" b="1" dirty="0" err="1">
                <a:solidFill>
                  <a:schemeClr val="tx1"/>
                </a:solidFill>
              </a:rPr>
              <a:t>type</a:t>
            </a:r>
            <a:r>
              <a:rPr lang="hu-HU" sz="3600" b="1" dirty="0">
                <a:solidFill>
                  <a:schemeClr val="tx1"/>
                </a:solidFill>
              </a:rPr>
              <a:t> of </a:t>
            </a:r>
            <a:r>
              <a:rPr lang="hu-HU" sz="3600" b="1" dirty="0" err="1">
                <a:solidFill>
                  <a:schemeClr val="tx1"/>
                </a:solidFill>
              </a:rPr>
              <a:t>settlement</a:t>
            </a:r>
            <a:r>
              <a:rPr lang="hu-HU" sz="3600" b="1" dirty="0">
                <a:solidFill>
                  <a:schemeClr val="tx1"/>
                </a:solidFill>
              </a:rPr>
              <a:t>,  in 2015-2017</a:t>
            </a:r>
            <a:endParaRPr lang="hu-HU" sz="3600" dirty="0"/>
          </a:p>
          <a:p>
            <a:pPr marL="0" indent="0">
              <a:buNone/>
            </a:pPr>
            <a:endParaRPr lang="hu-HU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63380"/>
              </p:ext>
            </p:extLst>
          </p:nvPr>
        </p:nvGraphicFramePr>
        <p:xfrm>
          <a:off x="3934664" y="4925323"/>
          <a:ext cx="13802262" cy="7401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0752">
                  <a:extLst>
                    <a:ext uri="{9D8B030D-6E8A-4147-A177-3AD203B41FA5}">
                      <a16:colId xmlns:a16="http://schemas.microsoft.com/office/drawing/2014/main" val="961041713"/>
                    </a:ext>
                  </a:extLst>
                </a:gridCol>
                <a:gridCol w="1533585">
                  <a:extLst>
                    <a:ext uri="{9D8B030D-6E8A-4147-A177-3AD203B41FA5}">
                      <a16:colId xmlns:a16="http://schemas.microsoft.com/office/drawing/2014/main" val="2787150168"/>
                    </a:ext>
                  </a:extLst>
                </a:gridCol>
                <a:gridCol w="1533585">
                  <a:extLst>
                    <a:ext uri="{9D8B030D-6E8A-4147-A177-3AD203B41FA5}">
                      <a16:colId xmlns:a16="http://schemas.microsoft.com/office/drawing/2014/main" val="3555808837"/>
                    </a:ext>
                  </a:extLst>
                </a:gridCol>
                <a:gridCol w="1533585">
                  <a:extLst>
                    <a:ext uri="{9D8B030D-6E8A-4147-A177-3AD203B41FA5}">
                      <a16:colId xmlns:a16="http://schemas.microsoft.com/office/drawing/2014/main" val="2258142677"/>
                    </a:ext>
                  </a:extLst>
                </a:gridCol>
                <a:gridCol w="1533585">
                  <a:extLst>
                    <a:ext uri="{9D8B030D-6E8A-4147-A177-3AD203B41FA5}">
                      <a16:colId xmlns:a16="http://schemas.microsoft.com/office/drawing/2014/main" val="2999816982"/>
                    </a:ext>
                  </a:extLst>
                </a:gridCol>
                <a:gridCol w="1533585">
                  <a:extLst>
                    <a:ext uri="{9D8B030D-6E8A-4147-A177-3AD203B41FA5}">
                      <a16:colId xmlns:a16="http://schemas.microsoft.com/office/drawing/2014/main" val="2317992885"/>
                    </a:ext>
                  </a:extLst>
                </a:gridCol>
                <a:gridCol w="1533585">
                  <a:extLst>
                    <a:ext uri="{9D8B030D-6E8A-4147-A177-3AD203B41FA5}">
                      <a16:colId xmlns:a16="http://schemas.microsoft.com/office/drawing/2014/main" val="2007873972"/>
                    </a:ext>
                  </a:extLst>
                </a:gridCol>
              </a:tblGrid>
              <a:tr h="1264925">
                <a:tc>
                  <a:txBody>
                    <a:bodyPr/>
                    <a:lstStyle/>
                    <a:p>
                      <a:pPr algn="l" fontAlgn="b"/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Guarantee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YG 90 day job trial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work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523471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settlement type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Freq.     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Freq.     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Freq.     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9603560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and county seats</a:t>
                      </a:r>
                      <a:endParaRPr lang="en-GB" sz="3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5828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9426384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town in 2008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13751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39.7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9358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4014342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village, above 10 th</a:t>
                      </a:r>
                      <a:endParaRPr lang="en-GB" sz="3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265181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village,  5-10 </a:t>
                      </a:r>
                      <a:r>
                        <a:rPr lang="en-GB" sz="3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5091915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village,  2-5 </a:t>
                      </a:r>
                      <a:r>
                        <a:rPr lang="en-GB" sz="3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5553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3585516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village,  1-2 th</a:t>
                      </a:r>
                      <a:endParaRPr lang="en-GB" sz="3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6357631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village,  below 1 </a:t>
                      </a:r>
                      <a:r>
                        <a:rPr lang="en-GB" sz="3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5558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0283375"/>
                  </a:ext>
                </a:extLst>
              </a:tr>
              <a:tr h="681838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34623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9320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28558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337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80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CONTROL VARIABLES 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2" y="2395728"/>
            <a:ext cx="22852620" cy="11318686"/>
          </a:xfrm>
        </p:spPr>
        <p:txBody>
          <a:bodyPr>
            <a:normAutofit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Education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Labour market history: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 </a:t>
            </a:r>
            <a:r>
              <a:rPr lang="pl-PL" sz="3200" dirty="0"/>
              <a:t>Employment,  unemployment, NEET, public work, parental transfer history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Geographical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200" dirty="0"/>
              <a:t>Type of settlement,  development of the district, public employment service at the county seat, share of public workers in the settlement, distance of the settlement from the public employment service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Healthcare expenditures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Compared to public workers: occupation code (FEOR)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Competence test scores (available to a subsample)</a:t>
            </a:r>
          </a:p>
          <a:p>
            <a:endParaRPr lang="pl-PL" sz="3600" dirty="0"/>
          </a:p>
          <a:p>
            <a:endParaRPr lang="pl-PL" sz="3600" dirty="0"/>
          </a:p>
          <a:p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01533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TREATMENT AND CONTROL GROUPS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4" y="2395728"/>
            <a:ext cx="22926037" cy="113186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dirty="0"/>
              <a:t>Treated: </a:t>
            </a:r>
          </a:p>
          <a:p>
            <a:r>
              <a:rPr lang="pl-PL" sz="3600" dirty="0"/>
              <a:t>Participants of wage subsidy, with length of 90 days, started between January 2015 - March 2017</a:t>
            </a:r>
          </a:p>
          <a:p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en-US" sz="3600" dirty="0"/>
              <a:t>Excluding participants who combine 90 day </a:t>
            </a:r>
            <a:r>
              <a:rPr lang="en-US" sz="3600" dirty="0" err="1"/>
              <a:t>programme</a:t>
            </a:r>
            <a:r>
              <a:rPr lang="en-US" sz="3600" dirty="0"/>
              <a:t> with a 8+4 month 70% wage subsidy (this combination is allowed in YG)</a:t>
            </a:r>
            <a:r>
              <a:rPr lang="hu-HU" sz="3600" dirty="0"/>
              <a:t> </a:t>
            </a:r>
            <a:r>
              <a:rPr lang="en-US" sz="3600" dirty="0"/>
              <a:t>→</a:t>
            </a:r>
            <a:r>
              <a:rPr lang="hu-HU" sz="3600" dirty="0" err="1"/>
              <a:t>selection</a:t>
            </a:r>
            <a:r>
              <a:rPr lang="hu-HU" sz="3600" dirty="0"/>
              <a:t> </a:t>
            </a:r>
            <a:r>
              <a:rPr lang="hu-HU" sz="3600" dirty="0" err="1"/>
              <a:t>issues</a:t>
            </a:r>
            <a:endParaRPr lang="hu-HU" sz="3600" dirty="0"/>
          </a:p>
          <a:p>
            <a:pPr marL="0" indent="0">
              <a:buNone/>
            </a:pPr>
            <a:r>
              <a:rPr lang="hu-HU" sz="3600" dirty="0">
                <a:solidFill>
                  <a:schemeClr val="tx1"/>
                </a:solidFill>
              </a:rPr>
              <a:t>                            </a:t>
            </a:r>
            <a:r>
              <a:rPr lang="en-US" sz="3600" dirty="0"/>
              <a:t>→ </a:t>
            </a:r>
            <a:r>
              <a:rPr lang="hu-HU" sz="3600" dirty="0" err="1">
                <a:solidFill>
                  <a:schemeClr val="tx1"/>
                </a:solidFill>
              </a:rPr>
              <a:t>estimate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only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</a:t>
            </a:r>
            <a:r>
              <a:rPr lang="hu-HU" sz="3600" dirty="0">
                <a:solidFill>
                  <a:schemeClr val="tx1"/>
                </a:solidFill>
              </a:rPr>
              <a:t> 4 </a:t>
            </a:r>
            <a:r>
              <a:rPr lang="hu-HU" sz="3600" dirty="0" err="1">
                <a:solidFill>
                  <a:schemeClr val="tx1"/>
                </a:solidFill>
              </a:rPr>
              <a:t>counties</a:t>
            </a:r>
            <a:r>
              <a:rPr lang="hu-HU" sz="3600" dirty="0">
                <a:solidFill>
                  <a:schemeClr val="tx1"/>
                </a:solidFill>
              </a:rPr>
              <a:t>, </a:t>
            </a:r>
            <a:r>
              <a:rPr lang="hu-HU" sz="3600" dirty="0" err="1">
                <a:solidFill>
                  <a:schemeClr val="tx1"/>
                </a:solidFill>
              </a:rPr>
              <a:t>where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subsequent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wage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subsidy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not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allowed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as</a:t>
            </a:r>
            <a:r>
              <a:rPr lang="hu-HU" sz="3600" dirty="0">
                <a:solidFill>
                  <a:schemeClr val="tx1"/>
                </a:solidFill>
              </a:rPr>
              <a:t> a </a:t>
            </a:r>
            <a:r>
              <a:rPr lang="hu-HU" sz="3600" dirty="0" err="1">
                <a:solidFill>
                  <a:schemeClr val="tx1"/>
                </a:solidFill>
              </a:rPr>
              <a:t>robustness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check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r>
              <a:rPr lang="en-US" sz="3600" b="1" dirty="0"/>
              <a:t>Control 1: </a:t>
            </a:r>
            <a:endParaRPr lang="hu-HU" sz="3600" b="1" dirty="0"/>
          </a:p>
          <a:p>
            <a:pPr marL="0" indent="0">
              <a:buNone/>
            </a:pPr>
            <a:r>
              <a:rPr lang="en-US" sz="3600" dirty="0"/>
              <a:t>Registered jobseekers, who enrolled into public work after 2015 January 1, but have not entered  into YG, below 25 years</a:t>
            </a:r>
          </a:p>
          <a:p>
            <a:pPr marL="0" indent="0">
              <a:buNone/>
            </a:pPr>
            <a:r>
              <a:rPr lang="en-US" sz="3600" b="1" dirty="0"/>
              <a:t>Control 2:</a:t>
            </a:r>
            <a:endParaRPr lang="hu-HU" sz="3600" b="1" dirty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dirty="0"/>
              <a:t>Registered jobseekers,  enrolled into any training </a:t>
            </a:r>
            <a:r>
              <a:rPr lang="en-US" sz="3600" dirty="0" err="1"/>
              <a:t>programme</a:t>
            </a:r>
            <a:r>
              <a:rPr lang="en-US" sz="3600" dirty="0"/>
              <a:t>, but have not </a:t>
            </a:r>
            <a:r>
              <a:rPr lang="hu-HU" sz="3600" dirty="0" err="1"/>
              <a:t>participated</a:t>
            </a:r>
            <a:r>
              <a:rPr lang="hu-HU" sz="3600" dirty="0"/>
              <a:t> in</a:t>
            </a:r>
            <a:r>
              <a:rPr lang="en-US" sz="3600" dirty="0"/>
              <a:t>  any other wage subsidy </a:t>
            </a:r>
            <a:r>
              <a:rPr lang="en-US" sz="3600" dirty="0" err="1"/>
              <a:t>programme</a:t>
            </a:r>
            <a:r>
              <a:rPr lang="en-US" sz="3600" dirty="0"/>
              <a:t>, below 25 years</a:t>
            </a:r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fld id="{555AE076-F2A2-4633-B525-7CFE26C1D7AB}" type="slidenum">
              <a:rPr lang="pl-PL" sz="3600" b="1" smtClean="0"/>
              <a:t>9</a:t>
            </a:fld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43462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92971</TotalTime>
  <Words>2655</Words>
  <Application>Microsoft Office PowerPoint</Application>
  <PresentationFormat>Egyéni</PresentationFormat>
  <Paragraphs>500</Paragraphs>
  <Slides>30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Wingdings</vt:lpstr>
      <vt:lpstr>Office-theme</vt:lpstr>
      <vt:lpstr>Document</vt:lpstr>
      <vt:lpstr> Can a short-term job trial programme kick-start young jobseekers’ career?   COUNTERFACTUAL EVALUATION OF THE 90-DAY JOB TRIAL PROGRAMME IN HUNGARY  Judit Krekó, Márton Csillag, Balázs Munkácsy and Ágota Scharle   Youth employment partnerSHIP: evaluation studies in Spain, Hungary, Italy and Poland   Szirák    2021 November  6</vt:lpstr>
      <vt:lpstr>   BACKGROUND AND MOTIVATION</vt:lpstr>
      <vt:lpstr>   90-DAY JOB TRIAL </vt:lpstr>
      <vt:lpstr>QUESTION, IDENTIFICATION STRATEGY</vt:lpstr>
      <vt:lpstr>DATA, OUTCOME AND CONTROL VARIABLES</vt:lpstr>
      <vt:lpstr>DATA, OUTCOME AND CONTROL VARIABLES</vt:lpstr>
      <vt:lpstr>PARTICIPANTS OF YOUTH GUARANTEE AND PUBLIC WORKS </vt:lpstr>
      <vt:lpstr>CONTROL VARIABLES </vt:lpstr>
      <vt:lpstr>TREATMENT AND CONTROL GROUPS</vt:lpstr>
      <vt:lpstr>SELECTION INTO THE TREATMENT GROUP: CREAM SKIMMING</vt:lpstr>
      <vt:lpstr>MATCHING DETAILS AND BALANCE  (CONTROL GROUP: PUBLIC WORKS</vt:lpstr>
      <vt:lpstr>PSM MATCHING: OUTCOMES ON 6 MONTHS HORIZON</vt:lpstr>
      <vt:lpstr>INCENTIVE TO SELECT MORE EDUCATED JOBSEEKERS INTO THE PROGRAMME </vt:lpstr>
      <vt:lpstr>MATCHING RESULTS: 6 vs. 12 MONTHS: THE IMPACT DIMINISHES WITH TIME </vt:lpstr>
      <vt:lpstr>DOES JOB TRIAL PROMOTE LONG TERM WORK RELATIONS?</vt:lpstr>
      <vt:lpstr>PARTICIPANTS STAYING AT THE FIRM HAVE BETTER OUTCOMES </vt:lpstr>
      <vt:lpstr> CONCLUSIONS</vt:lpstr>
      <vt:lpstr>Thank you for your attention!</vt:lpstr>
      <vt:lpstr>GENDER DIFFERENCES IN THE EFFECT OF THE JOB TRIAL</vt:lpstr>
      <vt:lpstr>SELECTION OF FEMALES  AND FERTILITY</vt:lpstr>
      <vt:lpstr>SELECTION OF FEMALES  AND FERTILITY</vt:lpstr>
      <vt:lpstr>GENDER DIMENSION </vt:lpstr>
      <vt:lpstr>MATCHING RESULTS FOR 4 COUNTIES WITH NO SUBSEQUENT WAGE SUBSIDY</vt:lpstr>
      <vt:lpstr>MATCHING RESULTS: 6 vs. 12 months</vt:lpstr>
      <vt:lpstr>DOES JOB TRIAL PROMOTE LONG TERM WORK RELATIONS?</vt:lpstr>
      <vt:lpstr>COVARIATE BALANCE (CONTROL GROUP:PUBLIC WORKERS)</vt:lpstr>
      <vt:lpstr>RICH SET OF COVARIATES</vt:lpstr>
      <vt:lpstr>DATA, OUTCOME VARIABLES</vt:lpstr>
      <vt:lpstr>DEADWEIGTH LOSSES AND DISPLACEMENT </vt:lpstr>
      <vt:lpstr>ESTIMATION OF DEADWEIGTH LOSSES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Hanna Erős</cp:lastModifiedBy>
  <cp:revision>434</cp:revision>
  <cp:lastPrinted>2020-10-20T19:37:26Z</cp:lastPrinted>
  <dcterms:created xsi:type="dcterms:W3CDTF">2017-09-27T10:52:39Z</dcterms:created>
  <dcterms:modified xsi:type="dcterms:W3CDTF">2021-11-15T14:44:51Z</dcterms:modified>
</cp:coreProperties>
</file>